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1"/>
  </p:notesMasterIdLst>
  <p:handoutMasterIdLst>
    <p:handoutMasterId r:id="rId92"/>
  </p:handoutMasterIdLst>
  <p:sldIdLst>
    <p:sldId id="256" r:id="rId2"/>
    <p:sldId id="927" r:id="rId3"/>
    <p:sldId id="839" r:id="rId4"/>
    <p:sldId id="816" r:id="rId5"/>
    <p:sldId id="917" r:id="rId6"/>
    <p:sldId id="946" r:id="rId7"/>
    <p:sldId id="913" r:id="rId8"/>
    <p:sldId id="916" r:id="rId9"/>
    <p:sldId id="918" r:id="rId10"/>
    <p:sldId id="661" r:id="rId11"/>
    <p:sldId id="921" r:id="rId12"/>
    <p:sldId id="945" r:id="rId13"/>
    <p:sldId id="922" r:id="rId14"/>
    <p:sldId id="923" r:id="rId15"/>
    <p:sldId id="924" r:id="rId16"/>
    <p:sldId id="925" r:id="rId17"/>
    <p:sldId id="909" r:id="rId18"/>
    <p:sldId id="919" r:id="rId19"/>
    <p:sldId id="942" r:id="rId20"/>
    <p:sldId id="943" r:id="rId21"/>
    <p:sldId id="944" r:id="rId22"/>
    <p:sldId id="926" r:id="rId23"/>
    <p:sldId id="929" r:id="rId24"/>
    <p:sldId id="930" r:id="rId25"/>
    <p:sldId id="931" r:id="rId26"/>
    <p:sldId id="932" r:id="rId27"/>
    <p:sldId id="933" r:id="rId28"/>
    <p:sldId id="928" r:id="rId29"/>
    <p:sldId id="883" r:id="rId30"/>
    <p:sldId id="761" r:id="rId31"/>
    <p:sldId id="762" r:id="rId32"/>
    <p:sldId id="773" r:id="rId33"/>
    <p:sldId id="774" r:id="rId34"/>
    <p:sldId id="776" r:id="rId35"/>
    <p:sldId id="784" r:id="rId36"/>
    <p:sldId id="785" r:id="rId37"/>
    <p:sldId id="775" r:id="rId38"/>
    <p:sldId id="780" r:id="rId39"/>
    <p:sldId id="778" r:id="rId40"/>
    <p:sldId id="781" r:id="rId41"/>
    <p:sldId id="779" r:id="rId42"/>
    <p:sldId id="920" r:id="rId43"/>
    <p:sldId id="736" r:id="rId44"/>
    <p:sldId id="735" r:id="rId45"/>
    <p:sldId id="734" r:id="rId46"/>
    <p:sldId id="741" r:id="rId47"/>
    <p:sldId id="739" r:id="rId48"/>
    <p:sldId id="743" r:id="rId49"/>
    <p:sldId id="742" r:id="rId50"/>
    <p:sldId id="746" r:id="rId51"/>
    <p:sldId id="745" r:id="rId52"/>
    <p:sldId id="772" r:id="rId53"/>
    <p:sldId id="754" r:id="rId54"/>
    <p:sldId id="752" r:id="rId55"/>
    <p:sldId id="747" r:id="rId56"/>
    <p:sldId id="764" r:id="rId57"/>
    <p:sldId id="765" r:id="rId58"/>
    <p:sldId id="664" r:id="rId59"/>
    <p:sldId id="763" r:id="rId60"/>
    <p:sldId id="875" r:id="rId61"/>
    <p:sldId id="876" r:id="rId62"/>
    <p:sldId id="632" r:id="rId63"/>
    <p:sldId id="912" r:id="rId64"/>
    <p:sldId id="871" r:id="rId65"/>
    <p:sldId id="848" r:id="rId66"/>
    <p:sldId id="898" r:id="rId67"/>
    <p:sldId id="906" r:id="rId68"/>
    <p:sldId id="907" r:id="rId69"/>
    <p:sldId id="788" r:id="rId70"/>
    <p:sldId id="790" r:id="rId71"/>
    <p:sldId id="862" r:id="rId72"/>
    <p:sldId id="791" r:id="rId73"/>
    <p:sldId id="796" r:id="rId74"/>
    <p:sldId id="805" r:id="rId75"/>
    <p:sldId id="868" r:id="rId76"/>
    <p:sldId id="799" r:id="rId77"/>
    <p:sldId id="888" r:id="rId78"/>
    <p:sldId id="893" r:id="rId79"/>
    <p:sldId id="891" r:id="rId80"/>
    <p:sldId id="894" r:id="rId81"/>
    <p:sldId id="895" r:id="rId82"/>
    <p:sldId id="887" r:id="rId83"/>
    <p:sldId id="896" r:id="rId84"/>
    <p:sldId id="897" r:id="rId85"/>
    <p:sldId id="881" r:id="rId86"/>
    <p:sldId id="911" r:id="rId87"/>
    <p:sldId id="826" r:id="rId88"/>
    <p:sldId id="818" r:id="rId89"/>
    <p:sldId id="309" r:id="rId90"/>
  </p:sldIdLst>
  <p:sldSz cx="9144000" cy="6858000" type="screen4x3"/>
  <p:notesSz cx="6858000" cy="9945688"/>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3333CC"/>
    <a:srgbClr val="0000FF"/>
    <a:srgbClr val="FF3300"/>
    <a:srgbClr val="FF6600"/>
    <a:srgbClr val="009900"/>
    <a:srgbClr val="3399FF"/>
    <a:srgbClr val="000000"/>
    <a:srgbClr val="FFCC00"/>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86451" autoAdjust="0"/>
  </p:normalViewPr>
  <p:slideViewPr>
    <p:cSldViewPr>
      <p:cViewPr varScale="1">
        <p:scale>
          <a:sx n="86" d="100"/>
          <a:sy n="86" d="100"/>
        </p:scale>
        <p:origin x="960" y="90"/>
      </p:cViewPr>
      <p:guideLst>
        <p:guide orient="horz" pos="2160"/>
        <p:guide pos="2880"/>
      </p:guideLst>
    </p:cSldViewPr>
  </p:slideViewPr>
  <p:outlineViewPr>
    <p:cViewPr>
      <p:scale>
        <a:sx n="33" d="100"/>
        <a:sy n="33" d="100"/>
      </p:scale>
      <p:origin x="0" y="-13038"/>
    </p:cViewPr>
  </p:outlineViewPr>
  <p:notesTextViewPr>
    <p:cViewPr>
      <p:scale>
        <a:sx n="3" d="2"/>
        <a:sy n="3" d="2"/>
      </p:scale>
      <p:origin x="0" y="0"/>
    </p:cViewPr>
  </p:notesTextViewPr>
  <p:sorterViewPr>
    <p:cViewPr varScale="1">
      <p:scale>
        <a:sx n="1" d="1"/>
        <a:sy n="1" d="1"/>
      </p:scale>
      <p:origin x="0" y="-6083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97285"/>
          </a:xfrm>
          <a:prstGeom prst="rect">
            <a:avLst/>
          </a:prstGeom>
          <a:noFill/>
          <a:ln w="9525">
            <a:noFill/>
            <a:miter lim="800000"/>
            <a:headEnd/>
            <a:tailEnd/>
          </a:ln>
          <a:effectLst/>
        </p:spPr>
        <p:txBody>
          <a:bodyPr vert="horz" wrap="square" lIns="91870" tIns="45935" rIns="91870" bIns="45935" numCol="1" anchor="t" anchorCtr="0" compatLnSpc="1">
            <a:prstTxWarp prst="textNoShape">
              <a:avLst/>
            </a:prstTxWarp>
          </a:bodyPr>
          <a:lstStyle>
            <a:lvl1pPr>
              <a:defRPr sz="1200" dirty="0">
                <a:latin typeface="Arial" charset="0"/>
                <a:cs typeface="+mn-cs"/>
              </a:defRPr>
            </a:lvl1pPr>
          </a:lstStyle>
          <a:p>
            <a:pPr>
              <a:defRPr/>
            </a:pPr>
            <a:endParaRPr lang="en-US" dirty="0"/>
          </a:p>
        </p:txBody>
      </p:sp>
      <p:sp>
        <p:nvSpPr>
          <p:cNvPr id="7171" name="Rectangle 3"/>
          <p:cNvSpPr>
            <a:spLocks noGrp="1" noChangeArrowheads="1"/>
          </p:cNvSpPr>
          <p:nvPr>
            <p:ph type="dt" sz="quarter" idx="1"/>
          </p:nvPr>
        </p:nvSpPr>
        <p:spPr bwMode="auto">
          <a:xfrm>
            <a:off x="3884614" y="0"/>
            <a:ext cx="2971800" cy="497285"/>
          </a:xfrm>
          <a:prstGeom prst="rect">
            <a:avLst/>
          </a:prstGeom>
          <a:noFill/>
          <a:ln w="9525">
            <a:noFill/>
            <a:miter lim="800000"/>
            <a:headEnd/>
            <a:tailEnd/>
          </a:ln>
          <a:effectLst/>
        </p:spPr>
        <p:txBody>
          <a:bodyPr vert="horz" wrap="square" lIns="91870" tIns="45935" rIns="91870" bIns="45935" numCol="1" anchor="t" anchorCtr="0" compatLnSpc="1">
            <a:prstTxWarp prst="textNoShape">
              <a:avLst/>
            </a:prstTxWarp>
          </a:bodyPr>
          <a:lstStyle>
            <a:lvl1pPr algn="r">
              <a:defRPr sz="1200" dirty="0">
                <a:latin typeface="Arial" charset="0"/>
                <a:cs typeface="+mn-cs"/>
              </a:defRPr>
            </a:lvl1pPr>
          </a:lstStyle>
          <a:p>
            <a:pPr>
              <a:defRPr/>
            </a:pPr>
            <a:endParaRPr lang="en-US" dirty="0"/>
          </a:p>
        </p:txBody>
      </p:sp>
      <p:sp>
        <p:nvSpPr>
          <p:cNvPr id="7172" name="Rectangle 4"/>
          <p:cNvSpPr>
            <a:spLocks noGrp="1" noChangeArrowheads="1"/>
          </p:cNvSpPr>
          <p:nvPr>
            <p:ph type="ftr" sz="quarter" idx="2"/>
          </p:nvPr>
        </p:nvSpPr>
        <p:spPr bwMode="auto">
          <a:xfrm>
            <a:off x="0" y="9446677"/>
            <a:ext cx="2971800" cy="497285"/>
          </a:xfrm>
          <a:prstGeom prst="rect">
            <a:avLst/>
          </a:prstGeom>
          <a:noFill/>
          <a:ln w="9525">
            <a:noFill/>
            <a:miter lim="800000"/>
            <a:headEnd/>
            <a:tailEnd/>
          </a:ln>
          <a:effectLst/>
        </p:spPr>
        <p:txBody>
          <a:bodyPr vert="horz" wrap="square" lIns="91870" tIns="45935" rIns="91870" bIns="45935" numCol="1" anchor="b" anchorCtr="0" compatLnSpc="1">
            <a:prstTxWarp prst="textNoShape">
              <a:avLst/>
            </a:prstTxWarp>
          </a:bodyPr>
          <a:lstStyle>
            <a:lvl1pPr>
              <a:defRPr sz="1200" dirty="0">
                <a:latin typeface="Arial" charset="0"/>
                <a:cs typeface="+mn-cs"/>
              </a:defRPr>
            </a:lvl1pPr>
          </a:lstStyle>
          <a:p>
            <a:pPr>
              <a:defRPr/>
            </a:pPr>
            <a:endParaRPr lang="en-US" dirty="0"/>
          </a:p>
        </p:txBody>
      </p:sp>
      <p:sp>
        <p:nvSpPr>
          <p:cNvPr id="7173" name="Rectangle 5"/>
          <p:cNvSpPr>
            <a:spLocks noGrp="1" noChangeArrowheads="1"/>
          </p:cNvSpPr>
          <p:nvPr>
            <p:ph type="sldNum" sz="quarter" idx="3"/>
          </p:nvPr>
        </p:nvSpPr>
        <p:spPr bwMode="auto">
          <a:xfrm>
            <a:off x="3884614" y="9446677"/>
            <a:ext cx="2971800" cy="497285"/>
          </a:xfrm>
          <a:prstGeom prst="rect">
            <a:avLst/>
          </a:prstGeom>
          <a:noFill/>
          <a:ln w="9525">
            <a:noFill/>
            <a:miter lim="800000"/>
            <a:headEnd/>
            <a:tailEnd/>
          </a:ln>
          <a:effectLst/>
        </p:spPr>
        <p:txBody>
          <a:bodyPr vert="horz" wrap="square" lIns="91870" tIns="45935" rIns="91870" bIns="45935" numCol="1" anchor="b" anchorCtr="0" compatLnSpc="1">
            <a:prstTxWarp prst="textNoShape">
              <a:avLst/>
            </a:prstTxWarp>
          </a:bodyPr>
          <a:lstStyle>
            <a:lvl1pPr algn="r">
              <a:defRPr sz="1200">
                <a:latin typeface="Arial" charset="0"/>
                <a:cs typeface="+mn-cs"/>
              </a:defRPr>
            </a:lvl1pPr>
          </a:lstStyle>
          <a:p>
            <a:pPr>
              <a:defRPr/>
            </a:pPr>
            <a:fld id="{0A011B7D-2B76-49A2-8833-97679F92BEBA}" type="slidenum">
              <a:rPr lang="en-US"/>
              <a:pPr>
                <a:defRPr/>
              </a:pPr>
              <a:t>‹#›</a:t>
            </a:fld>
            <a:endParaRPr lang="en-US" dirty="0"/>
          </a:p>
        </p:txBody>
      </p:sp>
    </p:spTree>
    <p:extLst>
      <p:ext uri="{BB962C8B-B14F-4D97-AF65-F5344CB8AC3E}">
        <p14:creationId xmlns:p14="http://schemas.microsoft.com/office/powerpoint/2010/main" val="27430643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97285"/>
          </a:xfrm>
          <a:prstGeom prst="rect">
            <a:avLst/>
          </a:prstGeom>
          <a:noFill/>
          <a:ln w="9525">
            <a:noFill/>
            <a:miter lim="800000"/>
            <a:headEnd/>
            <a:tailEnd/>
          </a:ln>
          <a:effectLst/>
        </p:spPr>
        <p:txBody>
          <a:bodyPr vert="horz" wrap="square" lIns="91870" tIns="45935" rIns="91870" bIns="45935" numCol="1" anchor="t" anchorCtr="0" compatLnSpc="1">
            <a:prstTxWarp prst="textNoShape">
              <a:avLst/>
            </a:prstTxWarp>
          </a:bodyPr>
          <a:lstStyle>
            <a:lvl1pPr>
              <a:defRPr sz="1200" dirty="0">
                <a:latin typeface="Arial" charset="0"/>
                <a:cs typeface="+mn-cs"/>
              </a:defRPr>
            </a:lvl1pPr>
          </a:lstStyle>
          <a:p>
            <a:pPr>
              <a:defRPr/>
            </a:pPr>
            <a:endParaRPr lang="en-US" dirty="0"/>
          </a:p>
        </p:txBody>
      </p:sp>
      <p:sp>
        <p:nvSpPr>
          <p:cNvPr id="6147" name="Rectangle 3"/>
          <p:cNvSpPr>
            <a:spLocks noGrp="1" noChangeArrowheads="1"/>
          </p:cNvSpPr>
          <p:nvPr>
            <p:ph type="dt" idx="1"/>
          </p:nvPr>
        </p:nvSpPr>
        <p:spPr bwMode="auto">
          <a:xfrm>
            <a:off x="3884614" y="0"/>
            <a:ext cx="2971800" cy="497285"/>
          </a:xfrm>
          <a:prstGeom prst="rect">
            <a:avLst/>
          </a:prstGeom>
          <a:noFill/>
          <a:ln w="9525">
            <a:noFill/>
            <a:miter lim="800000"/>
            <a:headEnd/>
            <a:tailEnd/>
          </a:ln>
          <a:effectLst/>
        </p:spPr>
        <p:txBody>
          <a:bodyPr vert="horz" wrap="square" lIns="91870" tIns="45935" rIns="91870" bIns="45935" numCol="1" anchor="t" anchorCtr="0" compatLnSpc="1">
            <a:prstTxWarp prst="textNoShape">
              <a:avLst/>
            </a:prstTxWarp>
          </a:bodyPr>
          <a:lstStyle>
            <a:lvl1pPr algn="r">
              <a:defRPr sz="1200" dirty="0">
                <a:latin typeface="Arial" charset="0"/>
                <a:cs typeface="+mn-cs"/>
              </a:defRPr>
            </a:lvl1pPr>
          </a:lstStyle>
          <a:p>
            <a:pPr>
              <a:defRPr/>
            </a:pPr>
            <a:endParaRPr lang="en-US" dirty="0"/>
          </a:p>
        </p:txBody>
      </p:sp>
      <p:sp>
        <p:nvSpPr>
          <p:cNvPr id="21508" name="Rectangle 4"/>
          <p:cNvSpPr>
            <a:spLocks noGrp="1" noRot="1" noChangeAspect="1" noChangeArrowheads="1" noTextEdit="1"/>
          </p:cNvSpPr>
          <p:nvPr>
            <p:ph type="sldImg" idx="2"/>
          </p:nvPr>
        </p:nvSpPr>
        <p:spPr bwMode="auto">
          <a:xfrm>
            <a:off x="942975" y="746125"/>
            <a:ext cx="4972050" cy="3729038"/>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685801" y="4724203"/>
            <a:ext cx="5486400" cy="4475559"/>
          </a:xfrm>
          <a:prstGeom prst="rect">
            <a:avLst/>
          </a:prstGeom>
          <a:noFill/>
          <a:ln w="9525">
            <a:noFill/>
            <a:miter lim="800000"/>
            <a:headEnd/>
            <a:tailEnd/>
          </a:ln>
          <a:effectLst/>
        </p:spPr>
        <p:txBody>
          <a:bodyPr vert="horz" wrap="square" lIns="91870" tIns="45935" rIns="91870" bIns="4593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9446677"/>
            <a:ext cx="2971800" cy="497285"/>
          </a:xfrm>
          <a:prstGeom prst="rect">
            <a:avLst/>
          </a:prstGeom>
          <a:noFill/>
          <a:ln w="9525">
            <a:noFill/>
            <a:miter lim="800000"/>
            <a:headEnd/>
            <a:tailEnd/>
          </a:ln>
          <a:effectLst/>
        </p:spPr>
        <p:txBody>
          <a:bodyPr vert="horz" wrap="square" lIns="91870" tIns="45935" rIns="91870" bIns="45935" numCol="1" anchor="b" anchorCtr="0" compatLnSpc="1">
            <a:prstTxWarp prst="textNoShape">
              <a:avLst/>
            </a:prstTxWarp>
          </a:bodyPr>
          <a:lstStyle>
            <a:lvl1pPr>
              <a:defRPr sz="1200" dirty="0">
                <a:latin typeface="Arial" charset="0"/>
                <a:cs typeface="+mn-cs"/>
              </a:defRPr>
            </a:lvl1pPr>
          </a:lstStyle>
          <a:p>
            <a:pPr>
              <a:defRPr/>
            </a:pPr>
            <a:endParaRPr lang="en-US" dirty="0"/>
          </a:p>
        </p:txBody>
      </p:sp>
      <p:sp>
        <p:nvSpPr>
          <p:cNvPr id="6151" name="Rectangle 7"/>
          <p:cNvSpPr>
            <a:spLocks noGrp="1" noChangeArrowheads="1"/>
          </p:cNvSpPr>
          <p:nvPr>
            <p:ph type="sldNum" sz="quarter" idx="5"/>
          </p:nvPr>
        </p:nvSpPr>
        <p:spPr bwMode="auto">
          <a:xfrm>
            <a:off x="3884614" y="9446677"/>
            <a:ext cx="2971800" cy="497285"/>
          </a:xfrm>
          <a:prstGeom prst="rect">
            <a:avLst/>
          </a:prstGeom>
          <a:noFill/>
          <a:ln w="9525">
            <a:noFill/>
            <a:miter lim="800000"/>
            <a:headEnd/>
            <a:tailEnd/>
          </a:ln>
          <a:effectLst/>
        </p:spPr>
        <p:txBody>
          <a:bodyPr vert="horz" wrap="square" lIns="91870" tIns="45935" rIns="91870" bIns="45935" numCol="1" anchor="b" anchorCtr="0" compatLnSpc="1">
            <a:prstTxWarp prst="textNoShape">
              <a:avLst/>
            </a:prstTxWarp>
          </a:bodyPr>
          <a:lstStyle>
            <a:lvl1pPr algn="r">
              <a:defRPr sz="1200">
                <a:latin typeface="Arial" charset="0"/>
                <a:cs typeface="+mn-cs"/>
              </a:defRPr>
            </a:lvl1pPr>
          </a:lstStyle>
          <a:p>
            <a:pPr>
              <a:defRPr/>
            </a:pPr>
            <a:fld id="{434B7306-F176-4A5F-8FBE-80C6EF8EAE4A}" type="slidenum">
              <a:rPr lang="en-US"/>
              <a:pPr>
                <a:defRPr/>
              </a:pPr>
              <a:t>‹#›</a:t>
            </a:fld>
            <a:endParaRPr lang="en-US" dirty="0"/>
          </a:p>
        </p:txBody>
      </p:sp>
    </p:spTree>
    <p:extLst>
      <p:ext uri="{BB962C8B-B14F-4D97-AF65-F5344CB8AC3E}">
        <p14:creationId xmlns:p14="http://schemas.microsoft.com/office/powerpoint/2010/main" val="29822519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miter lim="800000"/>
            <a:headEnd/>
            <a:tailEnd/>
          </a:ln>
        </p:spPr>
        <p:txBody>
          <a:bodyPr/>
          <a:lstStyle/>
          <a:p>
            <a:fld id="{53AC78E2-3423-4093-ACDD-D41E000B3AEC}" type="slidenum">
              <a:rPr lang="en-GB" altLang="en-US"/>
              <a:pPr/>
              <a:t>1</a:t>
            </a:fld>
            <a:endParaRPr lang="en-GB" altLang="en-US" dirty="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1214752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miter lim="800000"/>
            <a:headEnd/>
            <a:tailEnd/>
          </a:ln>
        </p:spPr>
        <p:txBody>
          <a:bodyPr/>
          <a:lstStyle/>
          <a:p>
            <a:fld id="{53AC78E2-3423-4093-ACDD-D41E000B3AEC}" type="slidenum">
              <a:rPr lang="en-GB" altLang="en-US"/>
              <a:pPr/>
              <a:t>89</a:t>
            </a:fld>
            <a:endParaRPr lang="en-GB" altLang="en-US" dirty="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3577773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NZ"/>
          </a:p>
        </p:txBody>
      </p:sp>
      <p:sp>
        <p:nvSpPr>
          <p:cNvPr id="4" name="Rectangle 4"/>
          <p:cNvSpPr>
            <a:spLocks noGrp="1" noChangeArrowheads="1"/>
          </p:cNvSpPr>
          <p:nvPr>
            <p:ph type="dt" sz="half" idx="10"/>
          </p:nvPr>
        </p:nvSpPr>
        <p:spPr>
          <a:ln/>
        </p:spPr>
        <p:txBody>
          <a:bodyPr/>
          <a:lstStyle>
            <a:lvl1pPr>
              <a:defRPr/>
            </a:lvl1pPr>
          </a:lstStyle>
          <a:p>
            <a:pPr>
              <a:defRPr/>
            </a:pPr>
            <a:r>
              <a:rPr lang="en-US" dirty="0"/>
              <a:t>13</a:t>
            </a:r>
            <a:r>
              <a:rPr lang="en-US" baseline="30000" dirty="0"/>
              <a:t>th</a:t>
            </a:r>
            <a:r>
              <a:rPr lang="en-US" dirty="0"/>
              <a:t> October 2010</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486206F-D009-4D8C-BD2B-D97FB4A5CF7A}"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r>
              <a:rPr lang="en-US" dirty="0"/>
              <a:t>13</a:t>
            </a:r>
            <a:r>
              <a:rPr lang="en-US" baseline="30000" dirty="0"/>
              <a:t>th</a:t>
            </a:r>
            <a:r>
              <a:rPr lang="en-US" dirty="0"/>
              <a:t> October 2010</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0C56B5F-07B7-4CE6-BC29-1CABDA16D3EB}"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r>
              <a:rPr lang="en-US" dirty="0"/>
              <a:t>13</a:t>
            </a:r>
            <a:r>
              <a:rPr lang="en-US" baseline="30000" dirty="0"/>
              <a:t>th</a:t>
            </a:r>
            <a:r>
              <a:rPr lang="en-US" dirty="0"/>
              <a:t> October 2010</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D6046C3-4DBC-4B7A-ACE2-0C6AE15D1530}"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NZ"/>
          </a:p>
        </p:txBody>
      </p:sp>
      <p:sp>
        <p:nvSpPr>
          <p:cNvPr id="3" name="Table Placeholder 2"/>
          <p:cNvSpPr>
            <a:spLocks noGrp="1"/>
          </p:cNvSpPr>
          <p:nvPr>
            <p:ph type="tbl" idx="1"/>
          </p:nvPr>
        </p:nvSpPr>
        <p:spPr>
          <a:xfrm>
            <a:off x="457200" y="1600204"/>
            <a:ext cx="8229600" cy="4525963"/>
          </a:xfrm>
        </p:spPr>
        <p:txBody>
          <a:bodyPr/>
          <a:lstStyle/>
          <a:p>
            <a:pPr lvl="0"/>
            <a:endParaRPr lang="en-NZ" noProof="0" dirty="0"/>
          </a:p>
        </p:txBody>
      </p:sp>
      <p:sp>
        <p:nvSpPr>
          <p:cNvPr id="4" name="Rectangle 4"/>
          <p:cNvSpPr>
            <a:spLocks noGrp="1" noChangeArrowheads="1"/>
          </p:cNvSpPr>
          <p:nvPr>
            <p:ph type="dt" sz="half" idx="10"/>
          </p:nvPr>
        </p:nvSpPr>
        <p:spPr>
          <a:ln/>
        </p:spPr>
        <p:txBody>
          <a:bodyPr/>
          <a:lstStyle>
            <a:lvl1pPr>
              <a:defRPr/>
            </a:lvl1pPr>
          </a:lstStyle>
          <a:p>
            <a:pPr>
              <a:defRPr/>
            </a:pPr>
            <a:r>
              <a:rPr lang="en-US" dirty="0"/>
              <a:t>13</a:t>
            </a:r>
            <a:r>
              <a:rPr lang="en-US" baseline="30000" dirty="0"/>
              <a:t>th</a:t>
            </a:r>
            <a:r>
              <a:rPr lang="en-US" dirty="0"/>
              <a:t> October 2010</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F927896-0C26-4EC5-B97B-B40367979DDA}"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r>
              <a:rPr lang="en-US" dirty="0"/>
              <a:t>13</a:t>
            </a:r>
            <a:r>
              <a:rPr lang="en-US" baseline="30000" dirty="0"/>
              <a:t>th</a:t>
            </a:r>
            <a:r>
              <a:rPr lang="en-US" dirty="0"/>
              <a:t> October 2010</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73EB779-63CF-40FF-BEED-515482A1E20A}"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dirty="0"/>
              <a:t>13</a:t>
            </a:r>
            <a:r>
              <a:rPr lang="en-US" baseline="30000" dirty="0"/>
              <a:t>th</a:t>
            </a:r>
            <a:r>
              <a:rPr lang="en-US" dirty="0"/>
              <a:t> October 2010</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4BD12B6-AB42-4BAE-8DA9-8A01781F75F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Rectangle 4"/>
          <p:cNvSpPr>
            <a:spLocks noGrp="1" noChangeArrowheads="1"/>
          </p:cNvSpPr>
          <p:nvPr>
            <p:ph type="dt" sz="half" idx="10"/>
          </p:nvPr>
        </p:nvSpPr>
        <p:spPr>
          <a:ln/>
        </p:spPr>
        <p:txBody>
          <a:bodyPr/>
          <a:lstStyle>
            <a:lvl1pPr>
              <a:defRPr/>
            </a:lvl1pPr>
          </a:lstStyle>
          <a:p>
            <a:pPr>
              <a:defRPr/>
            </a:pPr>
            <a:r>
              <a:rPr lang="en-US" dirty="0"/>
              <a:t>13</a:t>
            </a:r>
            <a:r>
              <a:rPr lang="en-US" baseline="30000" dirty="0"/>
              <a:t>th</a:t>
            </a:r>
            <a:r>
              <a:rPr lang="en-US" dirty="0"/>
              <a:t> October 2010</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152912C-36A1-4D5C-AB21-12C71C032042}"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Rectangle 4"/>
          <p:cNvSpPr>
            <a:spLocks noGrp="1" noChangeArrowheads="1"/>
          </p:cNvSpPr>
          <p:nvPr>
            <p:ph type="dt" sz="half" idx="10"/>
          </p:nvPr>
        </p:nvSpPr>
        <p:spPr>
          <a:ln/>
        </p:spPr>
        <p:txBody>
          <a:bodyPr/>
          <a:lstStyle>
            <a:lvl1pPr>
              <a:defRPr/>
            </a:lvl1pPr>
          </a:lstStyle>
          <a:p>
            <a:pPr>
              <a:defRPr/>
            </a:pPr>
            <a:r>
              <a:rPr lang="en-US" dirty="0"/>
              <a:t>13</a:t>
            </a:r>
            <a:r>
              <a:rPr lang="en-US" baseline="30000" dirty="0"/>
              <a:t>th</a:t>
            </a:r>
            <a:r>
              <a:rPr lang="en-US" dirty="0"/>
              <a:t> October 2010</a:t>
            </a: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BCB64493-D760-4005-81E2-090F04A61FC0}"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Rectangle 4"/>
          <p:cNvSpPr>
            <a:spLocks noGrp="1" noChangeArrowheads="1"/>
          </p:cNvSpPr>
          <p:nvPr>
            <p:ph type="dt" sz="half" idx="10"/>
          </p:nvPr>
        </p:nvSpPr>
        <p:spPr>
          <a:ln/>
        </p:spPr>
        <p:txBody>
          <a:bodyPr/>
          <a:lstStyle>
            <a:lvl1pPr>
              <a:defRPr/>
            </a:lvl1pPr>
          </a:lstStyle>
          <a:p>
            <a:pPr>
              <a:defRPr/>
            </a:pPr>
            <a:r>
              <a:rPr lang="en-US" dirty="0"/>
              <a:t>13</a:t>
            </a:r>
            <a:r>
              <a:rPr lang="en-US" baseline="30000" dirty="0"/>
              <a:t>th</a:t>
            </a:r>
            <a:r>
              <a:rPr lang="en-US" dirty="0"/>
              <a:t> October 2010</a:t>
            </a: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256056A0-36D9-421E-B77C-98D4328AA2AD}"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dirty="0"/>
              <a:t>13</a:t>
            </a:r>
            <a:r>
              <a:rPr lang="en-US" baseline="30000" dirty="0"/>
              <a:t>th</a:t>
            </a:r>
            <a:r>
              <a:rPr lang="en-US" dirty="0"/>
              <a:t> October 2010</a:t>
            </a: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D2B55E52-01BA-4A7F-AE9E-2B9DAD4CC5D8}"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en-NZ"/>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dirty="0"/>
              <a:t>13</a:t>
            </a:r>
            <a:r>
              <a:rPr lang="en-US" baseline="30000" dirty="0"/>
              <a:t>th</a:t>
            </a:r>
            <a:r>
              <a:rPr lang="en-US" dirty="0"/>
              <a:t> October 2010</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2768438-C7E3-4CBA-8484-43058D7B0C9E}"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dirty="0"/>
              <a:t>13</a:t>
            </a:r>
            <a:r>
              <a:rPr lang="en-US" baseline="30000" dirty="0"/>
              <a:t>th</a:t>
            </a:r>
            <a:r>
              <a:rPr lang="en-US" dirty="0"/>
              <a:t> October 2010</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8E10951-302A-4B91-9148-115AAFD3DD15}"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a:p>
        </p:txBody>
      </p:sp>
      <p:sp>
        <p:nvSpPr>
          <p:cNvPr id="1027" name="Rectangle 3"/>
          <p:cNvSpPr>
            <a:spLocks noGrp="1" noChangeArrowheads="1"/>
          </p:cNvSpPr>
          <p:nvPr>
            <p:ph type="body" idx="1"/>
          </p:nvPr>
        </p:nvSpPr>
        <p:spPr bwMode="auto">
          <a:xfrm>
            <a:off x="457200" y="1600204"/>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dirty="0">
                <a:latin typeface="Arial" charset="0"/>
                <a:cs typeface="+mn-cs"/>
              </a:defRPr>
            </a:lvl1pPr>
          </a:lstStyle>
          <a:p>
            <a:pPr>
              <a:defRPr/>
            </a:pPr>
            <a:r>
              <a:rPr lang="en-US" dirty="0"/>
              <a:t>13</a:t>
            </a:r>
            <a:r>
              <a:rPr lang="en-US" baseline="30000" dirty="0"/>
              <a:t>th</a:t>
            </a:r>
            <a:r>
              <a:rPr lang="en-US" dirty="0"/>
              <a:t> October 2010</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dirty="0">
                <a:latin typeface="Arial" charset="0"/>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4621C554-33AE-49AA-8C9C-619E2D28F17D}" type="slidenum">
              <a:rPr lang="en-US"/>
              <a:pPr>
                <a:defRPr/>
              </a:pPr>
              <a:t>‹#›</a:t>
            </a:fld>
            <a:endParaRPr lang="en-US" dirty="0"/>
          </a:p>
        </p:txBody>
      </p:sp>
      <p:sp>
        <p:nvSpPr>
          <p:cNvPr id="1034" name="AutoShape 10" descr="FA Logo Waikato RGB"/>
          <p:cNvSpPr>
            <a:spLocks noChangeAspect="1" noChangeArrowheads="1"/>
          </p:cNvSpPr>
          <p:nvPr userDrawn="1"/>
        </p:nvSpPr>
        <p:spPr bwMode="auto">
          <a:xfrm>
            <a:off x="155575" y="46040"/>
            <a:ext cx="2038350" cy="904875"/>
          </a:xfrm>
          <a:prstGeom prst="rect">
            <a:avLst/>
          </a:prstGeom>
          <a:noFill/>
        </p:spPr>
        <p:txBody>
          <a:bodyPr/>
          <a:lstStyle/>
          <a:p>
            <a:pPr>
              <a:defRPr/>
            </a:pPr>
            <a:endParaRPr lang="en-NZ" dirty="0">
              <a:latin typeface="Arial" charset="0"/>
              <a:cs typeface="+mn-cs"/>
            </a:endParaRPr>
          </a:p>
        </p:txBody>
      </p:sp>
      <p:sp>
        <p:nvSpPr>
          <p:cNvPr id="1036" name="AutoShape 12" descr="FA Logo Waikato RGB"/>
          <p:cNvSpPr>
            <a:spLocks noChangeAspect="1" noChangeArrowheads="1"/>
          </p:cNvSpPr>
          <p:nvPr userDrawn="1"/>
        </p:nvSpPr>
        <p:spPr bwMode="auto">
          <a:xfrm>
            <a:off x="155575" y="46040"/>
            <a:ext cx="2038350" cy="904875"/>
          </a:xfrm>
          <a:prstGeom prst="rect">
            <a:avLst/>
          </a:prstGeom>
          <a:noFill/>
        </p:spPr>
        <p:txBody>
          <a:bodyPr/>
          <a:lstStyle/>
          <a:p>
            <a:pPr>
              <a:defRPr/>
            </a:pPr>
            <a:endParaRPr lang="en-NZ" dirty="0">
              <a:latin typeface="Arial" charset="0"/>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rgbClr val="000000"/>
          </a:solidFill>
          <a:latin typeface="+mj-lt"/>
          <a:ea typeface="+mj-ea"/>
          <a:cs typeface="+mj-cs"/>
        </a:defRPr>
      </a:lvl1pPr>
      <a:lvl2pPr algn="ctr" rtl="0" eaLnBrk="0" fontAlgn="base" hangingPunct="0">
        <a:spcBef>
          <a:spcPct val="0"/>
        </a:spcBef>
        <a:spcAft>
          <a:spcPct val="0"/>
        </a:spcAft>
        <a:defRPr sz="4400">
          <a:solidFill>
            <a:srgbClr val="000000"/>
          </a:solidFill>
          <a:latin typeface="Arial" charset="0"/>
        </a:defRPr>
      </a:lvl2pPr>
      <a:lvl3pPr algn="ctr" rtl="0" eaLnBrk="0" fontAlgn="base" hangingPunct="0">
        <a:spcBef>
          <a:spcPct val="0"/>
        </a:spcBef>
        <a:spcAft>
          <a:spcPct val="0"/>
        </a:spcAft>
        <a:defRPr sz="4400">
          <a:solidFill>
            <a:srgbClr val="000000"/>
          </a:solidFill>
          <a:latin typeface="Arial" charset="0"/>
        </a:defRPr>
      </a:lvl3pPr>
      <a:lvl4pPr algn="ctr" rtl="0" eaLnBrk="0" fontAlgn="base" hangingPunct="0">
        <a:spcBef>
          <a:spcPct val="0"/>
        </a:spcBef>
        <a:spcAft>
          <a:spcPct val="0"/>
        </a:spcAft>
        <a:defRPr sz="4400">
          <a:solidFill>
            <a:srgbClr val="000000"/>
          </a:solidFill>
          <a:latin typeface="Arial" charset="0"/>
        </a:defRPr>
      </a:lvl4pPr>
      <a:lvl5pPr algn="ctr" rtl="0" eaLnBrk="0" fontAlgn="base" hangingPunct="0">
        <a:spcBef>
          <a:spcPct val="0"/>
        </a:spcBef>
        <a:spcAft>
          <a:spcPct val="0"/>
        </a:spcAft>
        <a:defRPr sz="4400">
          <a:solidFill>
            <a:srgbClr val="000000"/>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consult.hud.govt.nz/policy-and-legislation-design/property-managers-review/"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privacy.org.nz/further-resources/knowledge-base/view/403#:~:text=Yes%2C%20before%20agreeing%20to%20rent,permission%20to%20collect%20this%20information."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tenancy.govt.nz/assets/Uploads/Tenancy/anti-social-behaviour-factsheet-a3.pdf"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tenancy.govt.nz/starting-a-tenancy/new-to-tenancy/landlord-compliance-checklist/"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aus01.safelinks.protection.outlook.com/?url=https://taxpolicy.ird.govt.nz/publications/2021/2021-other-fact-sheet-bright-line-test&amp;data=04|01|Claire.Leadbetter@hud.govt.nz|fdb75881a956493e66fe08d8ed77aa4c|9e9b30203d3848a69064373bc7b156dc|1|0|637520445502624938|Unknown|TWFpbGZsb3d8eyJWIjoiMC4wLjAwMDAiLCJQIjoiV2luMzIiLCJBTiI6Ik1haWwiLCJXVCI6Mn0%3D|1000&amp;sdata=NzUKnaQRmrSB13XCYasp4WqCjuVO9UL4OjGdKysuHcc%3D&amp;reserved=0"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6"/>
          <p:cNvSpPr>
            <a:spLocks noChangeArrowheads="1"/>
          </p:cNvSpPr>
          <p:nvPr/>
        </p:nvSpPr>
        <p:spPr bwMode="auto">
          <a:xfrm>
            <a:off x="0" y="0"/>
            <a:ext cx="9144000" cy="6858000"/>
          </a:xfrm>
          <a:prstGeom prst="rect">
            <a:avLst/>
          </a:prstGeom>
          <a:solidFill>
            <a:schemeClr val="accent1">
              <a:alpha val="0"/>
            </a:schemeClr>
          </a:solidFill>
          <a:ln w="508000">
            <a:solidFill>
              <a:schemeClr val="accent1"/>
            </a:solidFill>
            <a:miter lim="800000"/>
            <a:headEnd/>
            <a:tailEnd/>
          </a:ln>
          <a:effectLst/>
        </p:spPr>
        <p:txBody>
          <a:bodyPr wrap="none" anchor="ctr"/>
          <a:lstStyle/>
          <a:p>
            <a:pPr eaLnBrk="1" hangingPunct="1"/>
            <a:endParaRPr lang="en-NZ" altLang="en-US" dirty="0"/>
          </a:p>
        </p:txBody>
      </p:sp>
      <p:sp>
        <p:nvSpPr>
          <p:cNvPr id="4099" name="Rectangle 2"/>
          <p:cNvSpPr>
            <a:spLocks noGrp="1" noChangeArrowheads="1"/>
          </p:cNvSpPr>
          <p:nvPr>
            <p:ph type="ctrTitle"/>
          </p:nvPr>
        </p:nvSpPr>
        <p:spPr>
          <a:xfrm>
            <a:off x="630238" y="2560638"/>
            <a:ext cx="7847012" cy="2308522"/>
          </a:xfrm>
        </p:spPr>
        <p:txBody>
          <a:bodyPr/>
          <a:lstStyle/>
          <a:p>
            <a:pPr marL="0" indent="0">
              <a:buNone/>
            </a:pPr>
            <a:r>
              <a:rPr lang="en-NZ" sz="4000" b="1" dirty="0">
                <a:solidFill>
                  <a:schemeClr val="bg1"/>
                </a:solidFill>
              </a:rPr>
              <a:t> </a:t>
            </a:r>
            <a:br>
              <a:rPr lang="en-NZ" sz="4000" b="1" dirty="0">
                <a:solidFill>
                  <a:schemeClr val="bg1"/>
                </a:solidFill>
              </a:rPr>
            </a:br>
            <a:r>
              <a:rPr lang="en-NZ" sz="4000" b="1" dirty="0">
                <a:solidFill>
                  <a:schemeClr val="bg1"/>
                </a:solidFill>
              </a:rPr>
              <a:t/>
            </a:r>
            <a:br>
              <a:rPr lang="en-NZ" sz="4000" b="1" dirty="0">
                <a:solidFill>
                  <a:schemeClr val="bg1"/>
                </a:solidFill>
              </a:rPr>
            </a:br>
            <a:r>
              <a:rPr lang="en-NZ" sz="4000" b="1" dirty="0">
                <a:solidFill>
                  <a:schemeClr val="bg1"/>
                </a:solidFill>
              </a:rPr>
              <a:t/>
            </a:r>
            <a:br>
              <a:rPr lang="en-NZ" sz="4000" b="1" dirty="0">
                <a:solidFill>
                  <a:schemeClr val="bg1"/>
                </a:solidFill>
              </a:rPr>
            </a:br>
            <a:r>
              <a:rPr lang="en-NZ" sz="4000" b="1" dirty="0">
                <a:solidFill>
                  <a:schemeClr val="bg1"/>
                </a:solidFill>
              </a:rPr>
              <a:t/>
            </a:r>
            <a:br>
              <a:rPr lang="en-NZ" sz="4000" b="1" dirty="0">
                <a:solidFill>
                  <a:schemeClr val="bg1"/>
                </a:solidFill>
              </a:rPr>
            </a:br>
            <a:r>
              <a:rPr lang="en-NZ" sz="4000" b="1" dirty="0">
                <a:solidFill>
                  <a:schemeClr val="bg1"/>
                </a:solidFill>
              </a:rPr>
              <a:t/>
            </a:r>
            <a:br>
              <a:rPr lang="en-NZ" sz="4000" b="1" dirty="0">
                <a:solidFill>
                  <a:schemeClr val="bg1"/>
                </a:solidFill>
              </a:rPr>
            </a:br>
            <a:r>
              <a:rPr lang="en-NZ" sz="4000" b="1" dirty="0">
                <a:solidFill>
                  <a:schemeClr val="bg1"/>
                </a:solidFill>
              </a:rPr>
              <a:t>Napier </a:t>
            </a:r>
            <a:r>
              <a:rPr lang="en-NZ" sz="4000" b="1" dirty="0">
                <a:solidFill>
                  <a:schemeClr val="tx1"/>
                </a:solidFill>
              </a:rPr>
              <a:t/>
            </a:r>
            <a:br>
              <a:rPr lang="en-NZ" sz="4000" b="1" dirty="0">
                <a:solidFill>
                  <a:schemeClr val="tx1"/>
                </a:solidFill>
              </a:rPr>
            </a:br>
            <a:r>
              <a:rPr lang="en-NZ" sz="4000" b="1" dirty="0">
                <a:solidFill>
                  <a:schemeClr val="tx1"/>
                </a:solidFill>
              </a:rPr>
              <a:t/>
            </a:r>
            <a:br>
              <a:rPr lang="en-NZ" sz="4000" b="1" dirty="0">
                <a:solidFill>
                  <a:schemeClr val="tx1"/>
                </a:solidFill>
              </a:rPr>
            </a:br>
            <a:r>
              <a:rPr lang="en-NZ" sz="4000" b="1" dirty="0">
                <a:solidFill>
                  <a:srgbClr val="0000CC"/>
                </a:solidFill>
              </a:rPr>
              <a:t>NZPIF Monthly Update </a:t>
            </a:r>
            <a:r>
              <a:rPr lang="en-NZ" sz="4000" b="1" dirty="0">
                <a:solidFill>
                  <a:srgbClr val="00B0F0"/>
                </a:solidFill>
              </a:rPr>
              <a:t/>
            </a:r>
            <a:br>
              <a:rPr lang="en-NZ" sz="4000" b="1" dirty="0">
                <a:solidFill>
                  <a:srgbClr val="00B0F0"/>
                </a:solidFill>
              </a:rPr>
            </a:br>
            <a:r>
              <a:rPr lang="en-NZ" sz="4000" b="1">
                <a:solidFill>
                  <a:srgbClr val="00B0F0"/>
                </a:solidFill>
              </a:rPr>
              <a:t/>
            </a:r>
            <a:br>
              <a:rPr lang="en-NZ" sz="4000" b="1">
                <a:solidFill>
                  <a:srgbClr val="00B0F0"/>
                </a:solidFill>
              </a:rPr>
            </a:br>
            <a:r>
              <a:rPr lang="en-NZ" sz="2400">
                <a:solidFill>
                  <a:schemeClr val="tx1"/>
                </a:solidFill>
              </a:rPr>
              <a:t>March</a:t>
            </a:r>
            <a:r>
              <a:rPr lang="en-NZ" sz="2400"/>
              <a:t> </a:t>
            </a:r>
            <a:r>
              <a:rPr lang="en-NZ" sz="2400" dirty="0"/>
              <a:t>2022</a:t>
            </a:r>
            <a:br>
              <a:rPr lang="en-NZ" sz="2400" dirty="0"/>
            </a:br>
            <a:r>
              <a:rPr lang="en-NZ" sz="2400" dirty="0"/>
              <a:t/>
            </a:r>
            <a:br>
              <a:rPr lang="en-NZ" sz="2400" dirty="0"/>
            </a:br>
            <a:r>
              <a:rPr lang="en-NZ" sz="2400" dirty="0"/>
              <a:t>Written by Sharon Cullwick </a:t>
            </a:r>
            <a:br>
              <a:rPr lang="en-NZ" sz="2400" dirty="0"/>
            </a:br>
            <a:r>
              <a:rPr lang="en-NZ" sz="2400" dirty="0"/>
              <a:t>(NZPIF Executive Officer)</a:t>
            </a:r>
            <a:br>
              <a:rPr lang="en-NZ" sz="2400" dirty="0"/>
            </a:br>
            <a:r>
              <a:rPr lang="en-NZ" sz="2400" dirty="0"/>
              <a:t/>
            </a:r>
            <a:br>
              <a:rPr lang="en-NZ" sz="2400" dirty="0"/>
            </a:br>
            <a:r>
              <a:rPr lang="en-NZ" sz="2400" b="1" dirty="0">
                <a:solidFill>
                  <a:srgbClr val="0000CC"/>
                </a:solidFill>
              </a:rPr>
              <a:t/>
            </a:r>
            <a:br>
              <a:rPr lang="en-NZ" sz="2400" b="1" dirty="0">
                <a:solidFill>
                  <a:srgbClr val="0000CC"/>
                </a:solidFill>
              </a:rPr>
            </a:br>
            <a:r>
              <a:rPr lang="en-NZ" sz="4000" b="1" dirty="0">
                <a:solidFill>
                  <a:srgbClr val="0000CC"/>
                </a:solidFill>
              </a:rPr>
              <a:t/>
            </a:r>
            <a:br>
              <a:rPr lang="en-NZ" sz="4000" b="1" dirty="0">
                <a:solidFill>
                  <a:srgbClr val="0000CC"/>
                </a:solidFill>
              </a:rPr>
            </a:br>
            <a:r>
              <a:rPr lang="en-NZ" sz="4000" b="1" dirty="0">
                <a:solidFill>
                  <a:srgbClr val="0000CC"/>
                </a:solidFill>
              </a:rPr>
              <a:t/>
            </a:r>
            <a:br>
              <a:rPr lang="en-NZ" sz="4000" b="1" dirty="0">
                <a:solidFill>
                  <a:srgbClr val="0000CC"/>
                </a:solidFill>
              </a:rPr>
            </a:br>
            <a:r>
              <a:rPr lang="en-NZ" sz="4000" b="1" dirty="0">
                <a:solidFill>
                  <a:schemeClr val="bg1"/>
                </a:solidFill>
              </a:rPr>
              <a:t/>
            </a:r>
            <a:br>
              <a:rPr lang="en-NZ" sz="4000" b="1" dirty="0">
                <a:solidFill>
                  <a:schemeClr val="bg1"/>
                </a:solidFill>
              </a:rPr>
            </a:br>
            <a:endParaRPr lang="en-GB" altLang="en-US" sz="4000" b="1" dirty="0">
              <a:solidFill>
                <a:srgbClr val="0000CC"/>
              </a:solidFill>
            </a:endParaRPr>
          </a:p>
        </p:txBody>
      </p:sp>
      <p:pic>
        <p:nvPicPr>
          <p:cNvPr id="4101" name="Picture 6" descr="C:\Users\glenda.watson\AppData\Local\Microsoft\Windows\Temporary Internet Files\Content.Outlook\SE8HEYGD\NZPIF - logo 1.TIF"/>
          <p:cNvPicPr>
            <a:picLocks noChangeAspect="1" noChangeArrowheads="1"/>
          </p:cNvPicPr>
          <p:nvPr/>
        </p:nvPicPr>
        <p:blipFill>
          <a:blip r:embed="rId3" cstate="print"/>
          <a:srcRect/>
          <a:stretch>
            <a:fillRect/>
          </a:stretch>
        </p:blipFill>
        <p:spPr bwMode="auto">
          <a:xfrm>
            <a:off x="2781300" y="476250"/>
            <a:ext cx="3521075" cy="1566863"/>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D260CA5-DDFF-4093-983F-0373788CD010}"/>
              </a:ext>
            </a:extLst>
          </p:cNvPr>
          <p:cNvSpPr>
            <a:spLocks noGrp="1"/>
          </p:cNvSpPr>
          <p:nvPr>
            <p:ph type="title"/>
          </p:nvPr>
        </p:nvSpPr>
        <p:spPr/>
        <p:txBody>
          <a:bodyPr/>
          <a:lstStyle/>
          <a:p>
            <a:endParaRPr lang="en-NZ" dirty="0"/>
          </a:p>
        </p:txBody>
      </p:sp>
      <p:sp>
        <p:nvSpPr>
          <p:cNvPr id="3" name="Content Placeholder 2">
            <a:extLst>
              <a:ext uri="{FF2B5EF4-FFF2-40B4-BE49-F238E27FC236}">
                <a16:creationId xmlns="" xmlns:a16="http://schemas.microsoft.com/office/drawing/2014/main" id="{06B341EE-9A80-4CDF-A12B-2215919B5E05}"/>
              </a:ext>
            </a:extLst>
          </p:cNvPr>
          <p:cNvSpPr>
            <a:spLocks noGrp="1"/>
          </p:cNvSpPr>
          <p:nvPr>
            <p:ph idx="1"/>
          </p:nvPr>
        </p:nvSpPr>
        <p:spPr/>
        <p:txBody>
          <a:bodyPr/>
          <a:lstStyle/>
          <a:p>
            <a:pPr marL="0" indent="0" algn="ctr">
              <a:buNone/>
            </a:pPr>
            <a:r>
              <a:rPr lang="en-NZ" b="1" dirty="0">
                <a:solidFill>
                  <a:srgbClr val="0000CC"/>
                </a:solidFill>
              </a:rPr>
              <a:t>Education Programme</a:t>
            </a:r>
          </a:p>
          <a:p>
            <a:r>
              <a:rPr lang="en-NZ" sz="2800" dirty="0"/>
              <a:t>There is places available this month</a:t>
            </a:r>
          </a:p>
          <a:p>
            <a:r>
              <a:rPr lang="en-NZ" sz="2800" dirty="0"/>
              <a:t>Free to members</a:t>
            </a:r>
          </a:p>
          <a:p>
            <a:r>
              <a:rPr lang="en-NZ" sz="2800" dirty="0"/>
              <a:t>$350 for non members (increased in January 2022)</a:t>
            </a:r>
          </a:p>
          <a:p>
            <a:r>
              <a:rPr lang="en-NZ" sz="2800" dirty="0"/>
              <a:t>On line – Self Managing Landlords Course</a:t>
            </a:r>
          </a:p>
          <a:p>
            <a:r>
              <a:rPr lang="en-NZ" sz="2800" dirty="0"/>
              <a:t>Details can be found on NZPIF.org.nz</a:t>
            </a:r>
          </a:p>
          <a:p>
            <a:r>
              <a:rPr lang="en-NZ" sz="2800" dirty="0"/>
              <a:t>Enrol and then you will be sent a date you can start the course.</a:t>
            </a:r>
          </a:p>
        </p:txBody>
      </p:sp>
      <p:pic>
        <p:nvPicPr>
          <p:cNvPr id="4" name="Picture 6" descr="C:\Users\glenda.watson\AppData\Local\Microsoft\Windows\Temporary Internet Files\Content.Outlook\SE8HEYGD\NZPIF - logo 1.TIF">
            <a:extLst>
              <a:ext uri="{FF2B5EF4-FFF2-40B4-BE49-F238E27FC236}">
                <a16:creationId xmlns="" xmlns:a16="http://schemas.microsoft.com/office/drawing/2014/main" id="{A1BFC33A-0BE4-4238-98C5-FF147F03CEE0}"/>
              </a:ext>
            </a:extLst>
          </p:cNvPr>
          <p:cNvPicPr>
            <a:picLocks noChangeAspect="1" noChangeArrowheads="1"/>
          </p:cNvPicPr>
          <p:nvPr/>
        </p:nvPicPr>
        <p:blipFill>
          <a:blip r:embed="rId2" cstate="print"/>
          <a:srcRect/>
          <a:stretch>
            <a:fillRect/>
          </a:stretch>
        </p:blipFill>
        <p:spPr bwMode="auto">
          <a:xfrm>
            <a:off x="5769672" y="274638"/>
            <a:ext cx="2913660" cy="1296566"/>
          </a:xfrm>
          <a:prstGeom prst="rect">
            <a:avLst/>
          </a:prstGeom>
          <a:noFill/>
          <a:ln w="9525">
            <a:noFill/>
            <a:miter lim="800000"/>
            <a:headEnd/>
            <a:tailEnd/>
          </a:ln>
        </p:spPr>
      </p:pic>
    </p:spTree>
    <p:extLst>
      <p:ext uri="{BB962C8B-B14F-4D97-AF65-F5344CB8AC3E}">
        <p14:creationId xmlns:p14="http://schemas.microsoft.com/office/powerpoint/2010/main" val="925888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164486-21B9-4725-B45E-D7652074C561}"/>
              </a:ext>
            </a:extLst>
          </p:cNvPr>
          <p:cNvSpPr>
            <a:spLocks noGrp="1"/>
          </p:cNvSpPr>
          <p:nvPr>
            <p:ph type="title"/>
          </p:nvPr>
        </p:nvSpPr>
        <p:spPr/>
        <p:txBody>
          <a:bodyPr/>
          <a:lstStyle/>
          <a:p>
            <a:endParaRPr lang="en-NZ" dirty="0"/>
          </a:p>
        </p:txBody>
      </p:sp>
      <p:sp>
        <p:nvSpPr>
          <p:cNvPr id="3" name="Content Placeholder 2">
            <a:extLst>
              <a:ext uri="{FF2B5EF4-FFF2-40B4-BE49-F238E27FC236}">
                <a16:creationId xmlns="" xmlns:a16="http://schemas.microsoft.com/office/drawing/2014/main" id="{C1F5DCD5-4C88-43A7-A610-8778CEBBE476}"/>
              </a:ext>
            </a:extLst>
          </p:cNvPr>
          <p:cNvSpPr>
            <a:spLocks noGrp="1"/>
          </p:cNvSpPr>
          <p:nvPr>
            <p:ph idx="1"/>
          </p:nvPr>
        </p:nvSpPr>
        <p:spPr/>
        <p:txBody>
          <a:bodyPr/>
          <a:lstStyle/>
          <a:p>
            <a:pPr marL="0" indent="0" algn="ctr">
              <a:buNone/>
            </a:pPr>
            <a:r>
              <a:rPr lang="en-GB" b="1" dirty="0">
                <a:solidFill>
                  <a:srgbClr val="0000CC"/>
                </a:solidFill>
              </a:rPr>
              <a:t>What is the CCCFA?</a:t>
            </a:r>
          </a:p>
          <a:p>
            <a:r>
              <a:rPr lang="en-GB" sz="1800" dirty="0">
                <a:effectLst/>
                <a:ea typeface="Calibri" panose="020F0502020204030204" pitchFamily="34" charset="0"/>
                <a:cs typeface="Calibri" panose="020F0502020204030204" pitchFamily="34" charset="0"/>
              </a:rPr>
              <a:t>Credit Contracts and Consumer Finance Act (CCCFA)</a:t>
            </a:r>
          </a:p>
          <a:p>
            <a:r>
              <a:rPr lang="en-GB" sz="1800" dirty="0">
                <a:ea typeface="Calibri" panose="020F0502020204030204" pitchFamily="34" charset="0"/>
                <a:cs typeface="Calibri" panose="020F0502020204030204" pitchFamily="34" charset="0"/>
              </a:rPr>
              <a:t>Implemented December 2021 to protect against loan sharks.</a:t>
            </a:r>
          </a:p>
          <a:p>
            <a:r>
              <a:rPr lang="en-GB" sz="1800" dirty="0">
                <a:ea typeface="Calibri" panose="020F0502020204030204" pitchFamily="34" charset="0"/>
                <a:cs typeface="Calibri" panose="020F0502020204030204" pitchFamily="34" charset="0"/>
              </a:rPr>
              <a:t>Covers - </a:t>
            </a:r>
            <a:r>
              <a:rPr lang="en-NZ" sz="1800" dirty="0">
                <a:solidFill>
                  <a:srgbClr val="202124"/>
                </a:solidFill>
                <a:effectLst/>
                <a:ea typeface="Calibri" panose="020F0502020204030204" pitchFamily="34" charset="0"/>
                <a:cs typeface="Calibri" panose="020F0502020204030204" pitchFamily="34" charset="0"/>
              </a:rPr>
              <a:t>transactions like using a credit card, taking out a loan, either personal or a mortgage, borrowing money on an overdraft, or buying products and services on credit such as hire purchase. </a:t>
            </a:r>
          </a:p>
          <a:p>
            <a:r>
              <a:rPr lang="en-GB" sz="1800" dirty="0">
                <a:ea typeface="Calibri" panose="020F0502020204030204" pitchFamily="34" charset="0"/>
                <a:cs typeface="Calibri" panose="020F0502020204030204" pitchFamily="34" charset="0"/>
              </a:rPr>
              <a:t>Ensures consumers make an informed choice when borrowing money and know what they are agreeing to.</a:t>
            </a:r>
          </a:p>
          <a:p>
            <a:r>
              <a:rPr lang="en-GB" sz="1800" dirty="0">
                <a:ea typeface="Calibri" panose="020F0502020204030204" pitchFamily="34" charset="0"/>
                <a:cs typeface="Calibri" panose="020F0502020204030204" pitchFamily="34" charset="0"/>
              </a:rPr>
              <a:t>Lender must act responsible, must scrutinise borrowers financial position</a:t>
            </a:r>
          </a:p>
          <a:p>
            <a:r>
              <a:rPr lang="en-NZ" sz="1800" dirty="0">
                <a:solidFill>
                  <a:srgbClr val="202124"/>
                </a:solidFill>
                <a:ea typeface="Calibri" panose="020F0502020204030204" pitchFamily="34" charset="0"/>
                <a:cs typeface="Calibri" panose="020F0502020204030204" pitchFamily="34" charset="0"/>
              </a:rPr>
              <a:t>M</a:t>
            </a:r>
            <a:r>
              <a:rPr lang="en-NZ" sz="1800" dirty="0">
                <a:solidFill>
                  <a:srgbClr val="202124"/>
                </a:solidFill>
                <a:effectLst/>
                <a:ea typeface="Calibri" panose="020F0502020204030204" pitchFamily="34" charset="0"/>
                <a:cs typeface="Calibri" panose="020F0502020204030204" pitchFamily="34" charset="0"/>
              </a:rPr>
              <a:t>akes lenders accountable, ensuring they undertake checks that the consumer can repay the funds without severe hardship.</a:t>
            </a:r>
            <a:endParaRPr lang="en-NZ" sz="1800" dirty="0">
              <a:effectLst/>
              <a:ea typeface="Calibri" panose="020F0502020204030204" pitchFamily="34" charset="0"/>
              <a:cs typeface="Times New Roman" panose="02020603050405020304" pitchFamily="18" charset="0"/>
            </a:endParaRPr>
          </a:p>
          <a:p>
            <a:pPr>
              <a:lnSpc>
                <a:spcPct val="107000"/>
              </a:lnSpc>
              <a:spcAft>
                <a:spcPts val="800"/>
              </a:spcAft>
            </a:pPr>
            <a:r>
              <a:rPr lang="en-NZ" sz="1800" dirty="0">
                <a:solidFill>
                  <a:srgbClr val="202124"/>
                </a:solidFill>
                <a:effectLst/>
                <a:ea typeface="Calibri" panose="020F0502020204030204" pitchFamily="34" charset="0"/>
                <a:cs typeface="Calibri" panose="020F0502020204030204" pitchFamily="34" charset="0"/>
              </a:rPr>
              <a:t>Lenders must identify all and any charges that can be applied if the consumer cannot meet their required repayments and therefore safeguards the consumer. </a:t>
            </a:r>
            <a:endParaRPr lang="en-NZ" sz="1800" dirty="0">
              <a:effectLst/>
              <a:ea typeface="Calibri" panose="020F0502020204030204" pitchFamily="34" charset="0"/>
              <a:cs typeface="Times New Roman" panose="02020603050405020304" pitchFamily="18" charset="0"/>
            </a:endParaRPr>
          </a:p>
          <a:p>
            <a:endParaRPr lang="en-NZ" sz="1800" dirty="0">
              <a:effectLst/>
              <a:ea typeface="Calibri" panose="020F0502020204030204" pitchFamily="34" charset="0"/>
              <a:cs typeface="Times New Roman" panose="02020603050405020304" pitchFamily="18" charset="0"/>
            </a:endParaRPr>
          </a:p>
          <a:p>
            <a:endParaRPr lang="en-NZ" sz="2400" b="1" dirty="0"/>
          </a:p>
        </p:txBody>
      </p:sp>
      <p:pic>
        <p:nvPicPr>
          <p:cNvPr id="4" name="Picture 6" descr="C:\Users\glenda.watson\AppData\Local\Microsoft\Windows\Temporary Internet Files\Content.Outlook\SE8HEYGD\NZPIF - logo 1.TIF">
            <a:extLst>
              <a:ext uri="{FF2B5EF4-FFF2-40B4-BE49-F238E27FC236}">
                <a16:creationId xmlns="" xmlns:a16="http://schemas.microsoft.com/office/drawing/2014/main" id="{71EE94BE-C229-4FEC-A153-7ABA8BCD6DE7}"/>
              </a:ext>
            </a:extLst>
          </p:cNvPr>
          <p:cNvPicPr>
            <a:picLocks noChangeAspect="1" noChangeArrowheads="1"/>
          </p:cNvPicPr>
          <p:nvPr/>
        </p:nvPicPr>
        <p:blipFill>
          <a:blip r:embed="rId2" cstate="print"/>
          <a:srcRect/>
          <a:stretch>
            <a:fillRect/>
          </a:stretch>
        </p:blipFill>
        <p:spPr bwMode="auto">
          <a:xfrm>
            <a:off x="5769672" y="274638"/>
            <a:ext cx="2913660" cy="1296566"/>
          </a:xfrm>
          <a:prstGeom prst="rect">
            <a:avLst/>
          </a:prstGeom>
          <a:noFill/>
          <a:ln w="9525">
            <a:noFill/>
            <a:miter lim="800000"/>
            <a:headEnd/>
            <a:tailEnd/>
          </a:ln>
        </p:spPr>
      </p:pic>
    </p:spTree>
    <p:extLst>
      <p:ext uri="{BB962C8B-B14F-4D97-AF65-F5344CB8AC3E}">
        <p14:creationId xmlns:p14="http://schemas.microsoft.com/office/powerpoint/2010/main" val="3961386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6A168B2-C90F-44FC-A5F3-D7A6FB6C90F7}"/>
              </a:ext>
            </a:extLst>
          </p:cNvPr>
          <p:cNvSpPr>
            <a:spLocks noGrp="1"/>
          </p:cNvSpPr>
          <p:nvPr>
            <p:ph type="title"/>
          </p:nvPr>
        </p:nvSpPr>
        <p:spPr/>
        <p:txBody>
          <a:bodyPr/>
          <a:lstStyle/>
          <a:p>
            <a:endParaRPr lang="en-NZ" dirty="0"/>
          </a:p>
        </p:txBody>
      </p:sp>
      <p:sp>
        <p:nvSpPr>
          <p:cNvPr id="3" name="Content Placeholder 2">
            <a:extLst>
              <a:ext uri="{FF2B5EF4-FFF2-40B4-BE49-F238E27FC236}">
                <a16:creationId xmlns="" xmlns:a16="http://schemas.microsoft.com/office/drawing/2014/main" id="{7A60B31A-958A-4BEE-BBA5-A13661CA5DB8}"/>
              </a:ext>
            </a:extLst>
          </p:cNvPr>
          <p:cNvSpPr>
            <a:spLocks noGrp="1"/>
          </p:cNvSpPr>
          <p:nvPr>
            <p:ph idx="1"/>
          </p:nvPr>
        </p:nvSpPr>
        <p:spPr/>
        <p:txBody>
          <a:bodyPr/>
          <a:lstStyle/>
          <a:p>
            <a:pPr marL="0" indent="0">
              <a:buNone/>
            </a:pPr>
            <a:r>
              <a:rPr lang="en-GB" b="1" dirty="0">
                <a:solidFill>
                  <a:srgbClr val="0000CC"/>
                </a:solidFill>
              </a:rPr>
              <a:t>Oops we made a mistake (CCCFA - Labour Party)</a:t>
            </a:r>
          </a:p>
          <a:p>
            <a:r>
              <a:rPr lang="en-GB" sz="2800" dirty="0"/>
              <a:t>Are now revising the CCCFA</a:t>
            </a:r>
          </a:p>
          <a:p>
            <a:r>
              <a:rPr lang="en-GB" sz="2800" dirty="0"/>
              <a:t>Have reduced the amount of information required by Financial institutes.</a:t>
            </a:r>
          </a:p>
        </p:txBody>
      </p:sp>
      <p:pic>
        <p:nvPicPr>
          <p:cNvPr id="4" name="Picture 6" descr="C:\Users\glenda.watson\AppData\Local\Microsoft\Windows\Temporary Internet Files\Content.Outlook\SE8HEYGD\NZPIF - logo 1.TIF">
            <a:extLst>
              <a:ext uri="{FF2B5EF4-FFF2-40B4-BE49-F238E27FC236}">
                <a16:creationId xmlns="" xmlns:a16="http://schemas.microsoft.com/office/drawing/2014/main" id="{E0D053C2-C9AE-48D4-AB60-AF93C6FE977C}"/>
              </a:ext>
            </a:extLst>
          </p:cNvPr>
          <p:cNvPicPr>
            <a:picLocks noChangeAspect="1" noChangeArrowheads="1"/>
          </p:cNvPicPr>
          <p:nvPr/>
        </p:nvPicPr>
        <p:blipFill>
          <a:blip r:embed="rId2" cstate="print"/>
          <a:srcRect/>
          <a:stretch>
            <a:fillRect/>
          </a:stretch>
        </p:blipFill>
        <p:spPr bwMode="auto">
          <a:xfrm>
            <a:off x="5769672" y="274638"/>
            <a:ext cx="2913660" cy="1296566"/>
          </a:xfrm>
          <a:prstGeom prst="rect">
            <a:avLst/>
          </a:prstGeom>
          <a:noFill/>
          <a:ln w="9525">
            <a:noFill/>
            <a:miter lim="800000"/>
            <a:headEnd/>
            <a:tailEnd/>
          </a:ln>
        </p:spPr>
      </p:pic>
    </p:spTree>
    <p:extLst>
      <p:ext uri="{BB962C8B-B14F-4D97-AF65-F5344CB8AC3E}">
        <p14:creationId xmlns:p14="http://schemas.microsoft.com/office/powerpoint/2010/main" val="2144722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2262FBF-5C76-496B-A9F1-0169FA2EBC6B}"/>
              </a:ext>
            </a:extLst>
          </p:cNvPr>
          <p:cNvSpPr>
            <a:spLocks noGrp="1"/>
          </p:cNvSpPr>
          <p:nvPr>
            <p:ph type="title"/>
          </p:nvPr>
        </p:nvSpPr>
        <p:spPr/>
        <p:txBody>
          <a:bodyPr/>
          <a:lstStyle/>
          <a:p>
            <a:endParaRPr lang="en-NZ" dirty="0"/>
          </a:p>
        </p:txBody>
      </p:sp>
      <p:sp>
        <p:nvSpPr>
          <p:cNvPr id="3" name="Content Placeholder 2">
            <a:extLst>
              <a:ext uri="{FF2B5EF4-FFF2-40B4-BE49-F238E27FC236}">
                <a16:creationId xmlns="" xmlns:a16="http://schemas.microsoft.com/office/drawing/2014/main" id="{EEB11D42-9D3C-4F4C-A603-3B54B33ED503}"/>
              </a:ext>
            </a:extLst>
          </p:cNvPr>
          <p:cNvSpPr>
            <a:spLocks noGrp="1"/>
          </p:cNvSpPr>
          <p:nvPr>
            <p:ph idx="1"/>
          </p:nvPr>
        </p:nvSpPr>
        <p:spPr/>
        <p:txBody>
          <a:bodyPr/>
          <a:lstStyle/>
          <a:p>
            <a:pPr marL="0" indent="0" algn="ctr">
              <a:buNone/>
            </a:pPr>
            <a:r>
              <a:rPr lang="en-GB" b="1" dirty="0">
                <a:solidFill>
                  <a:srgbClr val="0000CC"/>
                </a:solidFill>
              </a:rPr>
              <a:t>IRD as a Speaker</a:t>
            </a:r>
          </a:p>
          <a:p>
            <a:pPr marL="0" indent="0" algn="ctr">
              <a:buNone/>
            </a:pPr>
            <a:endParaRPr lang="en-GB" sz="2800" b="1" dirty="0">
              <a:solidFill>
                <a:srgbClr val="0000CC"/>
              </a:solidFill>
            </a:endParaRPr>
          </a:p>
          <a:p>
            <a:pPr marL="0" indent="0" algn="ctr">
              <a:buNone/>
            </a:pPr>
            <a:r>
              <a:rPr lang="en-GB" sz="2800" dirty="0"/>
              <a:t>Inland Revenue (IR) is available to speak at any Association so please get in contact with them about the interest mortgage tax deductibility and Brightline Test. (Jan has emailed the details to you)</a:t>
            </a:r>
          </a:p>
          <a:p>
            <a:endParaRPr lang="en-GB" sz="2800" dirty="0"/>
          </a:p>
          <a:p>
            <a:pPr marL="0" indent="0">
              <a:buNone/>
            </a:pPr>
            <a:endParaRPr lang="en-NZ" b="1" dirty="0">
              <a:solidFill>
                <a:srgbClr val="0000CC"/>
              </a:solidFill>
            </a:endParaRPr>
          </a:p>
        </p:txBody>
      </p:sp>
      <p:pic>
        <p:nvPicPr>
          <p:cNvPr id="4" name="Picture 6" descr="C:\Users\glenda.watson\AppData\Local\Microsoft\Windows\Temporary Internet Files\Content.Outlook\SE8HEYGD\NZPIF - logo 1.TIF">
            <a:extLst>
              <a:ext uri="{FF2B5EF4-FFF2-40B4-BE49-F238E27FC236}">
                <a16:creationId xmlns="" xmlns:a16="http://schemas.microsoft.com/office/drawing/2014/main" id="{ABC8ACC2-6513-421A-B325-DA6ECFDE2786}"/>
              </a:ext>
            </a:extLst>
          </p:cNvPr>
          <p:cNvPicPr>
            <a:picLocks noChangeAspect="1" noChangeArrowheads="1"/>
          </p:cNvPicPr>
          <p:nvPr/>
        </p:nvPicPr>
        <p:blipFill>
          <a:blip r:embed="rId2" cstate="print"/>
          <a:srcRect/>
          <a:stretch>
            <a:fillRect/>
          </a:stretch>
        </p:blipFill>
        <p:spPr bwMode="auto">
          <a:xfrm>
            <a:off x="5769672" y="274638"/>
            <a:ext cx="2913660" cy="1296566"/>
          </a:xfrm>
          <a:prstGeom prst="rect">
            <a:avLst/>
          </a:prstGeom>
          <a:noFill/>
          <a:ln w="9525">
            <a:noFill/>
            <a:miter lim="800000"/>
            <a:headEnd/>
            <a:tailEnd/>
          </a:ln>
        </p:spPr>
      </p:pic>
    </p:spTree>
    <p:extLst>
      <p:ext uri="{BB962C8B-B14F-4D97-AF65-F5344CB8AC3E}">
        <p14:creationId xmlns:p14="http://schemas.microsoft.com/office/powerpoint/2010/main" val="821747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199F357-32E4-419A-9305-0E92BD6841D4}"/>
              </a:ext>
            </a:extLst>
          </p:cNvPr>
          <p:cNvSpPr>
            <a:spLocks noGrp="1"/>
          </p:cNvSpPr>
          <p:nvPr>
            <p:ph type="title"/>
          </p:nvPr>
        </p:nvSpPr>
        <p:spPr/>
        <p:txBody>
          <a:bodyPr/>
          <a:lstStyle/>
          <a:p>
            <a:endParaRPr lang="en-NZ" dirty="0"/>
          </a:p>
        </p:txBody>
      </p:sp>
      <p:sp>
        <p:nvSpPr>
          <p:cNvPr id="3" name="Content Placeholder 2">
            <a:extLst>
              <a:ext uri="{FF2B5EF4-FFF2-40B4-BE49-F238E27FC236}">
                <a16:creationId xmlns="" xmlns:a16="http://schemas.microsoft.com/office/drawing/2014/main" id="{E6ACA6D1-50F5-433D-825E-EF27AC6853A7}"/>
              </a:ext>
            </a:extLst>
          </p:cNvPr>
          <p:cNvSpPr>
            <a:spLocks noGrp="1"/>
          </p:cNvSpPr>
          <p:nvPr>
            <p:ph idx="1"/>
          </p:nvPr>
        </p:nvSpPr>
        <p:spPr/>
        <p:txBody>
          <a:bodyPr/>
          <a:lstStyle/>
          <a:p>
            <a:pPr marL="0" indent="0" algn="ctr">
              <a:buNone/>
            </a:pPr>
            <a:r>
              <a:rPr lang="en-GB" b="1" dirty="0">
                <a:solidFill>
                  <a:srgbClr val="0000CC"/>
                </a:solidFill>
              </a:rPr>
              <a:t>NZPIF Communications Meeting</a:t>
            </a:r>
          </a:p>
          <a:p>
            <a:r>
              <a:rPr lang="en-GB" sz="2800" dirty="0"/>
              <a:t>When: 28</a:t>
            </a:r>
            <a:r>
              <a:rPr lang="en-GB" sz="2800" baseline="30000" dirty="0"/>
              <a:t>th</a:t>
            </a:r>
            <a:r>
              <a:rPr lang="en-GB" sz="2800" dirty="0"/>
              <a:t> May, 2022.</a:t>
            </a:r>
          </a:p>
          <a:p>
            <a:r>
              <a:rPr lang="en-GB" sz="2800" dirty="0"/>
              <a:t>Brentwood Hotel, Wellington</a:t>
            </a:r>
          </a:p>
          <a:p>
            <a:r>
              <a:rPr lang="en-GB" sz="2800" dirty="0"/>
              <a:t>Agenda will be emailed out closer to the time </a:t>
            </a:r>
          </a:p>
          <a:p>
            <a:r>
              <a:rPr lang="en-GB" sz="2800" dirty="0"/>
              <a:t>Please let Jan know of any topical you would like to include on the agenda.</a:t>
            </a:r>
          </a:p>
          <a:p>
            <a:r>
              <a:rPr lang="en-GB" sz="2800" dirty="0"/>
              <a:t>Start thinking now who you would like to come along to this meeting.</a:t>
            </a:r>
          </a:p>
          <a:p>
            <a:endParaRPr lang="en-GB" sz="2800" dirty="0"/>
          </a:p>
          <a:p>
            <a:endParaRPr lang="en-NZ" sz="2800" b="1" dirty="0"/>
          </a:p>
        </p:txBody>
      </p:sp>
      <p:pic>
        <p:nvPicPr>
          <p:cNvPr id="4" name="Picture 6" descr="C:\Users\glenda.watson\AppData\Local\Microsoft\Windows\Temporary Internet Files\Content.Outlook\SE8HEYGD\NZPIF - logo 1.TIF">
            <a:extLst>
              <a:ext uri="{FF2B5EF4-FFF2-40B4-BE49-F238E27FC236}">
                <a16:creationId xmlns="" xmlns:a16="http://schemas.microsoft.com/office/drawing/2014/main" id="{92DC72E4-FF6F-455D-A544-FA7AA58525F1}"/>
              </a:ext>
            </a:extLst>
          </p:cNvPr>
          <p:cNvPicPr>
            <a:picLocks noChangeAspect="1" noChangeArrowheads="1"/>
          </p:cNvPicPr>
          <p:nvPr/>
        </p:nvPicPr>
        <p:blipFill>
          <a:blip r:embed="rId2" cstate="print"/>
          <a:srcRect/>
          <a:stretch>
            <a:fillRect/>
          </a:stretch>
        </p:blipFill>
        <p:spPr bwMode="auto">
          <a:xfrm>
            <a:off x="5769672" y="274638"/>
            <a:ext cx="2913660" cy="1296566"/>
          </a:xfrm>
          <a:prstGeom prst="rect">
            <a:avLst/>
          </a:prstGeom>
          <a:noFill/>
          <a:ln w="9525">
            <a:noFill/>
            <a:miter lim="800000"/>
            <a:headEnd/>
            <a:tailEnd/>
          </a:ln>
        </p:spPr>
      </p:pic>
    </p:spTree>
    <p:extLst>
      <p:ext uri="{BB962C8B-B14F-4D97-AF65-F5344CB8AC3E}">
        <p14:creationId xmlns:p14="http://schemas.microsoft.com/office/powerpoint/2010/main" val="920032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AD5FF32-1999-43A9-AEA9-4FA3EA66002A}"/>
              </a:ext>
            </a:extLst>
          </p:cNvPr>
          <p:cNvSpPr>
            <a:spLocks noGrp="1"/>
          </p:cNvSpPr>
          <p:nvPr>
            <p:ph type="title"/>
          </p:nvPr>
        </p:nvSpPr>
        <p:spPr/>
        <p:txBody>
          <a:bodyPr/>
          <a:lstStyle/>
          <a:p>
            <a:endParaRPr lang="en-NZ" dirty="0"/>
          </a:p>
        </p:txBody>
      </p:sp>
      <p:sp>
        <p:nvSpPr>
          <p:cNvPr id="3" name="Content Placeholder 2">
            <a:extLst>
              <a:ext uri="{FF2B5EF4-FFF2-40B4-BE49-F238E27FC236}">
                <a16:creationId xmlns="" xmlns:a16="http://schemas.microsoft.com/office/drawing/2014/main" id="{EB97C7D1-8134-4AEB-9FE2-CECCA12BDE57}"/>
              </a:ext>
            </a:extLst>
          </p:cNvPr>
          <p:cNvSpPr>
            <a:spLocks noGrp="1"/>
          </p:cNvSpPr>
          <p:nvPr>
            <p:ph idx="1"/>
          </p:nvPr>
        </p:nvSpPr>
        <p:spPr/>
        <p:txBody>
          <a:bodyPr/>
          <a:lstStyle/>
          <a:p>
            <a:pPr marL="0" indent="0" algn="ctr">
              <a:buNone/>
            </a:pPr>
            <a:r>
              <a:rPr lang="en-GB" b="1" dirty="0">
                <a:solidFill>
                  <a:srgbClr val="0000CC"/>
                </a:solidFill>
              </a:rPr>
              <a:t>NZPIF App</a:t>
            </a:r>
          </a:p>
          <a:p>
            <a:r>
              <a:rPr lang="en-GB" sz="2800" dirty="0"/>
              <a:t>This has the ability to send a message to those with the app downloaded.</a:t>
            </a:r>
          </a:p>
          <a:p>
            <a:r>
              <a:rPr lang="en-GB" sz="2800" dirty="0"/>
              <a:t>This is perfect for meeting reminders. </a:t>
            </a:r>
          </a:p>
          <a:p>
            <a:r>
              <a:rPr lang="en-GB" sz="2800" dirty="0"/>
              <a:t>Also a good place for members to see who you have coming up as speakers and the dates.</a:t>
            </a:r>
          </a:p>
          <a:p>
            <a:r>
              <a:rPr lang="en-GB" sz="2800" dirty="0"/>
              <a:t>Membership cards can be downloaded and used when scanning in. </a:t>
            </a:r>
          </a:p>
          <a:p>
            <a:endParaRPr lang="en-NZ" sz="2800" dirty="0"/>
          </a:p>
        </p:txBody>
      </p:sp>
      <p:pic>
        <p:nvPicPr>
          <p:cNvPr id="4" name="Picture 6" descr="C:\Users\glenda.watson\AppData\Local\Microsoft\Windows\Temporary Internet Files\Content.Outlook\SE8HEYGD\NZPIF - logo 1.TIF">
            <a:extLst>
              <a:ext uri="{FF2B5EF4-FFF2-40B4-BE49-F238E27FC236}">
                <a16:creationId xmlns="" xmlns:a16="http://schemas.microsoft.com/office/drawing/2014/main" id="{7113F883-A532-4520-BC60-F285E9F737D3}"/>
              </a:ext>
            </a:extLst>
          </p:cNvPr>
          <p:cNvPicPr>
            <a:picLocks noChangeAspect="1" noChangeArrowheads="1"/>
          </p:cNvPicPr>
          <p:nvPr/>
        </p:nvPicPr>
        <p:blipFill>
          <a:blip r:embed="rId2" cstate="print"/>
          <a:srcRect/>
          <a:stretch>
            <a:fillRect/>
          </a:stretch>
        </p:blipFill>
        <p:spPr bwMode="auto">
          <a:xfrm>
            <a:off x="5769672" y="274638"/>
            <a:ext cx="2913660" cy="1296566"/>
          </a:xfrm>
          <a:prstGeom prst="rect">
            <a:avLst/>
          </a:prstGeom>
          <a:noFill/>
          <a:ln w="9525">
            <a:noFill/>
            <a:miter lim="800000"/>
            <a:headEnd/>
            <a:tailEnd/>
          </a:ln>
        </p:spPr>
      </p:pic>
    </p:spTree>
    <p:extLst>
      <p:ext uri="{BB962C8B-B14F-4D97-AF65-F5344CB8AC3E}">
        <p14:creationId xmlns:p14="http://schemas.microsoft.com/office/powerpoint/2010/main" val="2008218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0BDBD7-6432-449A-B55F-0CBD522E99F1}"/>
              </a:ext>
            </a:extLst>
          </p:cNvPr>
          <p:cNvSpPr>
            <a:spLocks noGrp="1"/>
          </p:cNvSpPr>
          <p:nvPr>
            <p:ph type="title"/>
          </p:nvPr>
        </p:nvSpPr>
        <p:spPr/>
        <p:txBody>
          <a:bodyPr/>
          <a:lstStyle/>
          <a:p>
            <a:endParaRPr lang="en-NZ" dirty="0"/>
          </a:p>
        </p:txBody>
      </p:sp>
      <p:sp>
        <p:nvSpPr>
          <p:cNvPr id="3" name="Content Placeholder 2">
            <a:extLst>
              <a:ext uri="{FF2B5EF4-FFF2-40B4-BE49-F238E27FC236}">
                <a16:creationId xmlns="" xmlns:a16="http://schemas.microsoft.com/office/drawing/2014/main" id="{E3A7A071-43D6-4D67-A959-82D67233376E}"/>
              </a:ext>
            </a:extLst>
          </p:cNvPr>
          <p:cNvSpPr>
            <a:spLocks noGrp="1"/>
          </p:cNvSpPr>
          <p:nvPr>
            <p:ph idx="1"/>
          </p:nvPr>
        </p:nvSpPr>
        <p:spPr/>
        <p:txBody>
          <a:bodyPr/>
          <a:lstStyle/>
          <a:p>
            <a:pPr marL="0" indent="0" algn="ctr">
              <a:buNone/>
            </a:pPr>
            <a:r>
              <a:rPr lang="en-GB" b="1" dirty="0">
                <a:solidFill>
                  <a:srgbClr val="0000CC"/>
                </a:solidFill>
              </a:rPr>
              <a:t>Zoom meetings</a:t>
            </a:r>
          </a:p>
          <a:p>
            <a:r>
              <a:rPr lang="en-GB" sz="2800" dirty="0"/>
              <a:t>If you are buying equipment use your Noel Leeming discount – I purchased my camera tri-pod at 50% discount!</a:t>
            </a:r>
          </a:p>
          <a:p>
            <a:r>
              <a:rPr lang="en-GB" sz="2800" dirty="0"/>
              <a:t>We advise not to record your meetings as you do not know where they will turn up. (Unless you are happy with this. You could edit before distributing them)</a:t>
            </a:r>
            <a:endParaRPr lang="en-NZ" sz="2800" dirty="0"/>
          </a:p>
        </p:txBody>
      </p:sp>
      <p:pic>
        <p:nvPicPr>
          <p:cNvPr id="4" name="Picture 6" descr="C:\Users\glenda.watson\AppData\Local\Microsoft\Windows\Temporary Internet Files\Content.Outlook\SE8HEYGD\NZPIF - logo 1.TIF">
            <a:extLst>
              <a:ext uri="{FF2B5EF4-FFF2-40B4-BE49-F238E27FC236}">
                <a16:creationId xmlns="" xmlns:a16="http://schemas.microsoft.com/office/drawing/2014/main" id="{4842F573-CE52-4CEF-87BD-212F6D93C4DB}"/>
              </a:ext>
            </a:extLst>
          </p:cNvPr>
          <p:cNvPicPr>
            <a:picLocks noChangeAspect="1" noChangeArrowheads="1"/>
          </p:cNvPicPr>
          <p:nvPr/>
        </p:nvPicPr>
        <p:blipFill>
          <a:blip r:embed="rId2" cstate="print"/>
          <a:srcRect/>
          <a:stretch>
            <a:fillRect/>
          </a:stretch>
        </p:blipFill>
        <p:spPr bwMode="auto">
          <a:xfrm>
            <a:off x="5769672" y="274638"/>
            <a:ext cx="2913660" cy="1296566"/>
          </a:xfrm>
          <a:prstGeom prst="rect">
            <a:avLst/>
          </a:prstGeom>
          <a:noFill/>
          <a:ln w="9525">
            <a:noFill/>
            <a:miter lim="800000"/>
            <a:headEnd/>
            <a:tailEnd/>
          </a:ln>
        </p:spPr>
      </p:pic>
    </p:spTree>
    <p:extLst>
      <p:ext uri="{BB962C8B-B14F-4D97-AF65-F5344CB8AC3E}">
        <p14:creationId xmlns:p14="http://schemas.microsoft.com/office/powerpoint/2010/main" val="22114746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41205EE-6649-4029-A2EF-CC535EADDE1E}"/>
              </a:ext>
            </a:extLst>
          </p:cNvPr>
          <p:cNvSpPr>
            <a:spLocks noGrp="1"/>
          </p:cNvSpPr>
          <p:nvPr>
            <p:ph type="title"/>
          </p:nvPr>
        </p:nvSpPr>
        <p:spPr/>
        <p:txBody>
          <a:bodyPr/>
          <a:lstStyle/>
          <a:p>
            <a:endParaRPr lang="en-NZ" dirty="0"/>
          </a:p>
        </p:txBody>
      </p:sp>
      <p:sp>
        <p:nvSpPr>
          <p:cNvPr id="3" name="Content Placeholder 2">
            <a:extLst>
              <a:ext uri="{FF2B5EF4-FFF2-40B4-BE49-F238E27FC236}">
                <a16:creationId xmlns="" xmlns:a16="http://schemas.microsoft.com/office/drawing/2014/main" id="{C54011B7-627E-4632-9542-39E1F2BEED0A}"/>
              </a:ext>
            </a:extLst>
          </p:cNvPr>
          <p:cNvSpPr>
            <a:spLocks noGrp="1"/>
          </p:cNvSpPr>
          <p:nvPr>
            <p:ph idx="1"/>
          </p:nvPr>
        </p:nvSpPr>
        <p:spPr/>
        <p:txBody>
          <a:bodyPr/>
          <a:lstStyle/>
          <a:p>
            <a:pPr marL="0" indent="0" algn="ctr">
              <a:buNone/>
            </a:pPr>
            <a:r>
              <a:rPr lang="en-GB" b="1" dirty="0">
                <a:solidFill>
                  <a:srgbClr val="0000CC"/>
                </a:solidFill>
              </a:rPr>
              <a:t>Privacy Commission</a:t>
            </a:r>
          </a:p>
          <a:p>
            <a:r>
              <a:rPr lang="en-GB" sz="2800" dirty="0"/>
              <a:t>New guidelines released 10</a:t>
            </a:r>
            <a:r>
              <a:rPr lang="en-GB" sz="2800" baseline="30000" dirty="0"/>
              <a:t>th</a:t>
            </a:r>
            <a:r>
              <a:rPr lang="en-GB" sz="2800" dirty="0"/>
              <a:t> November 2021</a:t>
            </a:r>
          </a:p>
          <a:p>
            <a:r>
              <a:rPr lang="en-GB" sz="2800" dirty="0"/>
              <a:t>Only can gather information when you need it.</a:t>
            </a:r>
          </a:p>
          <a:p>
            <a:r>
              <a:rPr lang="en-GB" sz="2800" dirty="0"/>
              <a:t>Can no longer get a tenant to fill in an application form when they are not a ‘perspective’ tenant.</a:t>
            </a:r>
          </a:p>
          <a:p>
            <a:r>
              <a:rPr lang="en-GB" sz="2800" dirty="0"/>
              <a:t>Will slow down the process of filling a house</a:t>
            </a:r>
          </a:p>
          <a:p>
            <a:r>
              <a:rPr lang="en-GB" sz="2800" dirty="0"/>
              <a:t>Will leave more houses empty in an already tight rental market.</a:t>
            </a:r>
            <a:endParaRPr lang="en-NZ" sz="2800" dirty="0"/>
          </a:p>
        </p:txBody>
      </p:sp>
      <p:pic>
        <p:nvPicPr>
          <p:cNvPr id="4" name="Picture 6" descr="C:\Users\glenda.watson\AppData\Local\Microsoft\Windows\Temporary Internet Files\Content.Outlook\SE8HEYGD\NZPIF - logo 1.TIF">
            <a:extLst>
              <a:ext uri="{FF2B5EF4-FFF2-40B4-BE49-F238E27FC236}">
                <a16:creationId xmlns="" xmlns:a16="http://schemas.microsoft.com/office/drawing/2014/main" id="{0E46A906-AC3C-4DE9-9A48-E5A12E0EF17E}"/>
              </a:ext>
            </a:extLst>
          </p:cNvPr>
          <p:cNvPicPr>
            <a:picLocks noChangeAspect="1" noChangeArrowheads="1"/>
          </p:cNvPicPr>
          <p:nvPr/>
        </p:nvPicPr>
        <p:blipFill>
          <a:blip r:embed="rId2" cstate="print"/>
          <a:srcRect/>
          <a:stretch>
            <a:fillRect/>
          </a:stretch>
        </p:blipFill>
        <p:spPr bwMode="auto">
          <a:xfrm>
            <a:off x="5769672" y="274638"/>
            <a:ext cx="2913660" cy="1296566"/>
          </a:xfrm>
          <a:prstGeom prst="rect">
            <a:avLst/>
          </a:prstGeom>
          <a:noFill/>
          <a:ln w="9525">
            <a:noFill/>
            <a:miter lim="800000"/>
            <a:headEnd/>
            <a:tailEnd/>
          </a:ln>
        </p:spPr>
      </p:pic>
    </p:spTree>
    <p:extLst>
      <p:ext uri="{BB962C8B-B14F-4D97-AF65-F5344CB8AC3E}">
        <p14:creationId xmlns:p14="http://schemas.microsoft.com/office/powerpoint/2010/main" val="27744835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229DCB-8CB9-49A7-894B-B1CF512BE77B}"/>
              </a:ext>
            </a:extLst>
          </p:cNvPr>
          <p:cNvSpPr>
            <a:spLocks noGrp="1"/>
          </p:cNvSpPr>
          <p:nvPr>
            <p:ph type="title"/>
          </p:nvPr>
        </p:nvSpPr>
        <p:spPr/>
        <p:txBody>
          <a:bodyPr/>
          <a:lstStyle/>
          <a:p>
            <a:endParaRPr lang="en-NZ" dirty="0"/>
          </a:p>
        </p:txBody>
      </p:sp>
      <p:sp>
        <p:nvSpPr>
          <p:cNvPr id="3" name="Content Placeholder 2">
            <a:extLst>
              <a:ext uri="{FF2B5EF4-FFF2-40B4-BE49-F238E27FC236}">
                <a16:creationId xmlns="" xmlns:a16="http://schemas.microsoft.com/office/drawing/2014/main" id="{AA786A2E-FE7C-4327-88D1-5E289656F946}"/>
              </a:ext>
            </a:extLst>
          </p:cNvPr>
          <p:cNvSpPr>
            <a:spLocks noGrp="1"/>
          </p:cNvSpPr>
          <p:nvPr>
            <p:ph idx="1"/>
          </p:nvPr>
        </p:nvSpPr>
        <p:spPr/>
        <p:txBody>
          <a:bodyPr/>
          <a:lstStyle/>
          <a:p>
            <a:pPr marL="0" indent="0" algn="ctr">
              <a:buNone/>
            </a:pPr>
            <a:r>
              <a:rPr lang="en-GB" b="1" dirty="0">
                <a:solidFill>
                  <a:srgbClr val="0000CC"/>
                </a:solidFill>
              </a:rPr>
              <a:t>Privacy Commission Guidelines</a:t>
            </a:r>
          </a:p>
          <a:p>
            <a:r>
              <a:rPr lang="en-US" sz="2000" dirty="0"/>
              <a:t>Principle 1: Limits on what information you can collect</a:t>
            </a:r>
          </a:p>
          <a:p>
            <a:r>
              <a:rPr lang="en-US" sz="2000" dirty="0"/>
              <a:t>Principle 2: Limits on who you can collect information from</a:t>
            </a:r>
          </a:p>
          <a:p>
            <a:r>
              <a:rPr lang="en-US" sz="2000" dirty="0"/>
              <a:t>Principle 3: What you need to tell tenants</a:t>
            </a:r>
          </a:p>
          <a:p>
            <a:r>
              <a:rPr lang="en-US" sz="2000" dirty="0"/>
              <a:t>Principle 4: Limits on how you can collect information</a:t>
            </a:r>
          </a:p>
          <a:p>
            <a:r>
              <a:rPr lang="en-US" sz="2000" dirty="0"/>
              <a:t>Principle 5: Keeping information secure</a:t>
            </a:r>
          </a:p>
          <a:p>
            <a:r>
              <a:rPr lang="en-US" sz="2000" dirty="0"/>
              <a:t>Principles 6 and 7: Tenants requesting access to and correction of information</a:t>
            </a:r>
          </a:p>
          <a:p>
            <a:r>
              <a:rPr lang="en-US" sz="2000" dirty="0"/>
              <a:t>Principle 8: Making sure information is accurate</a:t>
            </a:r>
          </a:p>
          <a:p>
            <a:r>
              <a:rPr lang="en-NZ" sz="2000" dirty="0"/>
              <a:t>Principle 9: Limits on retaining personal information </a:t>
            </a:r>
            <a:endParaRPr lang="en-US" sz="2000" dirty="0"/>
          </a:p>
          <a:p>
            <a:r>
              <a:rPr lang="en-NZ" sz="2000" dirty="0"/>
              <a:t>Principle 10: Limits on using personal information</a:t>
            </a:r>
            <a:endParaRPr lang="en-US" sz="2000" dirty="0"/>
          </a:p>
          <a:p>
            <a:r>
              <a:rPr lang="en-US" sz="2000" dirty="0"/>
              <a:t>Principle 11: Limits on disclosing personal information</a:t>
            </a:r>
          </a:p>
          <a:p>
            <a:endParaRPr lang="en-NZ" sz="2000" dirty="0"/>
          </a:p>
        </p:txBody>
      </p:sp>
      <p:pic>
        <p:nvPicPr>
          <p:cNvPr id="4" name="Picture 6" descr="C:\Users\glenda.watson\AppData\Local\Microsoft\Windows\Temporary Internet Files\Content.Outlook\SE8HEYGD\NZPIF - logo 1.TIF">
            <a:extLst>
              <a:ext uri="{FF2B5EF4-FFF2-40B4-BE49-F238E27FC236}">
                <a16:creationId xmlns="" xmlns:a16="http://schemas.microsoft.com/office/drawing/2014/main" id="{9CDC6BFF-0336-49A0-9ACF-2889ACD5C36C}"/>
              </a:ext>
            </a:extLst>
          </p:cNvPr>
          <p:cNvPicPr>
            <a:picLocks noChangeAspect="1" noChangeArrowheads="1"/>
          </p:cNvPicPr>
          <p:nvPr/>
        </p:nvPicPr>
        <p:blipFill>
          <a:blip r:embed="rId2" cstate="print"/>
          <a:srcRect/>
          <a:stretch>
            <a:fillRect/>
          </a:stretch>
        </p:blipFill>
        <p:spPr bwMode="auto">
          <a:xfrm>
            <a:off x="5769672" y="274638"/>
            <a:ext cx="2913660" cy="1296566"/>
          </a:xfrm>
          <a:prstGeom prst="rect">
            <a:avLst/>
          </a:prstGeom>
          <a:noFill/>
          <a:ln w="9525">
            <a:noFill/>
            <a:miter lim="800000"/>
            <a:headEnd/>
            <a:tailEnd/>
          </a:ln>
        </p:spPr>
      </p:pic>
    </p:spTree>
    <p:extLst>
      <p:ext uri="{BB962C8B-B14F-4D97-AF65-F5344CB8AC3E}">
        <p14:creationId xmlns:p14="http://schemas.microsoft.com/office/powerpoint/2010/main" val="40047558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4CCF52D-5173-4168-A133-A97C7D007900}"/>
              </a:ext>
            </a:extLst>
          </p:cNvPr>
          <p:cNvSpPr>
            <a:spLocks noGrp="1"/>
          </p:cNvSpPr>
          <p:nvPr>
            <p:ph type="title"/>
          </p:nvPr>
        </p:nvSpPr>
        <p:spPr/>
        <p:txBody>
          <a:bodyPr/>
          <a:lstStyle/>
          <a:p>
            <a:endParaRPr lang="en-NZ" dirty="0"/>
          </a:p>
        </p:txBody>
      </p:sp>
      <p:sp>
        <p:nvSpPr>
          <p:cNvPr id="3" name="Content Placeholder 2">
            <a:extLst>
              <a:ext uri="{FF2B5EF4-FFF2-40B4-BE49-F238E27FC236}">
                <a16:creationId xmlns="" xmlns:a16="http://schemas.microsoft.com/office/drawing/2014/main" id="{32A7AF83-0576-4269-8723-D498002DBECA}"/>
              </a:ext>
            </a:extLst>
          </p:cNvPr>
          <p:cNvSpPr>
            <a:spLocks noGrp="1"/>
          </p:cNvSpPr>
          <p:nvPr>
            <p:ph idx="1"/>
          </p:nvPr>
        </p:nvSpPr>
        <p:spPr/>
        <p:txBody>
          <a:bodyPr/>
          <a:lstStyle/>
          <a:p>
            <a:endParaRPr lang="en-NZ"/>
          </a:p>
        </p:txBody>
      </p:sp>
      <p:pic>
        <p:nvPicPr>
          <p:cNvPr id="5" name="Picture 4">
            <a:extLst>
              <a:ext uri="{FF2B5EF4-FFF2-40B4-BE49-F238E27FC236}">
                <a16:creationId xmlns="" xmlns:a16="http://schemas.microsoft.com/office/drawing/2014/main" id="{A55EDC99-BD7D-4A20-B04C-7F5902DBBE22}"/>
              </a:ext>
            </a:extLst>
          </p:cNvPr>
          <p:cNvPicPr>
            <a:picLocks noChangeAspect="1"/>
          </p:cNvPicPr>
          <p:nvPr/>
        </p:nvPicPr>
        <p:blipFill>
          <a:blip r:embed="rId2"/>
          <a:stretch>
            <a:fillRect/>
          </a:stretch>
        </p:blipFill>
        <p:spPr>
          <a:xfrm>
            <a:off x="508442" y="274638"/>
            <a:ext cx="8143875" cy="5705475"/>
          </a:xfrm>
          <a:prstGeom prst="rect">
            <a:avLst/>
          </a:prstGeom>
        </p:spPr>
      </p:pic>
    </p:spTree>
    <p:extLst>
      <p:ext uri="{BB962C8B-B14F-4D97-AF65-F5344CB8AC3E}">
        <p14:creationId xmlns:p14="http://schemas.microsoft.com/office/powerpoint/2010/main" val="300146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C3F29C2-98EA-493B-8787-6C214D97AB58}"/>
              </a:ext>
            </a:extLst>
          </p:cNvPr>
          <p:cNvSpPr>
            <a:spLocks noGrp="1"/>
          </p:cNvSpPr>
          <p:nvPr>
            <p:ph type="title"/>
          </p:nvPr>
        </p:nvSpPr>
        <p:spPr/>
        <p:txBody>
          <a:bodyPr/>
          <a:lstStyle/>
          <a:p>
            <a:endParaRPr lang="en-NZ" dirty="0"/>
          </a:p>
        </p:txBody>
      </p:sp>
      <p:sp>
        <p:nvSpPr>
          <p:cNvPr id="3" name="Content Placeholder 2">
            <a:extLst>
              <a:ext uri="{FF2B5EF4-FFF2-40B4-BE49-F238E27FC236}">
                <a16:creationId xmlns="" xmlns:a16="http://schemas.microsoft.com/office/drawing/2014/main" id="{4D611BF9-2AF9-4668-A001-506FFF10FA39}"/>
              </a:ext>
            </a:extLst>
          </p:cNvPr>
          <p:cNvSpPr>
            <a:spLocks noGrp="1"/>
          </p:cNvSpPr>
          <p:nvPr>
            <p:ph idx="1"/>
          </p:nvPr>
        </p:nvSpPr>
        <p:spPr/>
        <p:txBody>
          <a:bodyPr/>
          <a:lstStyle/>
          <a:p>
            <a:pPr marL="0" indent="0" algn="ctr">
              <a:buNone/>
            </a:pPr>
            <a:r>
              <a:rPr lang="en-GB" b="1" dirty="0">
                <a:solidFill>
                  <a:srgbClr val="0000CC"/>
                </a:solidFill>
              </a:rPr>
              <a:t>What are these meetings? </a:t>
            </a:r>
          </a:p>
          <a:p>
            <a:r>
              <a:rPr lang="en-GB" sz="1800" dirty="0"/>
              <a:t>Held monthly – normally middle of the month</a:t>
            </a:r>
          </a:p>
          <a:p>
            <a:r>
              <a:rPr lang="en-GB" sz="1800" dirty="0"/>
              <a:t>These meetings now include all Association Executives (only previously available to Presidents)</a:t>
            </a:r>
          </a:p>
          <a:p>
            <a:r>
              <a:rPr lang="en-GB" sz="1800" dirty="0"/>
              <a:t>Any paid admin staff which produce monthly Association PowerPoints are welcome to join in.</a:t>
            </a:r>
          </a:p>
          <a:p>
            <a:r>
              <a:rPr lang="en-GB" sz="1800" dirty="0"/>
              <a:t>Please let Jan know if you would like to add someone onto the email list</a:t>
            </a:r>
          </a:p>
          <a:p>
            <a:r>
              <a:rPr lang="en-GB" sz="1800" dirty="0"/>
              <a:t>These PowerPoints can be used by any association – just ‘Hide’ the irrelevant slides (they are kept in the Members only section of the website)</a:t>
            </a:r>
          </a:p>
          <a:p>
            <a:r>
              <a:rPr lang="en-GB" sz="1800" dirty="0"/>
              <a:t>I will send a Moodle survey asking for the best time/date of these meetings</a:t>
            </a:r>
          </a:p>
          <a:p>
            <a:r>
              <a:rPr lang="en-GB" sz="1800" dirty="0"/>
              <a:t>My way of letting you know what is happening in the industry so you don’t need to do all the research on subjects.</a:t>
            </a:r>
            <a:endParaRPr lang="en-NZ" sz="1800" dirty="0"/>
          </a:p>
        </p:txBody>
      </p:sp>
      <p:pic>
        <p:nvPicPr>
          <p:cNvPr id="4" name="Picture 6" descr="C:\Users\glenda.watson\AppData\Local\Microsoft\Windows\Temporary Internet Files\Content.Outlook\SE8HEYGD\NZPIF - logo 1.TIF">
            <a:extLst>
              <a:ext uri="{FF2B5EF4-FFF2-40B4-BE49-F238E27FC236}">
                <a16:creationId xmlns="" xmlns:a16="http://schemas.microsoft.com/office/drawing/2014/main" id="{228EC274-D6EA-4FC5-9F43-B2BB9C77C190}"/>
              </a:ext>
            </a:extLst>
          </p:cNvPr>
          <p:cNvPicPr>
            <a:picLocks noChangeAspect="1" noChangeArrowheads="1"/>
          </p:cNvPicPr>
          <p:nvPr/>
        </p:nvPicPr>
        <p:blipFill>
          <a:blip r:embed="rId2" cstate="print"/>
          <a:srcRect/>
          <a:stretch>
            <a:fillRect/>
          </a:stretch>
        </p:blipFill>
        <p:spPr bwMode="auto">
          <a:xfrm>
            <a:off x="5769672" y="274638"/>
            <a:ext cx="2913660" cy="1296566"/>
          </a:xfrm>
          <a:prstGeom prst="rect">
            <a:avLst/>
          </a:prstGeom>
          <a:noFill/>
          <a:ln w="9525">
            <a:noFill/>
            <a:miter lim="800000"/>
            <a:headEnd/>
            <a:tailEnd/>
          </a:ln>
        </p:spPr>
      </p:pic>
    </p:spTree>
    <p:extLst>
      <p:ext uri="{BB962C8B-B14F-4D97-AF65-F5344CB8AC3E}">
        <p14:creationId xmlns:p14="http://schemas.microsoft.com/office/powerpoint/2010/main" val="1677025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1071314-FB44-4769-B3BF-674282E1919F}"/>
              </a:ext>
            </a:extLst>
          </p:cNvPr>
          <p:cNvSpPr>
            <a:spLocks noGrp="1"/>
          </p:cNvSpPr>
          <p:nvPr>
            <p:ph type="title"/>
          </p:nvPr>
        </p:nvSpPr>
        <p:spPr/>
        <p:txBody>
          <a:bodyPr/>
          <a:lstStyle/>
          <a:p>
            <a:endParaRPr lang="en-NZ" dirty="0"/>
          </a:p>
        </p:txBody>
      </p:sp>
      <p:sp>
        <p:nvSpPr>
          <p:cNvPr id="3" name="Content Placeholder 2">
            <a:extLst>
              <a:ext uri="{FF2B5EF4-FFF2-40B4-BE49-F238E27FC236}">
                <a16:creationId xmlns="" xmlns:a16="http://schemas.microsoft.com/office/drawing/2014/main" id="{C5FC97D2-7441-4DF0-8BEB-F680588A8540}"/>
              </a:ext>
            </a:extLst>
          </p:cNvPr>
          <p:cNvSpPr>
            <a:spLocks noGrp="1"/>
          </p:cNvSpPr>
          <p:nvPr>
            <p:ph idx="1"/>
          </p:nvPr>
        </p:nvSpPr>
        <p:spPr/>
        <p:txBody>
          <a:bodyPr/>
          <a:lstStyle/>
          <a:p>
            <a:endParaRPr lang="en-NZ"/>
          </a:p>
        </p:txBody>
      </p:sp>
      <p:pic>
        <p:nvPicPr>
          <p:cNvPr id="4" name="Content Placeholder 9">
            <a:extLst>
              <a:ext uri="{FF2B5EF4-FFF2-40B4-BE49-F238E27FC236}">
                <a16:creationId xmlns="" xmlns:a16="http://schemas.microsoft.com/office/drawing/2014/main" id="{16BCC309-096B-4A6E-B394-0AD5869E18B6}"/>
              </a:ext>
            </a:extLst>
          </p:cNvPr>
          <p:cNvPicPr>
            <a:picLocks noGrp="1" noChangeAspect="1"/>
          </p:cNvPicPr>
          <p:nvPr>
            <p:ph idx="1"/>
          </p:nvPr>
        </p:nvPicPr>
        <p:blipFill>
          <a:blip r:embed="rId2"/>
          <a:stretch>
            <a:fillRect/>
          </a:stretch>
        </p:blipFill>
        <p:spPr>
          <a:xfrm>
            <a:off x="457200" y="280588"/>
            <a:ext cx="8229600" cy="5775158"/>
          </a:xfrm>
        </p:spPr>
      </p:pic>
    </p:spTree>
    <p:extLst>
      <p:ext uri="{BB962C8B-B14F-4D97-AF65-F5344CB8AC3E}">
        <p14:creationId xmlns:p14="http://schemas.microsoft.com/office/powerpoint/2010/main" val="9274095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DEB51D6-AD73-4D38-BC2D-63E9F9832614}"/>
              </a:ext>
            </a:extLst>
          </p:cNvPr>
          <p:cNvSpPr>
            <a:spLocks noGrp="1"/>
          </p:cNvSpPr>
          <p:nvPr>
            <p:ph type="title"/>
          </p:nvPr>
        </p:nvSpPr>
        <p:spPr/>
        <p:txBody>
          <a:bodyPr/>
          <a:lstStyle/>
          <a:p>
            <a:endParaRPr lang="en-NZ"/>
          </a:p>
        </p:txBody>
      </p:sp>
      <p:pic>
        <p:nvPicPr>
          <p:cNvPr id="5" name="Content Placeholder 4">
            <a:extLst>
              <a:ext uri="{FF2B5EF4-FFF2-40B4-BE49-F238E27FC236}">
                <a16:creationId xmlns="" xmlns:a16="http://schemas.microsoft.com/office/drawing/2014/main" id="{11978C8C-2ACC-42D0-916B-B6DBDA0593F8}"/>
              </a:ext>
            </a:extLst>
          </p:cNvPr>
          <p:cNvPicPr>
            <a:picLocks noGrp="1" noChangeAspect="1"/>
          </p:cNvPicPr>
          <p:nvPr>
            <p:ph idx="1"/>
          </p:nvPr>
        </p:nvPicPr>
        <p:blipFill>
          <a:blip r:embed="rId2"/>
          <a:stretch>
            <a:fillRect/>
          </a:stretch>
        </p:blipFill>
        <p:spPr>
          <a:xfrm>
            <a:off x="457200" y="274638"/>
            <a:ext cx="8758110" cy="6034682"/>
          </a:xfrm>
        </p:spPr>
      </p:pic>
    </p:spTree>
    <p:extLst>
      <p:ext uri="{BB962C8B-B14F-4D97-AF65-F5344CB8AC3E}">
        <p14:creationId xmlns:p14="http://schemas.microsoft.com/office/powerpoint/2010/main" val="10260837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560230-2E02-4F87-8B5B-107AE6E7F6C3}"/>
              </a:ext>
            </a:extLst>
          </p:cNvPr>
          <p:cNvSpPr>
            <a:spLocks noGrp="1"/>
          </p:cNvSpPr>
          <p:nvPr>
            <p:ph type="title"/>
          </p:nvPr>
        </p:nvSpPr>
        <p:spPr/>
        <p:txBody>
          <a:bodyPr/>
          <a:lstStyle/>
          <a:p>
            <a:endParaRPr lang="en-NZ" dirty="0"/>
          </a:p>
        </p:txBody>
      </p:sp>
      <p:sp>
        <p:nvSpPr>
          <p:cNvPr id="3" name="Content Placeholder 2">
            <a:extLst>
              <a:ext uri="{FF2B5EF4-FFF2-40B4-BE49-F238E27FC236}">
                <a16:creationId xmlns="" xmlns:a16="http://schemas.microsoft.com/office/drawing/2014/main" id="{C7E6C746-B0F5-43FC-B552-F272353BB931}"/>
              </a:ext>
            </a:extLst>
          </p:cNvPr>
          <p:cNvSpPr>
            <a:spLocks noGrp="1"/>
          </p:cNvSpPr>
          <p:nvPr>
            <p:ph idx="1"/>
          </p:nvPr>
        </p:nvSpPr>
        <p:spPr/>
        <p:txBody>
          <a:bodyPr/>
          <a:lstStyle/>
          <a:p>
            <a:pPr marL="0" indent="0" algn="ctr">
              <a:buNone/>
            </a:pPr>
            <a:r>
              <a:rPr lang="en-GB" b="1" dirty="0">
                <a:solidFill>
                  <a:srgbClr val="0000CC"/>
                </a:solidFill>
              </a:rPr>
              <a:t>Regulation of Property Managers</a:t>
            </a:r>
            <a:endParaRPr lang="en-NZ" b="1" dirty="0">
              <a:solidFill>
                <a:srgbClr val="0000CC"/>
              </a:solidFill>
            </a:endParaRPr>
          </a:p>
          <a:p>
            <a:pPr marL="0" indent="0" algn="l">
              <a:buNone/>
            </a:pPr>
            <a:r>
              <a:rPr lang="en-NZ" sz="1800" b="0" i="0" u="sng" strike="noStrike" baseline="0" dirty="0">
                <a:solidFill>
                  <a:srgbClr val="000000"/>
                </a:solidFill>
              </a:rPr>
              <a:t>Objectives</a:t>
            </a:r>
          </a:p>
          <a:p>
            <a:r>
              <a:rPr lang="en-US" sz="1800" b="0" i="0" u="none" strike="noStrike" baseline="0" dirty="0">
                <a:solidFill>
                  <a:srgbClr val="000000"/>
                </a:solidFill>
              </a:rPr>
              <a:t>establishing professional entry standards for residential property managers</a:t>
            </a:r>
          </a:p>
          <a:p>
            <a:r>
              <a:rPr lang="en-US" sz="1800" b="0" i="0" u="none" strike="noStrike" baseline="0" dirty="0">
                <a:solidFill>
                  <a:srgbClr val="000000"/>
                </a:solidFill>
              </a:rPr>
              <a:t>establishing industry practice standards for the delivery of residential property management services</a:t>
            </a:r>
          </a:p>
          <a:p>
            <a:r>
              <a:rPr lang="en-US" sz="1800" b="0" i="0" u="none" strike="noStrike" baseline="0" dirty="0">
                <a:solidFill>
                  <a:srgbClr val="000000"/>
                </a:solidFill>
              </a:rPr>
              <a:t>providing accountability through an independent, transparent, and effective disciplinary and complaints resolution process that applies to residential property managers and delivery of property management services.</a:t>
            </a:r>
          </a:p>
          <a:p>
            <a:endParaRPr lang="en-US" sz="1800" dirty="0">
              <a:solidFill>
                <a:srgbClr val="000000"/>
              </a:solidFill>
            </a:endParaRPr>
          </a:p>
          <a:p>
            <a:pPr marL="0" indent="0">
              <a:buNone/>
            </a:pPr>
            <a:r>
              <a:rPr lang="en-US" sz="1800" b="0" i="0" u="sng" strike="noStrike" baseline="0" dirty="0">
                <a:solidFill>
                  <a:srgbClr val="000000"/>
                </a:solidFill>
              </a:rPr>
              <a:t>Excludes</a:t>
            </a:r>
          </a:p>
          <a:p>
            <a:r>
              <a:rPr lang="en-US" sz="1800" b="0" i="0" u="none" strike="noStrike" baseline="0" dirty="0">
                <a:solidFill>
                  <a:srgbClr val="000000"/>
                </a:solidFill>
              </a:rPr>
              <a:t>Owner managers as we are covered by the RTA and HHS compliance.</a:t>
            </a:r>
          </a:p>
          <a:p>
            <a:r>
              <a:rPr lang="en-GB" sz="2800" dirty="0"/>
              <a:t>Doesn’t include owner managers which is great.</a:t>
            </a:r>
          </a:p>
          <a:p>
            <a:endParaRPr lang="en-NZ" sz="2800" dirty="0"/>
          </a:p>
        </p:txBody>
      </p:sp>
      <p:pic>
        <p:nvPicPr>
          <p:cNvPr id="4" name="Picture 6" descr="C:\Users\glenda.watson\AppData\Local\Microsoft\Windows\Temporary Internet Files\Content.Outlook\SE8HEYGD\NZPIF - logo 1.TIF">
            <a:extLst>
              <a:ext uri="{FF2B5EF4-FFF2-40B4-BE49-F238E27FC236}">
                <a16:creationId xmlns="" xmlns:a16="http://schemas.microsoft.com/office/drawing/2014/main" id="{03A43CE5-BF45-42BE-A956-BBDAEC1C7070}"/>
              </a:ext>
            </a:extLst>
          </p:cNvPr>
          <p:cNvPicPr>
            <a:picLocks noChangeAspect="1" noChangeArrowheads="1"/>
          </p:cNvPicPr>
          <p:nvPr/>
        </p:nvPicPr>
        <p:blipFill>
          <a:blip r:embed="rId2" cstate="print"/>
          <a:srcRect/>
          <a:stretch>
            <a:fillRect/>
          </a:stretch>
        </p:blipFill>
        <p:spPr bwMode="auto">
          <a:xfrm>
            <a:off x="5769672" y="274638"/>
            <a:ext cx="2913660" cy="1296566"/>
          </a:xfrm>
          <a:prstGeom prst="rect">
            <a:avLst/>
          </a:prstGeom>
          <a:noFill/>
          <a:ln w="9525">
            <a:noFill/>
            <a:miter lim="800000"/>
            <a:headEnd/>
            <a:tailEnd/>
          </a:ln>
        </p:spPr>
      </p:pic>
    </p:spTree>
    <p:extLst>
      <p:ext uri="{BB962C8B-B14F-4D97-AF65-F5344CB8AC3E}">
        <p14:creationId xmlns:p14="http://schemas.microsoft.com/office/powerpoint/2010/main" val="29794372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27B9C9-C5EF-456F-B26D-42F00D6F1E37}"/>
              </a:ext>
            </a:extLst>
          </p:cNvPr>
          <p:cNvSpPr>
            <a:spLocks noGrp="1"/>
          </p:cNvSpPr>
          <p:nvPr>
            <p:ph type="title"/>
          </p:nvPr>
        </p:nvSpPr>
        <p:spPr/>
        <p:txBody>
          <a:bodyPr/>
          <a:lstStyle/>
          <a:p>
            <a:endParaRPr lang="en-NZ" dirty="0"/>
          </a:p>
        </p:txBody>
      </p:sp>
      <p:sp>
        <p:nvSpPr>
          <p:cNvPr id="3" name="Content Placeholder 2">
            <a:extLst>
              <a:ext uri="{FF2B5EF4-FFF2-40B4-BE49-F238E27FC236}">
                <a16:creationId xmlns="" xmlns:a16="http://schemas.microsoft.com/office/drawing/2014/main" id="{DD9DD7A3-5D9D-4333-9730-2EFBE05A96A8}"/>
              </a:ext>
            </a:extLst>
          </p:cNvPr>
          <p:cNvSpPr>
            <a:spLocks noGrp="1"/>
          </p:cNvSpPr>
          <p:nvPr>
            <p:ph idx="1"/>
          </p:nvPr>
        </p:nvSpPr>
        <p:spPr/>
        <p:txBody>
          <a:bodyPr/>
          <a:lstStyle/>
          <a:p>
            <a:pPr marL="0" indent="0">
              <a:buNone/>
            </a:pPr>
            <a:r>
              <a:rPr lang="en-GB" b="1" dirty="0">
                <a:solidFill>
                  <a:srgbClr val="0000CC"/>
                </a:solidFill>
              </a:rPr>
              <a:t>Proposed Regulation of Property Managers </a:t>
            </a:r>
            <a:r>
              <a:rPr lang="en-GB" sz="2000" b="1" dirty="0">
                <a:solidFill>
                  <a:srgbClr val="0000CC"/>
                </a:solidFill>
              </a:rPr>
              <a:t>(Continued)</a:t>
            </a:r>
            <a:endParaRPr lang="en-NZ" sz="2000" b="1" dirty="0">
              <a:solidFill>
                <a:srgbClr val="0000CC"/>
              </a:solidFill>
            </a:endParaRPr>
          </a:p>
          <a:p>
            <a:r>
              <a:rPr lang="en-US" sz="1800" b="0" i="0" u="none" strike="noStrike" baseline="0" dirty="0">
                <a:solidFill>
                  <a:srgbClr val="000000"/>
                </a:solidFill>
              </a:rPr>
              <a:t>To be employed or trade as a residential property manager individuals would need to hold a </a:t>
            </a:r>
            <a:r>
              <a:rPr lang="en-US" sz="1800" b="0" i="0" u="none" strike="noStrike" baseline="0" dirty="0" err="1">
                <a:solidFill>
                  <a:srgbClr val="000000"/>
                </a:solidFill>
              </a:rPr>
              <a:t>licence</a:t>
            </a:r>
            <a:r>
              <a:rPr lang="en-US" sz="1800" b="0" i="0" u="none" strike="noStrike" baseline="0" dirty="0">
                <a:solidFill>
                  <a:srgbClr val="000000"/>
                </a:solidFill>
              </a:rPr>
              <a:t> issued by a regulatory authority that determines the licensee meets specified licensing requirements. </a:t>
            </a:r>
          </a:p>
          <a:p>
            <a:r>
              <a:rPr lang="en-US" sz="1800" dirty="0">
                <a:solidFill>
                  <a:srgbClr val="000000"/>
                </a:solidFill>
              </a:rPr>
              <a:t>Companies do not need to hold a </a:t>
            </a:r>
            <a:r>
              <a:rPr lang="en-US" sz="1800" dirty="0" err="1">
                <a:solidFill>
                  <a:srgbClr val="000000"/>
                </a:solidFill>
              </a:rPr>
              <a:t>licence</a:t>
            </a:r>
            <a:r>
              <a:rPr lang="en-US" sz="1800" dirty="0">
                <a:solidFill>
                  <a:srgbClr val="000000"/>
                </a:solidFill>
              </a:rPr>
              <a:t> but are </a:t>
            </a:r>
            <a:r>
              <a:rPr lang="en-US" sz="1800" b="0" i="0" u="none" strike="noStrike" baseline="0" dirty="0">
                <a:solidFill>
                  <a:srgbClr val="000000"/>
                </a:solidFill>
              </a:rPr>
              <a:t>subject to the industry standards and the complaints and disciplinary arrangements established under the legislation.</a:t>
            </a:r>
          </a:p>
          <a:p>
            <a:r>
              <a:rPr lang="en-US" sz="1800" b="0" i="0" u="none" strike="noStrike" baseline="0" dirty="0">
                <a:solidFill>
                  <a:srgbClr val="000000"/>
                </a:solidFill>
              </a:rPr>
              <a:t>The regulator would maintain a public register of residential property management </a:t>
            </a:r>
            <a:r>
              <a:rPr lang="en-US" sz="1800" b="0" i="0" u="none" strike="noStrike" baseline="0" dirty="0" err="1">
                <a:solidFill>
                  <a:srgbClr val="000000"/>
                </a:solidFill>
              </a:rPr>
              <a:t>organisations</a:t>
            </a:r>
            <a:r>
              <a:rPr lang="en-US" sz="1800" b="0" i="0" u="none" strike="noStrike" baseline="0" dirty="0">
                <a:solidFill>
                  <a:srgbClr val="000000"/>
                </a:solidFill>
              </a:rPr>
              <a:t> and licensed property managers.</a:t>
            </a:r>
            <a:endParaRPr lang="en-US" sz="1800" dirty="0">
              <a:solidFill>
                <a:srgbClr val="000000"/>
              </a:solidFill>
            </a:endParaRPr>
          </a:p>
          <a:p>
            <a:r>
              <a:rPr lang="en-US" sz="1800" b="0" i="0" u="none" strike="noStrike" baseline="0" dirty="0">
                <a:solidFill>
                  <a:srgbClr val="000000"/>
                </a:solidFill>
              </a:rPr>
              <a:t>Annual licensing</a:t>
            </a:r>
          </a:p>
          <a:p>
            <a:r>
              <a:rPr lang="en-US" sz="1800" b="0" i="0" u="none" strike="noStrike" baseline="0" dirty="0">
                <a:solidFill>
                  <a:srgbClr val="000000"/>
                </a:solidFill>
              </a:rPr>
              <a:t>Complaints and disciplinary system  - can impose conditions on </a:t>
            </a:r>
            <a:r>
              <a:rPr lang="en-US" sz="1800" b="0" i="0" u="none" strike="noStrike" baseline="0" dirty="0" err="1">
                <a:solidFill>
                  <a:srgbClr val="000000"/>
                </a:solidFill>
              </a:rPr>
              <a:t>licences</a:t>
            </a:r>
            <a:r>
              <a:rPr lang="en-US" sz="1800" b="0" i="0" u="none" strike="noStrike" baseline="0" dirty="0">
                <a:solidFill>
                  <a:srgbClr val="000000"/>
                </a:solidFill>
              </a:rPr>
              <a:t> or suspending and revoking </a:t>
            </a:r>
            <a:r>
              <a:rPr lang="en-US" sz="1800" b="0" i="0" u="none" strike="noStrike" baseline="0" dirty="0" err="1">
                <a:solidFill>
                  <a:srgbClr val="000000"/>
                </a:solidFill>
              </a:rPr>
              <a:t>licences</a:t>
            </a:r>
            <a:r>
              <a:rPr lang="en-US" sz="1800" b="0" i="0" u="none" strike="noStrike" baseline="0" dirty="0">
                <a:solidFill>
                  <a:srgbClr val="000000"/>
                </a:solidFill>
              </a:rPr>
              <a:t>. </a:t>
            </a:r>
          </a:p>
          <a:p>
            <a:r>
              <a:rPr lang="en-NZ" sz="1800" b="0" i="0" u="none" strike="noStrike" baseline="0" dirty="0">
                <a:solidFill>
                  <a:srgbClr val="000000"/>
                </a:solidFill>
              </a:rPr>
              <a:t>Will have proposed disciplinary tribunal</a:t>
            </a:r>
            <a:endParaRPr lang="en-US" sz="1800" b="0" i="0" u="none" strike="noStrike" baseline="0" dirty="0">
              <a:solidFill>
                <a:srgbClr val="000000"/>
              </a:solidFill>
            </a:endParaRPr>
          </a:p>
          <a:p>
            <a:endParaRPr lang="en-NZ" dirty="0"/>
          </a:p>
        </p:txBody>
      </p:sp>
      <p:pic>
        <p:nvPicPr>
          <p:cNvPr id="4" name="Picture 6" descr="C:\Users\glenda.watson\AppData\Local\Microsoft\Windows\Temporary Internet Files\Content.Outlook\SE8HEYGD\NZPIF - logo 1.TIF">
            <a:extLst>
              <a:ext uri="{FF2B5EF4-FFF2-40B4-BE49-F238E27FC236}">
                <a16:creationId xmlns="" xmlns:a16="http://schemas.microsoft.com/office/drawing/2014/main" id="{EDEF4827-8AAC-4AD0-BB1B-D1767F87765D}"/>
              </a:ext>
            </a:extLst>
          </p:cNvPr>
          <p:cNvPicPr>
            <a:picLocks noChangeAspect="1" noChangeArrowheads="1"/>
          </p:cNvPicPr>
          <p:nvPr/>
        </p:nvPicPr>
        <p:blipFill>
          <a:blip r:embed="rId2" cstate="print"/>
          <a:srcRect/>
          <a:stretch>
            <a:fillRect/>
          </a:stretch>
        </p:blipFill>
        <p:spPr bwMode="auto">
          <a:xfrm>
            <a:off x="5769672" y="274638"/>
            <a:ext cx="2913660" cy="1296566"/>
          </a:xfrm>
          <a:prstGeom prst="rect">
            <a:avLst/>
          </a:prstGeom>
          <a:noFill/>
          <a:ln w="9525">
            <a:noFill/>
            <a:miter lim="800000"/>
            <a:headEnd/>
            <a:tailEnd/>
          </a:ln>
        </p:spPr>
      </p:pic>
    </p:spTree>
    <p:extLst>
      <p:ext uri="{BB962C8B-B14F-4D97-AF65-F5344CB8AC3E}">
        <p14:creationId xmlns:p14="http://schemas.microsoft.com/office/powerpoint/2010/main" val="37040763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CEC0FAB-452F-4E90-870B-5623CA5F166C}"/>
              </a:ext>
            </a:extLst>
          </p:cNvPr>
          <p:cNvSpPr>
            <a:spLocks noGrp="1"/>
          </p:cNvSpPr>
          <p:nvPr>
            <p:ph type="title"/>
          </p:nvPr>
        </p:nvSpPr>
        <p:spPr/>
        <p:txBody>
          <a:bodyPr/>
          <a:lstStyle/>
          <a:p>
            <a:endParaRPr lang="en-NZ" dirty="0"/>
          </a:p>
        </p:txBody>
      </p:sp>
      <p:sp>
        <p:nvSpPr>
          <p:cNvPr id="3" name="Content Placeholder 2">
            <a:extLst>
              <a:ext uri="{FF2B5EF4-FFF2-40B4-BE49-F238E27FC236}">
                <a16:creationId xmlns="" xmlns:a16="http://schemas.microsoft.com/office/drawing/2014/main" id="{D3828104-34B4-4987-AFF9-1096421D8B2E}"/>
              </a:ext>
            </a:extLst>
          </p:cNvPr>
          <p:cNvSpPr>
            <a:spLocks noGrp="1"/>
          </p:cNvSpPr>
          <p:nvPr>
            <p:ph idx="1"/>
          </p:nvPr>
        </p:nvSpPr>
        <p:spPr/>
        <p:txBody>
          <a:bodyPr/>
          <a:lstStyle/>
          <a:p>
            <a:pPr marL="0" indent="0">
              <a:buNone/>
            </a:pPr>
            <a:r>
              <a:rPr lang="en-GB" b="1" dirty="0">
                <a:solidFill>
                  <a:srgbClr val="0000CC"/>
                </a:solidFill>
              </a:rPr>
              <a:t>Proposed Regulation of </a:t>
            </a:r>
            <a:r>
              <a:rPr lang="en-GB" b="1" u="sng" dirty="0">
                <a:solidFill>
                  <a:srgbClr val="0000CC"/>
                </a:solidFill>
              </a:rPr>
              <a:t>individual</a:t>
            </a:r>
            <a:r>
              <a:rPr lang="en-GB" b="1" dirty="0">
                <a:solidFill>
                  <a:srgbClr val="0000CC"/>
                </a:solidFill>
              </a:rPr>
              <a:t> Property Managers </a:t>
            </a:r>
            <a:r>
              <a:rPr lang="en-GB" sz="2000" b="1" dirty="0">
                <a:solidFill>
                  <a:srgbClr val="0000CC"/>
                </a:solidFill>
              </a:rPr>
              <a:t>(Continued)</a:t>
            </a:r>
          </a:p>
          <a:p>
            <a:r>
              <a:rPr lang="en-US" sz="1800" b="0" u="none" strike="noStrike" baseline="0" dirty="0">
                <a:solidFill>
                  <a:srgbClr val="000000"/>
                </a:solidFill>
              </a:rPr>
              <a:t>At least 18 years of age</a:t>
            </a:r>
          </a:p>
          <a:p>
            <a:r>
              <a:rPr lang="en-US" sz="1800" dirty="0">
                <a:solidFill>
                  <a:srgbClr val="000000"/>
                </a:solidFill>
              </a:rPr>
              <a:t>Fit and proper person test</a:t>
            </a:r>
          </a:p>
          <a:p>
            <a:r>
              <a:rPr lang="en-US" sz="1800" b="0" u="none" strike="noStrike" baseline="0" dirty="0">
                <a:solidFill>
                  <a:srgbClr val="000000"/>
                </a:solidFill>
              </a:rPr>
              <a:t>Meet min</a:t>
            </a:r>
            <a:r>
              <a:rPr lang="en-US" sz="1800" dirty="0">
                <a:solidFill>
                  <a:srgbClr val="000000"/>
                </a:solidFill>
              </a:rPr>
              <a:t>imum training and education requirements (15 hours study)</a:t>
            </a:r>
            <a:endParaRPr lang="en-US" sz="1800" b="0" u="none" strike="noStrike" baseline="0" dirty="0">
              <a:solidFill>
                <a:srgbClr val="000000"/>
              </a:solidFill>
            </a:endParaRPr>
          </a:p>
          <a:p>
            <a:r>
              <a:rPr lang="en-US" sz="1800" dirty="0">
                <a:solidFill>
                  <a:srgbClr val="000000"/>
                </a:solidFill>
              </a:rPr>
              <a:t>Study to include</a:t>
            </a:r>
            <a:endParaRPr lang="en-US" sz="1800" b="0" u="none" strike="noStrike" baseline="0" dirty="0">
              <a:solidFill>
                <a:srgbClr val="000000"/>
              </a:solidFill>
            </a:endParaRPr>
          </a:p>
          <a:p>
            <a:pPr lvl="1"/>
            <a:r>
              <a:rPr lang="en-US" sz="1800" b="0" u="none" strike="noStrike" baseline="0" dirty="0">
                <a:solidFill>
                  <a:srgbClr val="000000"/>
                </a:solidFill>
              </a:rPr>
              <a:t>legislative and regulatory requirements related to residential property management </a:t>
            </a:r>
          </a:p>
          <a:p>
            <a:pPr lvl="1"/>
            <a:r>
              <a:rPr lang="en-US" sz="1800" b="0" u="none" strike="noStrike" baseline="0" dirty="0">
                <a:solidFill>
                  <a:srgbClr val="000000"/>
                </a:solidFill>
              </a:rPr>
              <a:t>knowledge about maintaining a property</a:t>
            </a:r>
          </a:p>
          <a:p>
            <a:pPr lvl="1"/>
            <a:r>
              <a:rPr lang="en-US" sz="1800" b="0" u="none" strike="noStrike" baseline="0" dirty="0">
                <a:solidFill>
                  <a:srgbClr val="000000"/>
                </a:solidFill>
              </a:rPr>
              <a:t>managing relationships with tenants</a:t>
            </a:r>
          </a:p>
          <a:p>
            <a:pPr lvl="1"/>
            <a:r>
              <a:rPr lang="en-US" sz="1800" b="0" u="none" strike="noStrike" baseline="0" dirty="0">
                <a:solidFill>
                  <a:srgbClr val="000000"/>
                </a:solidFill>
              </a:rPr>
              <a:t>conduct expected from a property manager</a:t>
            </a:r>
          </a:p>
          <a:p>
            <a:pPr lvl="1"/>
            <a:r>
              <a:rPr lang="en-US" sz="1800" b="0" u="none" strike="noStrike" baseline="0" dirty="0">
                <a:solidFill>
                  <a:srgbClr val="000000"/>
                </a:solidFill>
              </a:rPr>
              <a:t>financial and trust account management. </a:t>
            </a:r>
          </a:p>
          <a:p>
            <a:pPr lvl="1"/>
            <a:r>
              <a:rPr lang="en-US" sz="1800" b="0" u="none" strike="noStrike" baseline="0" dirty="0">
                <a:solidFill>
                  <a:srgbClr val="000000"/>
                </a:solidFill>
              </a:rPr>
              <a:t>Professional and industry practice standards</a:t>
            </a:r>
          </a:p>
          <a:p>
            <a:pPr lvl="1"/>
            <a:endParaRPr lang="en-US" sz="1400" b="0" u="none" strike="noStrike" baseline="0" dirty="0">
              <a:solidFill>
                <a:srgbClr val="000000"/>
              </a:solidFill>
            </a:endParaRPr>
          </a:p>
          <a:p>
            <a:pPr marL="0" indent="0">
              <a:buNone/>
            </a:pPr>
            <a:endParaRPr lang="en-NZ" sz="2000" b="1" dirty="0">
              <a:solidFill>
                <a:srgbClr val="0000CC"/>
              </a:solidFill>
            </a:endParaRPr>
          </a:p>
          <a:p>
            <a:endParaRPr lang="en-NZ" dirty="0"/>
          </a:p>
        </p:txBody>
      </p:sp>
      <p:pic>
        <p:nvPicPr>
          <p:cNvPr id="6" name="Picture 6" descr="C:\Users\glenda.watson\AppData\Local\Microsoft\Windows\Temporary Internet Files\Content.Outlook\SE8HEYGD\NZPIF - logo 1.TIF">
            <a:extLst>
              <a:ext uri="{FF2B5EF4-FFF2-40B4-BE49-F238E27FC236}">
                <a16:creationId xmlns="" xmlns:a16="http://schemas.microsoft.com/office/drawing/2014/main" id="{7438024F-263D-4542-AB0C-4B5C09DBE012}"/>
              </a:ext>
            </a:extLst>
          </p:cNvPr>
          <p:cNvPicPr>
            <a:picLocks noChangeAspect="1" noChangeArrowheads="1"/>
          </p:cNvPicPr>
          <p:nvPr/>
        </p:nvPicPr>
        <p:blipFill>
          <a:blip r:embed="rId2" cstate="print"/>
          <a:srcRect/>
          <a:stretch>
            <a:fillRect/>
          </a:stretch>
        </p:blipFill>
        <p:spPr bwMode="auto">
          <a:xfrm>
            <a:off x="5769672" y="274638"/>
            <a:ext cx="2913660" cy="1296566"/>
          </a:xfrm>
          <a:prstGeom prst="rect">
            <a:avLst/>
          </a:prstGeom>
          <a:noFill/>
          <a:ln w="9525">
            <a:noFill/>
            <a:miter lim="800000"/>
            <a:headEnd/>
            <a:tailEnd/>
          </a:ln>
        </p:spPr>
      </p:pic>
    </p:spTree>
    <p:extLst>
      <p:ext uri="{BB962C8B-B14F-4D97-AF65-F5344CB8AC3E}">
        <p14:creationId xmlns:p14="http://schemas.microsoft.com/office/powerpoint/2010/main" val="27821459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23FD93D-D5D5-46AE-A107-84E624B72E12}"/>
              </a:ext>
            </a:extLst>
          </p:cNvPr>
          <p:cNvSpPr>
            <a:spLocks noGrp="1"/>
          </p:cNvSpPr>
          <p:nvPr>
            <p:ph type="title"/>
          </p:nvPr>
        </p:nvSpPr>
        <p:spPr/>
        <p:txBody>
          <a:bodyPr/>
          <a:lstStyle/>
          <a:p>
            <a:endParaRPr lang="en-NZ" dirty="0"/>
          </a:p>
        </p:txBody>
      </p:sp>
      <p:sp>
        <p:nvSpPr>
          <p:cNvPr id="3" name="Content Placeholder 2">
            <a:extLst>
              <a:ext uri="{FF2B5EF4-FFF2-40B4-BE49-F238E27FC236}">
                <a16:creationId xmlns="" xmlns:a16="http://schemas.microsoft.com/office/drawing/2014/main" id="{32296E2C-C224-4FEC-98AF-E78E7F9D424B}"/>
              </a:ext>
            </a:extLst>
          </p:cNvPr>
          <p:cNvSpPr>
            <a:spLocks noGrp="1"/>
          </p:cNvSpPr>
          <p:nvPr>
            <p:ph idx="1"/>
          </p:nvPr>
        </p:nvSpPr>
        <p:spPr/>
        <p:txBody>
          <a:bodyPr/>
          <a:lstStyle/>
          <a:p>
            <a:r>
              <a:rPr lang="en-GB" b="1" dirty="0">
                <a:solidFill>
                  <a:srgbClr val="0000CC"/>
                </a:solidFill>
              </a:rPr>
              <a:t>Proposed Regulation of Property Management </a:t>
            </a:r>
            <a:r>
              <a:rPr lang="en-GB" b="1" u="sng" dirty="0">
                <a:solidFill>
                  <a:srgbClr val="0000CC"/>
                </a:solidFill>
              </a:rPr>
              <a:t>organisations</a:t>
            </a:r>
            <a:r>
              <a:rPr lang="en-GB" b="1" dirty="0">
                <a:solidFill>
                  <a:srgbClr val="0000CC"/>
                </a:solidFill>
              </a:rPr>
              <a:t> </a:t>
            </a:r>
            <a:r>
              <a:rPr lang="en-GB" sz="2000" b="1" dirty="0">
                <a:solidFill>
                  <a:srgbClr val="0000CC"/>
                </a:solidFill>
              </a:rPr>
              <a:t>(Continued)</a:t>
            </a:r>
          </a:p>
          <a:p>
            <a:pPr marL="0" indent="0">
              <a:buNone/>
            </a:pPr>
            <a:r>
              <a:rPr lang="en-US" sz="1800" b="0" i="0" u="none" strike="noStrike" baseline="0" dirty="0">
                <a:solidFill>
                  <a:srgbClr val="000000"/>
                </a:solidFill>
              </a:rPr>
              <a:t>Need to comply with professional and industry practice standards. These standards will include:</a:t>
            </a:r>
          </a:p>
          <a:p>
            <a:pPr lvl="1"/>
            <a:r>
              <a:rPr lang="en-US" sz="1800" b="0" i="0" u="none" strike="noStrike" baseline="0" dirty="0">
                <a:solidFill>
                  <a:srgbClr val="000000"/>
                </a:solidFill>
              </a:rPr>
              <a:t>meeting continuing professional development (CPD) requirements, expected to involve about 20 hours each year</a:t>
            </a:r>
          </a:p>
          <a:p>
            <a:pPr lvl="1"/>
            <a:r>
              <a:rPr lang="en-US" sz="1800" b="0" i="0" u="none" strike="noStrike" baseline="0" dirty="0">
                <a:solidFill>
                  <a:srgbClr val="000000"/>
                </a:solidFill>
              </a:rPr>
              <a:t>annual </a:t>
            </a:r>
            <a:r>
              <a:rPr lang="en-US" sz="1800" b="0" i="0" u="none" strike="noStrike" baseline="0" dirty="0" err="1">
                <a:solidFill>
                  <a:srgbClr val="000000"/>
                </a:solidFill>
              </a:rPr>
              <a:t>licence</a:t>
            </a:r>
            <a:r>
              <a:rPr lang="en-US" sz="1800" b="0" i="0" u="none" strike="noStrike" baseline="0" dirty="0">
                <a:solidFill>
                  <a:srgbClr val="000000"/>
                </a:solidFill>
              </a:rPr>
              <a:t> renewal</a:t>
            </a:r>
          </a:p>
          <a:p>
            <a:pPr lvl="1"/>
            <a:r>
              <a:rPr lang="en-US" sz="1800" b="0" i="0" u="none" strike="noStrike" baseline="0" dirty="0">
                <a:solidFill>
                  <a:srgbClr val="000000"/>
                </a:solidFill>
              </a:rPr>
              <a:t>operating in accordance with a Code of Conduct</a:t>
            </a:r>
          </a:p>
          <a:p>
            <a:pPr lvl="1"/>
            <a:r>
              <a:rPr lang="en-US" sz="1800" b="0" i="0" u="none" strike="noStrike" baseline="0" dirty="0">
                <a:solidFill>
                  <a:srgbClr val="000000"/>
                </a:solidFill>
              </a:rPr>
              <a:t>holding professional indemnity and public liability insurance</a:t>
            </a:r>
          </a:p>
          <a:p>
            <a:pPr lvl="1"/>
            <a:r>
              <a:rPr lang="en-US" sz="1800" b="0" i="0" u="none" strike="noStrike" baseline="0" dirty="0">
                <a:solidFill>
                  <a:srgbClr val="000000"/>
                </a:solidFill>
              </a:rPr>
              <a:t>operating trust accounts</a:t>
            </a:r>
          </a:p>
          <a:p>
            <a:pPr lvl="1"/>
            <a:r>
              <a:rPr lang="en-US" sz="1800" b="0" i="0" u="none" strike="noStrike" baseline="0" dirty="0">
                <a:solidFill>
                  <a:srgbClr val="000000"/>
                </a:solidFill>
              </a:rPr>
              <a:t>ensuring trust accounts are subject to independent annual review </a:t>
            </a:r>
          </a:p>
          <a:p>
            <a:pPr lvl="1"/>
            <a:r>
              <a:rPr lang="en-US" sz="1800" b="0" i="0" u="none" strike="noStrike" baseline="0" dirty="0">
                <a:solidFill>
                  <a:srgbClr val="000000"/>
                </a:solidFill>
              </a:rPr>
              <a:t>ensuring accounts are available for periodic audit as may be required by the regulator. </a:t>
            </a:r>
          </a:p>
          <a:p>
            <a:endParaRPr lang="en-NZ" dirty="0"/>
          </a:p>
        </p:txBody>
      </p:sp>
      <p:pic>
        <p:nvPicPr>
          <p:cNvPr id="4" name="Picture 6" descr="C:\Users\glenda.watson\AppData\Local\Microsoft\Windows\Temporary Internet Files\Content.Outlook\SE8HEYGD\NZPIF - logo 1.TIF">
            <a:extLst>
              <a:ext uri="{FF2B5EF4-FFF2-40B4-BE49-F238E27FC236}">
                <a16:creationId xmlns="" xmlns:a16="http://schemas.microsoft.com/office/drawing/2014/main" id="{24887D40-CD32-4825-B18A-597FB97730DF}"/>
              </a:ext>
            </a:extLst>
          </p:cNvPr>
          <p:cNvPicPr>
            <a:picLocks noChangeAspect="1" noChangeArrowheads="1"/>
          </p:cNvPicPr>
          <p:nvPr/>
        </p:nvPicPr>
        <p:blipFill>
          <a:blip r:embed="rId2" cstate="print"/>
          <a:srcRect/>
          <a:stretch>
            <a:fillRect/>
          </a:stretch>
        </p:blipFill>
        <p:spPr bwMode="auto">
          <a:xfrm>
            <a:off x="5769672" y="274638"/>
            <a:ext cx="2913660" cy="1296566"/>
          </a:xfrm>
          <a:prstGeom prst="rect">
            <a:avLst/>
          </a:prstGeom>
          <a:noFill/>
          <a:ln w="9525">
            <a:noFill/>
            <a:miter lim="800000"/>
            <a:headEnd/>
            <a:tailEnd/>
          </a:ln>
        </p:spPr>
      </p:pic>
    </p:spTree>
    <p:extLst>
      <p:ext uri="{BB962C8B-B14F-4D97-AF65-F5344CB8AC3E}">
        <p14:creationId xmlns:p14="http://schemas.microsoft.com/office/powerpoint/2010/main" val="1158733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83B5279-F913-4BF7-B125-840B6854A187}"/>
              </a:ext>
            </a:extLst>
          </p:cNvPr>
          <p:cNvSpPr>
            <a:spLocks noGrp="1"/>
          </p:cNvSpPr>
          <p:nvPr>
            <p:ph type="title"/>
          </p:nvPr>
        </p:nvSpPr>
        <p:spPr/>
        <p:txBody>
          <a:bodyPr/>
          <a:lstStyle/>
          <a:p>
            <a:endParaRPr lang="en-NZ" dirty="0"/>
          </a:p>
        </p:txBody>
      </p:sp>
      <p:sp>
        <p:nvSpPr>
          <p:cNvPr id="3" name="Content Placeholder 2">
            <a:extLst>
              <a:ext uri="{FF2B5EF4-FFF2-40B4-BE49-F238E27FC236}">
                <a16:creationId xmlns="" xmlns:a16="http://schemas.microsoft.com/office/drawing/2014/main" id="{3836852E-E628-405F-B229-BB5C101B3835}"/>
              </a:ext>
            </a:extLst>
          </p:cNvPr>
          <p:cNvSpPr>
            <a:spLocks noGrp="1"/>
          </p:cNvSpPr>
          <p:nvPr>
            <p:ph idx="1"/>
          </p:nvPr>
        </p:nvSpPr>
        <p:spPr/>
        <p:txBody>
          <a:bodyPr/>
          <a:lstStyle/>
          <a:p>
            <a:pPr marL="0" indent="0">
              <a:buNone/>
            </a:pPr>
            <a:r>
              <a:rPr lang="en-GB" b="1" dirty="0">
                <a:solidFill>
                  <a:srgbClr val="0000CC"/>
                </a:solidFill>
              </a:rPr>
              <a:t>Proposed Regulation of Property Managers </a:t>
            </a:r>
            <a:r>
              <a:rPr lang="en-GB" sz="2000" b="1" dirty="0">
                <a:solidFill>
                  <a:srgbClr val="0000CC"/>
                </a:solidFill>
              </a:rPr>
              <a:t>(Continued)</a:t>
            </a:r>
            <a:endParaRPr lang="en-NZ" sz="2000" b="1" dirty="0">
              <a:solidFill>
                <a:srgbClr val="0000CC"/>
              </a:solidFill>
            </a:endParaRPr>
          </a:p>
          <a:p>
            <a:r>
              <a:rPr lang="en-US" sz="1800" b="0" i="0" u="none" strike="noStrike" baseline="0" dirty="0">
                <a:solidFill>
                  <a:srgbClr val="000000"/>
                </a:solidFill>
              </a:rPr>
              <a:t>Proposed Complaints Committee and Tribunal hearing process.</a:t>
            </a:r>
          </a:p>
          <a:p>
            <a:pPr lvl="1">
              <a:buFont typeface="+mj-lt"/>
              <a:buAutoNum type="arabicPeriod"/>
            </a:pPr>
            <a:r>
              <a:rPr lang="en-US" sz="1400" b="0" i="0" u="none" strike="noStrike" baseline="0" dirty="0">
                <a:solidFill>
                  <a:srgbClr val="000000"/>
                </a:solidFill>
              </a:rPr>
              <a:t>Complaints covered by the legislation, can be resolved through mediation, </a:t>
            </a:r>
          </a:p>
          <a:p>
            <a:pPr lvl="1">
              <a:buFont typeface="+mj-lt"/>
              <a:buAutoNum type="arabicPeriod"/>
            </a:pPr>
            <a:r>
              <a:rPr lang="en-US" sz="1400" b="0" i="0" u="none" strike="noStrike" baseline="0" dirty="0">
                <a:solidFill>
                  <a:srgbClr val="000000"/>
                </a:solidFill>
              </a:rPr>
              <a:t>Complaints Committee for cases that may involve ‘unsatisfactory conduct’,</a:t>
            </a:r>
          </a:p>
          <a:p>
            <a:pPr lvl="1">
              <a:buFont typeface="+mj-lt"/>
              <a:buAutoNum type="arabicPeriod"/>
            </a:pPr>
            <a:r>
              <a:rPr lang="en-US" sz="1400" b="0" i="0" u="none" strike="noStrike" baseline="0" dirty="0">
                <a:solidFill>
                  <a:srgbClr val="000000"/>
                </a:solidFill>
              </a:rPr>
              <a:t>Disciplinary Tribunal for more serious cases that may involve ‘misconduct’.</a:t>
            </a:r>
          </a:p>
          <a:p>
            <a:r>
              <a:rPr lang="en-US" sz="1800" b="0" i="0" u="none" strike="noStrike" baseline="0" dirty="0">
                <a:solidFill>
                  <a:srgbClr val="000000"/>
                </a:solidFill>
              </a:rPr>
              <a:t>Proposed extending Real Estate Agents Disciplinary Tribunal (REA Disciplinary Tribunal) to look after these cases rather than the Tenancy Tribunal.</a:t>
            </a:r>
            <a:endParaRPr lang="en-US" sz="1800" dirty="0">
              <a:solidFill>
                <a:srgbClr val="000000"/>
              </a:solidFill>
            </a:endParaRPr>
          </a:p>
          <a:p>
            <a:r>
              <a:rPr lang="en-US" sz="1800" b="0" i="0" u="none" strike="noStrike" baseline="0" dirty="0">
                <a:solidFill>
                  <a:srgbClr val="000000"/>
                </a:solidFill>
              </a:rPr>
              <a:t>All parties would have the right to appeal a Complaints Committee decision to the REA Disciplinary Tribunal and retain a further right of appeal to the High Court, and to Court of Appeal on questions of law. Complaints Committee and Disciplinary Tribunal decisions would be published in a publicly accessible ‘decisions’ database.</a:t>
            </a:r>
            <a:endParaRPr lang="en-NZ" sz="1800" dirty="0"/>
          </a:p>
        </p:txBody>
      </p:sp>
      <p:pic>
        <p:nvPicPr>
          <p:cNvPr id="4" name="Picture 6" descr="C:\Users\glenda.watson\AppData\Local\Microsoft\Windows\Temporary Internet Files\Content.Outlook\SE8HEYGD\NZPIF - logo 1.TIF">
            <a:extLst>
              <a:ext uri="{FF2B5EF4-FFF2-40B4-BE49-F238E27FC236}">
                <a16:creationId xmlns="" xmlns:a16="http://schemas.microsoft.com/office/drawing/2014/main" id="{FB7098DD-E50B-49C0-9750-8903F08FEA72}"/>
              </a:ext>
            </a:extLst>
          </p:cNvPr>
          <p:cNvPicPr>
            <a:picLocks noChangeAspect="1" noChangeArrowheads="1"/>
          </p:cNvPicPr>
          <p:nvPr/>
        </p:nvPicPr>
        <p:blipFill>
          <a:blip r:embed="rId2" cstate="print"/>
          <a:srcRect/>
          <a:stretch>
            <a:fillRect/>
          </a:stretch>
        </p:blipFill>
        <p:spPr bwMode="auto">
          <a:xfrm>
            <a:off x="5769672" y="274638"/>
            <a:ext cx="2913660" cy="1296566"/>
          </a:xfrm>
          <a:prstGeom prst="rect">
            <a:avLst/>
          </a:prstGeom>
          <a:noFill/>
          <a:ln w="9525">
            <a:noFill/>
            <a:miter lim="800000"/>
            <a:headEnd/>
            <a:tailEnd/>
          </a:ln>
        </p:spPr>
      </p:pic>
    </p:spTree>
    <p:extLst>
      <p:ext uri="{BB962C8B-B14F-4D97-AF65-F5344CB8AC3E}">
        <p14:creationId xmlns:p14="http://schemas.microsoft.com/office/powerpoint/2010/main" val="4735323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2F4211-E41F-4C9B-8FC4-7C950A583FE6}"/>
              </a:ext>
            </a:extLst>
          </p:cNvPr>
          <p:cNvSpPr>
            <a:spLocks noGrp="1"/>
          </p:cNvSpPr>
          <p:nvPr>
            <p:ph type="title"/>
          </p:nvPr>
        </p:nvSpPr>
        <p:spPr/>
        <p:txBody>
          <a:bodyPr/>
          <a:lstStyle/>
          <a:p>
            <a:endParaRPr lang="en-NZ" dirty="0"/>
          </a:p>
        </p:txBody>
      </p:sp>
      <p:sp>
        <p:nvSpPr>
          <p:cNvPr id="3" name="Content Placeholder 2">
            <a:extLst>
              <a:ext uri="{FF2B5EF4-FFF2-40B4-BE49-F238E27FC236}">
                <a16:creationId xmlns="" xmlns:a16="http://schemas.microsoft.com/office/drawing/2014/main" id="{9BC1D056-1CFE-4520-8510-974922CB7329}"/>
              </a:ext>
            </a:extLst>
          </p:cNvPr>
          <p:cNvSpPr>
            <a:spLocks noGrp="1"/>
          </p:cNvSpPr>
          <p:nvPr>
            <p:ph idx="1"/>
          </p:nvPr>
        </p:nvSpPr>
        <p:spPr/>
        <p:txBody>
          <a:bodyPr/>
          <a:lstStyle/>
          <a:p>
            <a:pPr marL="0" indent="0">
              <a:buNone/>
            </a:pPr>
            <a:r>
              <a:rPr lang="en-GB" b="1" dirty="0">
                <a:solidFill>
                  <a:srgbClr val="0000CC"/>
                </a:solidFill>
              </a:rPr>
              <a:t>Proposed Regulation of Property Managers </a:t>
            </a:r>
            <a:r>
              <a:rPr lang="en-GB" sz="2000" b="1" dirty="0">
                <a:solidFill>
                  <a:srgbClr val="0000CC"/>
                </a:solidFill>
              </a:rPr>
              <a:t>(Continued)</a:t>
            </a:r>
            <a:endParaRPr lang="en-NZ" sz="2000" b="1" dirty="0">
              <a:solidFill>
                <a:srgbClr val="0000CC"/>
              </a:solidFill>
            </a:endParaRPr>
          </a:p>
          <a:p>
            <a:pPr marL="0" indent="0">
              <a:buNone/>
            </a:pPr>
            <a:r>
              <a:rPr lang="en-US" sz="1800" b="0" i="0" u="none" strike="noStrike" baseline="0" dirty="0">
                <a:solidFill>
                  <a:srgbClr val="000000"/>
                </a:solidFill>
              </a:rPr>
              <a:t>Either Real Estate Authority’s (REA) mandate or having the Ministry of Business, Innovation and Employment (MBIE) would be the independent regulator and would be responsible for the regulatory service design and delivery. </a:t>
            </a:r>
          </a:p>
          <a:p>
            <a:pPr marL="0" indent="0">
              <a:buNone/>
            </a:pPr>
            <a:r>
              <a:rPr lang="en-US" sz="1800" b="0" i="0" u="none" strike="noStrike" baseline="0" dirty="0">
                <a:solidFill>
                  <a:srgbClr val="000000"/>
                </a:solidFill>
              </a:rPr>
              <a:t>Its functions would include: </a:t>
            </a:r>
          </a:p>
          <a:p>
            <a:pPr lvl="1"/>
            <a:r>
              <a:rPr lang="en-US" sz="1800" b="0" i="0" u="none" strike="noStrike" baseline="0" dirty="0">
                <a:solidFill>
                  <a:srgbClr val="000000"/>
                </a:solidFill>
              </a:rPr>
              <a:t>education and professional development</a:t>
            </a:r>
          </a:p>
          <a:p>
            <a:pPr lvl="1"/>
            <a:r>
              <a:rPr lang="en-US" sz="1800" b="0" i="0" u="none" strike="noStrike" baseline="0" dirty="0">
                <a:solidFill>
                  <a:srgbClr val="000000"/>
                </a:solidFill>
              </a:rPr>
              <a:t>registration and licensing</a:t>
            </a:r>
          </a:p>
          <a:p>
            <a:pPr lvl="1"/>
            <a:r>
              <a:rPr lang="en-US" sz="1800" b="0" i="0" u="none" strike="noStrike" baseline="0" dirty="0">
                <a:solidFill>
                  <a:srgbClr val="000000"/>
                </a:solidFill>
              </a:rPr>
              <a:t>standard setting</a:t>
            </a:r>
          </a:p>
          <a:p>
            <a:pPr lvl="1"/>
            <a:r>
              <a:rPr lang="en-US" sz="1800" b="0" i="0" u="none" strike="noStrike" baseline="0" dirty="0">
                <a:solidFill>
                  <a:srgbClr val="000000"/>
                </a:solidFill>
              </a:rPr>
              <a:t>compliance management</a:t>
            </a:r>
          </a:p>
          <a:p>
            <a:pPr lvl="1"/>
            <a:r>
              <a:rPr lang="en-US" sz="1800" b="0" i="0" u="none" strike="noStrike" baseline="0" dirty="0">
                <a:solidFill>
                  <a:srgbClr val="000000"/>
                </a:solidFill>
              </a:rPr>
              <a:t>disputes resolution. </a:t>
            </a:r>
          </a:p>
          <a:p>
            <a:endParaRPr lang="en-NZ" dirty="0"/>
          </a:p>
        </p:txBody>
      </p:sp>
      <p:pic>
        <p:nvPicPr>
          <p:cNvPr id="4" name="Picture 6" descr="C:\Users\glenda.watson\AppData\Local\Microsoft\Windows\Temporary Internet Files\Content.Outlook\SE8HEYGD\NZPIF - logo 1.TIF">
            <a:extLst>
              <a:ext uri="{FF2B5EF4-FFF2-40B4-BE49-F238E27FC236}">
                <a16:creationId xmlns="" xmlns:a16="http://schemas.microsoft.com/office/drawing/2014/main" id="{837591DC-1E55-41FB-AF1C-2A4745423454}"/>
              </a:ext>
            </a:extLst>
          </p:cNvPr>
          <p:cNvPicPr>
            <a:picLocks noChangeAspect="1" noChangeArrowheads="1"/>
          </p:cNvPicPr>
          <p:nvPr/>
        </p:nvPicPr>
        <p:blipFill>
          <a:blip r:embed="rId2" cstate="print"/>
          <a:srcRect/>
          <a:stretch>
            <a:fillRect/>
          </a:stretch>
        </p:blipFill>
        <p:spPr bwMode="auto">
          <a:xfrm>
            <a:off x="5769672" y="274638"/>
            <a:ext cx="2913660" cy="1296566"/>
          </a:xfrm>
          <a:prstGeom prst="rect">
            <a:avLst/>
          </a:prstGeom>
          <a:noFill/>
          <a:ln w="9525">
            <a:noFill/>
            <a:miter lim="800000"/>
            <a:headEnd/>
            <a:tailEnd/>
          </a:ln>
        </p:spPr>
      </p:pic>
    </p:spTree>
    <p:extLst>
      <p:ext uri="{BB962C8B-B14F-4D97-AF65-F5344CB8AC3E}">
        <p14:creationId xmlns:p14="http://schemas.microsoft.com/office/powerpoint/2010/main" val="38885834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FDC46B8-B20E-4FFF-8E20-ACF7847FE2CA}"/>
              </a:ext>
            </a:extLst>
          </p:cNvPr>
          <p:cNvSpPr>
            <a:spLocks noGrp="1"/>
          </p:cNvSpPr>
          <p:nvPr>
            <p:ph type="title"/>
          </p:nvPr>
        </p:nvSpPr>
        <p:spPr/>
        <p:txBody>
          <a:bodyPr/>
          <a:lstStyle/>
          <a:p>
            <a:endParaRPr lang="en-NZ" dirty="0"/>
          </a:p>
        </p:txBody>
      </p:sp>
      <p:sp>
        <p:nvSpPr>
          <p:cNvPr id="3" name="Content Placeholder 2">
            <a:extLst>
              <a:ext uri="{FF2B5EF4-FFF2-40B4-BE49-F238E27FC236}">
                <a16:creationId xmlns="" xmlns:a16="http://schemas.microsoft.com/office/drawing/2014/main" id="{6A0D7A8A-00AF-486C-A6D3-32DBFB5DA1B5}"/>
              </a:ext>
            </a:extLst>
          </p:cNvPr>
          <p:cNvSpPr>
            <a:spLocks noGrp="1"/>
          </p:cNvSpPr>
          <p:nvPr>
            <p:ph idx="1"/>
          </p:nvPr>
        </p:nvSpPr>
        <p:spPr/>
        <p:txBody>
          <a:bodyPr/>
          <a:lstStyle/>
          <a:p>
            <a:pPr marL="0" indent="0">
              <a:buNone/>
            </a:pPr>
            <a:r>
              <a:rPr lang="en-GB" b="1" dirty="0">
                <a:solidFill>
                  <a:srgbClr val="0000CC"/>
                </a:solidFill>
              </a:rPr>
              <a:t>Regulation of Property Managers </a:t>
            </a:r>
            <a:r>
              <a:rPr lang="en-GB" sz="2000" b="1" dirty="0">
                <a:solidFill>
                  <a:srgbClr val="0000CC"/>
                </a:solidFill>
              </a:rPr>
              <a:t>(Continued)</a:t>
            </a:r>
            <a:endParaRPr lang="en-NZ" sz="2000" b="1" dirty="0">
              <a:solidFill>
                <a:srgbClr val="0000CC"/>
              </a:solidFill>
            </a:endParaRPr>
          </a:p>
          <a:p>
            <a:r>
              <a:rPr lang="en-GB" sz="3200" dirty="0"/>
              <a:t>There is a discussion paper on the Housing and Urban Development web site.</a:t>
            </a:r>
          </a:p>
          <a:p>
            <a:r>
              <a:rPr lang="en-GB" dirty="0"/>
              <a:t>Details released mid 2022</a:t>
            </a:r>
          </a:p>
          <a:p>
            <a:r>
              <a:rPr lang="en-GB" dirty="0"/>
              <a:t>It won’t be implemented until 2026!!</a:t>
            </a:r>
            <a:endParaRPr lang="en-NZ" dirty="0"/>
          </a:p>
        </p:txBody>
      </p:sp>
      <p:pic>
        <p:nvPicPr>
          <p:cNvPr id="4" name="Picture 6" descr="C:\Users\glenda.watson\AppData\Local\Microsoft\Windows\Temporary Internet Files\Content.Outlook\SE8HEYGD\NZPIF - logo 1.TIF">
            <a:extLst>
              <a:ext uri="{FF2B5EF4-FFF2-40B4-BE49-F238E27FC236}">
                <a16:creationId xmlns="" xmlns:a16="http://schemas.microsoft.com/office/drawing/2014/main" id="{CFF64C0E-F767-4170-B323-05FD7A9792FD}"/>
              </a:ext>
            </a:extLst>
          </p:cNvPr>
          <p:cNvPicPr>
            <a:picLocks noChangeAspect="1" noChangeArrowheads="1"/>
          </p:cNvPicPr>
          <p:nvPr/>
        </p:nvPicPr>
        <p:blipFill>
          <a:blip r:embed="rId2" cstate="print"/>
          <a:srcRect/>
          <a:stretch>
            <a:fillRect/>
          </a:stretch>
        </p:blipFill>
        <p:spPr bwMode="auto">
          <a:xfrm>
            <a:off x="5769672" y="274638"/>
            <a:ext cx="2913660" cy="1296566"/>
          </a:xfrm>
          <a:prstGeom prst="rect">
            <a:avLst/>
          </a:prstGeom>
          <a:noFill/>
          <a:ln w="9525">
            <a:noFill/>
            <a:miter lim="800000"/>
            <a:headEnd/>
            <a:tailEnd/>
          </a:ln>
        </p:spPr>
      </p:pic>
    </p:spTree>
    <p:extLst>
      <p:ext uri="{BB962C8B-B14F-4D97-AF65-F5344CB8AC3E}">
        <p14:creationId xmlns:p14="http://schemas.microsoft.com/office/powerpoint/2010/main" val="17789016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3EC6E90-43BD-4A22-8D1F-CCC8A1D81C57}"/>
              </a:ext>
            </a:extLst>
          </p:cNvPr>
          <p:cNvSpPr>
            <a:spLocks noGrp="1"/>
          </p:cNvSpPr>
          <p:nvPr>
            <p:ph type="title"/>
          </p:nvPr>
        </p:nvSpPr>
        <p:spPr/>
        <p:txBody>
          <a:bodyPr/>
          <a:lstStyle/>
          <a:p>
            <a:endParaRPr lang="en-NZ" dirty="0"/>
          </a:p>
        </p:txBody>
      </p:sp>
      <p:sp>
        <p:nvSpPr>
          <p:cNvPr id="3" name="Content Placeholder 2">
            <a:extLst>
              <a:ext uri="{FF2B5EF4-FFF2-40B4-BE49-F238E27FC236}">
                <a16:creationId xmlns="" xmlns:a16="http://schemas.microsoft.com/office/drawing/2014/main" id="{717D0DF4-8138-401E-8857-78996BC8926C}"/>
              </a:ext>
            </a:extLst>
          </p:cNvPr>
          <p:cNvSpPr>
            <a:spLocks noGrp="1"/>
          </p:cNvSpPr>
          <p:nvPr>
            <p:ph idx="1"/>
          </p:nvPr>
        </p:nvSpPr>
        <p:spPr/>
        <p:txBody>
          <a:bodyPr/>
          <a:lstStyle/>
          <a:p>
            <a:pPr marL="0" indent="0" algn="ctr">
              <a:buNone/>
            </a:pPr>
            <a:r>
              <a:rPr lang="en-GB" b="1" dirty="0">
                <a:solidFill>
                  <a:srgbClr val="0000CC"/>
                </a:solidFill>
              </a:rPr>
              <a:t>Submissions</a:t>
            </a:r>
          </a:p>
          <a:p>
            <a:r>
              <a:rPr lang="en-GB" sz="2800" dirty="0"/>
              <a:t>Regulation of Property Managers – feedback due by April 22</a:t>
            </a:r>
            <a:r>
              <a:rPr lang="en-GB" sz="2800" baseline="30000" dirty="0"/>
              <a:t>nd</a:t>
            </a:r>
            <a:r>
              <a:rPr lang="en-GB" sz="2800" dirty="0"/>
              <a:t>. This submission process is a little different and requires some questions to be answered. So have a look at the link</a:t>
            </a:r>
          </a:p>
          <a:p>
            <a:pPr marL="0" indent="0">
              <a:buNone/>
            </a:pPr>
            <a:r>
              <a:rPr lang="en-GB" sz="2800" dirty="0">
                <a:hlinkClick r:id="rId2"/>
              </a:rPr>
              <a:t>https://consult.hud.govt.nz/policy-and-legislation-design/property-managers-review/</a:t>
            </a:r>
            <a:endParaRPr lang="en-GB" sz="2800" dirty="0"/>
          </a:p>
          <a:p>
            <a:pPr marL="0" indent="0">
              <a:buNone/>
            </a:pPr>
            <a:endParaRPr lang="en-GB" dirty="0"/>
          </a:p>
          <a:p>
            <a:pPr algn="l"/>
            <a:endParaRPr lang="en-NZ" sz="1800" b="0" i="0" u="none" strike="noStrike" baseline="0" dirty="0">
              <a:solidFill>
                <a:srgbClr val="000000"/>
              </a:solidFill>
              <a:latin typeface="Segoe UI" panose="020B0502040204020203" pitchFamily="34" charset="0"/>
            </a:endParaRPr>
          </a:p>
        </p:txBody>
      </p:sp>
      <p:pic>
        <p:nvPicPr>
          <p:cNvPr id="4" name="Picture 6" descr="C:\Users\glenda.watson\AppData\Local\Microsoft\Windows\Temporary Internet Files\Content.Outlook\SE8HEYGD\NZPIF - logo 1.TIF">
            <a:extLst>
              <a:ext uri="{FF2B5EF4-FFF2-40B4-BE49-F238E27FC236}">
                <a16:creationId xmlns="" xmlns:a16="http://schemas.microsoft.com/office/drawing/2014/main" id="{A2A9FE4D-9BAD-4DF3-AB49-FAA3D91752DF}"/>
              </a:ext>
            </a:extLst>
          </p:cNvPr>
          <p:cNvPicPr>
            <a:picLocks noChangeAspect="1" noChangeArrowheads="1"/>
          </p:cNvPicPr>
          <p:nvPr/>
        </p:nvPicPr>
        <p:blipFill>
          <a:blip r:embed="rId3" cstate="print"/>
          <a:srcRect/>
          <a:stretch>
            <a:fillRect/>
          </a:stretch>
        </p:blipFill>
        <p:spPr bwMode="auto">
          <a:xfrm>
            <a:off x="5769672" y="274638"/>
            <a:ext cx="2913660" cy="1296566"/>
          </a:xfrm>
          <a:prstGeom prst="rect">
            <a:avLst/>
          </a:prstGeom>
          <a:noFill/>
          <a:ln w="9525">
            <a:noFill/>
            <a:miter lim="800000"/>
            <a:headEnd/>
            <a:tailEnd/>
          </a:ln>
        </p:spPr>
      </p:pic>
    </p:spTree>
    <p:extLst>
      <p:ext uri="{BB962C8B-B14F-4D97-AF65-F5344CB8AC3E}">
        <p14:creationId xmlns:p14="http://schemas.microsoft.com/office/powerpoint/2010/main" val="1987701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FD8988E-5ADD-4BE2-8A2E-3BBB51E998B5}"/>
              </a:ext>
            </a:extLst>
          </p:cNvPr>
          <p:cNvSpPr>
            <a:spLocks noGrp="1"/>
          </p:cNvSpPr>
          <p:nvPr>
            <p:ph type="title"/>
          </p:nvPr>
        </p:nvSpPr>
        <p:spPr/>
        <p:txBody>
          <a:bodyPr/>
          <a:lstStyle/>
          <a:p>
            <a:endParaRPr lang="en-NZ" dirty="0"/>
          </a:p>
        </p:txBody>
      </p:sp>
      <p:sp>
        <p:nvSpPr>
          <p:cNvPr id="3" name="Content Placeholder 2">
            <a:extLst>
              <a:ext uri="{FF2B5EF4-FFF2-40B4-BE49-F238E27FC236}">
                <a16:creationId xmlns="" xmlns:a16="http://schemas.microsoft.com/office/drawing/2014/main" id="{BFA2DF79-E718-4C89-AEF0-0B48863079DE}"/>
              </a:ext>
            </a:extLst>
          </p:cNvPr>
          <p:cNvSpPr>
            <a:spLocks noGrp="1"/>
          </p:cNvSpPr>
          <p:nvPr>
            <p:ph idx="1"/>
          </p:nvPr>
        </p:nvSpPr>
        <p:spPr/>
        <p:txBody>
          <a:bodyPr/>
          <a:lstStyle/>
          <a:p>
            <a:pPr marL="0" indent="0" algn="ctr">
              <a:buNone/>
            </a:pPr>
            <a:r>
              <a:rPr lang="en-GB" b="1" dirty="0">
                <a:solidFill>
                  <a:srgbClr val="3333CC"/>
                </a:solidFill>
              </a:rPr>
              <a:t>What is the New Zealand Property Investors Federation?</a:t>
            </a:r>
          </a:p>
          <a:p>
            <a:r>
              <a:rPr lang="en-NZ" sz="2000" dirty="0"/>
              <a:t>Associations were established in the early 1970’s.</a:t>
            </a:r>
          </a:p>
          <a:p>
            <a:r>
              <a:rPr lang="en-NZ" sz="2000" dirty="0"/>
              <a:t>Set up to promote and establish a good working relationship between tenants and landlords.</a:t>
            </a:r>
          </a:p>
          <a:p>
            <a:r>
              <a:rPr lang="en-NZ" sz="2000" dirty="0"/>
              <a:t>Associations work with local government on housing matters.</a:t>
            </a:r>
          </a:p>
          <a:p>
            <a:r>
              <a:rPr lang="en-NZ" sz="2000" dirty="0"/>
              <a:t>NZPIF was established in 1983</a:t>
            </a:r>
          </a:p>
          <a:p>
            <a:r>
              <a:rPr lang="en-NZ" sz="2000" dirty="0"/>
              <a:t>NZPIF is an executive board voted by the associations</a:t>
            </a:r>
          </a:p>
          <a:p>
            <a:r>
              <a:rPr lang="en-GB" sz="2000" dirty="0">
                <a:effectLst/>
                <a:ea typeface="Calibri" panose="020F0502020204030204" pitchFamily="34" charset="0"/>
                <a:cs typeface="Times New Roman" panose="02020603050405020304" pitchFamily="18" charset="0"/>
              </a:rPr>
              <a:t>Grow the benefits of membership e.g., agreements with appropriate suppliers, lobbying, advocacy and developing relationships with central government and officials, plus education of members to name a few. </a:t>
            </a:r>
            <a:endParaRPr lang="en-NZ" sz="2000" dirty="0">
              <a:effectLst/>
              <a:ea typeface="Calibri" panose="020F0502020204030204" pitchFamily="34" charset="0"/>
              <a:cs typeface="Times New Roman" panose="02020603050405020304" pitchFamily="18" charset="0"/>
            </a:endParaRPr>
          </a:p>
          <a:p>
            <a:endParaRPr lang="en-NZ" sz="1800" dirty="0"/>
          </a:p>
        </p:txBody>
      </p:sp>
      <p:pic>
        <p:nvPicPr>
          <p:cNvPr id="4" name="Picture 6" descr="C:\Users\glenda.watson\AppData\Local\Microsoft\Windows\Temporary Internet Files\Content.Outlook\SE8HEYGD\NZPIF - logo 1.TIF">
            <a:extLst>
              <a:ext uri="{FF2B5EF4-FFF2-40B4-BE49-F238E27FC236}">
                <a16:creationId xmlns="" xmlns:a16="http://schemas.microsoft.com/office/drawing/2014/main" id="{E00A5CEC-3465-482D-AF25-A0B56D7DBD19}"/>
              </a:ext>
            </a:extLst>
          </p:cNvPr>
          <p:cNvPicPr>
            <a:picLocks noChangeAspect="1" noChangeArrowheads="1"/>
          </p:cNvPicPr>
          <p:nvPr/>
        </p:nvPicPr>
        <p:blipFill>
          <a:blip r:embed="rId2" cstate="print"/>
          <a:srcRect/>
          <a:stretch>
            <a:fillRect/>
          </a:stretch>
        </p:blipFill>
        <p:spPr bwMode="auto">
          <a:xfrm>
            <a:off x="5769672" y="274638"/>
            <a:ext cx="2913660" cy="1296566"/>
          </a:xfrm>
          <a:prstGeom prst="rect">
            <a:avLst/>
          </a:prstGeom>
          <a:noFill/>
          <a:ln w="9525">
            <a:noFill/>
            <a:miter lim="800000"/>
            <a:headEnd/>
            <a:tailEnd/>
          </a:ln>
        </p:spPr>
      </p:pic>
    </p:spTree>
    <p:extLst>
      <p:ext uri="{BB962C8B-B14F-4D97-AF65-F5344CB8AC3E}">
        <p14:creationId xmlns:p14="http://schemas.microsoft.com/office/powerpoint/2010/main" val="1084843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F83EEAC-4EBF-4325-8C5B-3129665056B7}"/>
              </a:ext>
            </a:extLst>
          </p:cNvPr>
          <p:cNvSpPr>
            <a:spLocks noGrp="1"/>
          </p:cNvSpPr>
          <p:nvPr>
            <p:ph type="title"/>
          </p:nvPr>
        </p:nvSpPr>
        <p:spPr/>
        <p:txBody>
          <a:bodyPr/>
          <a:lstStyle/>
          <a:p>
            <a:endParaRPr lang="en-NZ" dirty="0"/>
          </a:p>
        </p:txBody>
      </p:sp>
      <p:sp>
        <p:nvSpPr>
          <p:cNvPr id="3" name="Content Placeholder 2">
            <a:extLst>
              <a:ext uri="{FF2B5EF4-FFF2-40B4-BE49-F238E27FC236}">
                <a16:creationId xmlns="" xmlns:a16="http://schemas.microsoft.com/office/drawing/2014/main" id="{0F121F01-0E59-401A-9F8B-33F125EA8A85}"/>
              </a:ext>
            </a:extLst>
          </p:cNvPr>
          <p:cNvSpPr>
            <a:spLocks noGrp="1"/>
          </p:cNvSpPr>
          <p:nvPr>
            <p:ph idx="1"/>
          </p:nvPr>
        </p:nvSpPr>
        <p:spPr/>
        <p:txBody>
          <a:bodyPr/>
          <a:lstStyle/>
          <a:p>
            <a:pPr marL="0" indent="0" algn="ctr">
              <a:buNone/>
            </a:pPr>
            <a:r>
              <a:rPr lang="en-AU" b="1" dirty="0">
                <a:solidFill>
                  <a:srgbClr val="3333CC"/>
                </a:solidFill>
                <a:effectLst/>
                <a:latin typeface="Calibri" panose="020F0502020204030204" pitchFamily="34" charset="0"/>
                <a:ea typeface="Calibri" panose="020F0502020204030204" pitchFamily="34" charset="0"/>
              </a:rPr>
              <a:t>Insurance update regarding Tenants Criminal Convictions</a:t>
            </a:r>
            <a:endParaRPr lang="en-AU" dirty="0">
              <a:latin typeface="Calibri" panose="020F0502020204030204" pitchFamily="34" charset="0"/>
              <a:ea typeface="Calibri" panose="020F0502020204030204" pitchFamily="34" charset="0"/>
            </a:endParaRPr>
          </a:p>
          <a:p>
            <a:r>
              <a:rPr lang="en-AU" sz="2000" dirty="0">
                <a:effectLst/>
                <a:ea typeface="Calibri" panose="020F0502020204030204" pitchFamily="34" charset="0"/>
              </a:rPr>
              <a:t>As a landlord you can </a:t>
            </a:r>
            <a:r>
              <a:rPr lang="en-AU" sz="2000" dirty="0">
                <a:ea typeface="Calibri" panose="020F0502020204030204" pitchFamily="34" charset="0"/>
              </a:rPr>
              <a:t>ask your tenant for their</a:t>
            </a:r>
            <a:r>
              <a:rPr lang="en-AU" sz="2000" dirty="0">
                <a:effectLst/>
                <a:ea typeface="Calibri" panose="020F0502020204030204" pitchFamily="34" charset="0"/>
              </a:rPr>
              <a:t> criminal record, pre-agreement and then on lease renewal.  (this is ok by the </a:t>
            </a:r>
            <a:r>
              <a:rPr lang="en-AU" sz="2000" dirty="0">
                <a:effectLst/>
                <a:ea typeface="Calibri" panose="020F0502020204030204" pitchFamily="34" charset="0"/>
                <a:hlinkClick r:id="rId2">
                  <a:extLst>
                    <a:ext uri="{A12FA001-AC4F-418D-AE19-62706E023703}">
                      <ahyp:hlinkClr xmlns="" xmlns:ahyp="http://schemas.microsoft.com/office/drawing/2018/hyperlinkcolor" val="tx"/>
                    </a:ext>
                  </a:extLst>
                </a:hlinkClick>
              </a:rPr>
              <a:t>Privacy Commissioner).</a:t>
            </a:r>
            <a:endParaRPr lang="en-AU" sz="2000" dirty="0">
              <a:effectLst/>
              <a:ea typeface="Calibri" panose="020F0502020204030204" pitchFamily="34" charset="0"/>
            </a:endParaRPr>
          </a:p>
          <a:p>
            <a:r>
              <a:rPr lang="en-AU" sz="2000" dirty="0">
                <a:ea typeface="Calibri" panose="020F0502020204030204" pitchFamily="34" charset="0"/>
              </a:rPr>
              <a:t>All insurance policies are different and some will not insure your property if the tenant has a criminal conviction.</a:t>
            </a:r>
          </a:p>
          <a:p>
            <a:r>
              <a:rPr lang="en-AU" sz="2000" dirty="0">
                <a:ea typeface="Calibri" panose="020F0502020204030204" pitchFamily="34" charset="0"/>
              </a:rPr>
              <a:t>Convictions do not necessarily mean an insurer will cancel cover, but it’s a risk factor </a:t>
            </a:r>
            <a:r>
              <a:rPr lang="en-NZ" sz="2000" dirty="0">
                <a:solidFill>
                  <a:srgbClr val="000000"/>
                </a:solidFill>
                <a:effectLst/>
                <a:ea typeface="Calibri" panose="020F0502020204030204" pitchFamily="34" charset="0"/>
              </a:rPr>
              <a:t>they want the chance to consider.</a:t>
            </a:r>
            <a:endParaRPr lang="en-AU" sz="2000" dirty="0">
              <a:effectLst/>
              <a:ea typeface="Calibri" panose="020F0502020204030204" pitchFamily="34" charset="0"/>
            </a:endParaRPr>
          </a:p>
          <a:p>
            <a:r>
              <a:rPr lang="en-AU" sz="2000" dirty="0">
                <a:ea typeface="Calibri" panose="020F0502020204030204" pitchFamily="34" charset="0"/>
              </a:rPr>
              <a:t>Take care wh</a:t>
            </a:r>
            <a:r>
              <a:rPr lang="en-AU" sz="2000" dirty="0">
                <a:effectLst/>
                <a:ea typeface="Calibri" panose="020F0502020204030204" pitchFamily="34" charset="0"/>
              </a:rPr>
              <a:t>en selecting tenants </a:t>
            </a:r>
            <a:endParaRPr lang="en-NZ" sz="2000" dirty="0">
              <a:effectLst/>
              <a:ea typeface="Calibri" panose="020F0502020204030204" pitchFamily="34" charset="0"/>
            </a:endParaRPr>
          </a:p>
          <a:p>
            <a:r>
              <a:rPr lang="en-AU" sz="2000" dirty="0">
                <a:effectLst/>
                <a:ea typeface="Calibri" panose="020F0502020204030204" pitchFamily="34" charset="0"/>
              </a:rPr>
              <a:t>Check your insurance policy wording or talk to your insurer.</a:t>
            </a:r>
            <a:endParaRPr lang="en-NZ" sz="2000" dirty="0">
              <a:effectLst/>
              <a:ea typeface="Calibri" panose="020F0502020204030204" pitchFamily="34" charset="0"/>
            </a:endParaRPr>
          </a:p>
          <a:p>
            <a:endParaRPr lang="en-NZ" dirty="0"/>
          </a:p>
        </p:txBody>
      </p:sp>
      <p:pic>
        <p:nvPicPr>
          <p:cNvPr id="5" name="Picture 6" descr="C:\Users\glenda.watson\AppData\Local\Microsoft\Windows\Temporary Internet Files\Content.Outlook\SE8HEYGD\NZPIF - logo 1.TIF">
            <a:extLst>
              <a:ext uri="{FF2B5EF4-FFF2-40B4-BE49-F238E27FC236}">
                <a16:creationId xmlns="" xmlns:a16="http://schemas.microsoft.com/office/drawing/2014/main" id="{3EED1049-E55A-4A4C-A9C8-C8A099FA63CE}"/>
              </a:ext>
            </a:extLst>
          </p:cNvPr>
          <p:cNvPicPr>
            <a:picLocks noChangeAspect="1" noChangeArrowheads="1"/>
          </p:cNvPicPr>
          <p:nvPr/>
        </p:nvPicPr>
        <p:blipFill>
          <a:blip r:embed="rId3" cstate="print"/>
          <a:srcRect/>
          <a:stretch>
            <a:fillRect/>
          </a:stretch>
        </p:blipFill>
        <p:spPr bwMode="auto">
          <a:xfrm>
            <a:off x="5773140" y="212355"/>
            <a:ext cx="2913660" cy="1296566"/>
          </a:xfrm>
          <a:prstGeom prst="rect">
            <a:avLst/>
          </a:prstGeom>
          <a:noFill/>
          <a:ln w="9525">
            <a:noFill/>
            <a:miter lim="800000"/>
            <a:headEnd/>
            <a:tailEnd/>
          </a:ln>
        </p:spPr>
      </p:pic>
    </p:spTree>
    <p:extLst>
      <p:ext uri="{BB962C8B-B14F-4D97-AF65-F5344CB8AC3E}">
        <p14:creationId xmlns:p14="http://schemas.microsoft.com/office/powerpoint/2010/main" val="2303459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0D4972F-870C-4407-9633-AEBD2E6B3305}"/>
              </a:ext>
            </a:extLst>
          </p:cNvPr>
          <p:cNvSpPr>
            <a:spLocks noGrp="1"/>
          </p:cNvSpPr>
          <p:nvPr>
            <p:ph type="title"/>
          </p:nvPr>
        </p:nvSpPr>
        <p:spPr/>
        <p:txBody>
          <a:bodyPr/>
          <a:lstStyle/>
          <a:p>
            <a:endParaRPr lang="en-NZ" dirty="0"/>
          </a:p>
        </p:txBody>
      </p:sp>
      <p:sp>
        <p:nvSpPr>
          <p:cNvPr id="3" name="Content Placeholder 2">
            <a:extLst>
              <a:ext uri="{FF2B5EF4-FFF2-40B4-BE49-F238E27FC236}">
                <a16:creationId xmlns="" xmlns:a16="http://schemas.microsoft.com/office/drawing/2014/main" id="{727DBE89-441F-42A4-8B5B-25DCD2742F1A}"/>
              </a:ext>
            </a:extLst>
          </p:cNvPr>
          <p:cNvSpPr>
            <a:spLocks noGrp="1"/>
          </p:cNvSpPr>
          <p:nvPr>
            <p:ph idx="1"/>
          </p:nvPr>
        </p:nvSpPr>
        <p:spPr/>
        <p:txBody>
          <a:bodyPr/>
          <a:lstStyle/>
          <a:p>
            <a:pPr marL="0" indent="0" algn="ctr">
              <a:buNone/>
            </a:pPr>
            <a:r>
              <a:rPr lang="en-NZ" b="1" dirty="0">
                <a:solidFill>
                  <a:srgbClr val="3333CC"/>
                </a:solidFill>
                <a:latin typeface="Calibri" panose="020F0502020204030204" pitchFamily="34" charset="0"/>
                <a:cs typeface="Calibri" panose="020F0502020204030204" pitchFamily="34" charset="0"/>
              </a:rPr>
              <a:t>Remember to include these things with your Tenancy Agreements</a:t>
            </a:r>
          </a:p>
          <a:p>
            <a:r>
              <a:rPr lang="en-US" sz="2000" b="0" i="0" dirty="0">
                <a:effectLst/>
              </a:rPr>
              <a:t>An insulation statement in all new tenancy agreements</a:t>
            </a:r>
            <a:endParaRPr lang="en-NZ" sz="2000" dirty="0"/>
          </a:p>
          <a:p>
            <a:pPr algn="l" fontAlgn="base"/>
            <a:r>
              <a:rPr lang="en-US" sz="2000" b="0" i="0" dirty="0">
                <a:effectLst/>
              </a:rPr>
              <a:t>A Healthy Homes Statement </a:t>
            </a:r>
            <a:r>
              <a:rPr lang="en-US" sz="2000" dirty="0"/>
              <a:t>that the</a:t>
            </a:r>
            <a:r>
              <a:rPr lang="en-US" sz="2000" b="0" i="0" dirty="0">
                <a:effectLst/>
              </a:rPr>
              <a:t> property does or will comply with the HHS. </a:t>
            </a:r>
          </a:p>
          <a:p>
            <a:r>
              <a:rPr lang="en-NZ" sz="2000" dirty="0"/>
              <a:t>Must disclose whether or not the property is insured. Amount insured for, who it is insured by and the excess. </a:t>
            </a:r>
          </a:p>
          <a:p>
            <a:r>
              <a:rPr lang="en-US" altLang="en-US" sz="2000" dirty="0"/>
              <a:t>A statement of their current level of compliance with the healthy homes standards.</a:t>
            </a:r>
          </a:p>
          <a:p>
            <a:r>
              <a:rPr lang="en-US" altLang="en-US" sz="2000" dirty="0"/>
              <a:t>Use the NZPIF Tenancy Agreement which includes all of these things</a:t>
            </a:r>
          </a:p>
          <a:p>
            <a:endParaRPr lang="en-NZ" sz="2400" dirty="0"/>
          </a:p>
          <a:p>
            <a:pPr algn="l" fontAlgn="base"/>
            <a:endParaRPr lang="en-US" sz="1800" b="0" i="0" dirty="0">
              <a:effectLst/>
            </a:endParaRPr>
          </a:p>
          <a:p>
            <a:endParaRPr lang="en-NZ" sz="1800" dirty="0"/>
          </a:p>
          <a:p>
            <a:endParaRPr lang="en-NZ" sz="2800" dirty="0"/>
          </a:p>
          <a:p>
            <a:endParaRPr lang="en-NZ" dirty="0"/>
          </a:p>
        </p:txBody>
      </p:sp>
      <p:pic>
        <p:nvPicPr>
          <p:cNvPr id="6" name="Picture 6" descr="C:\Users\glenda.watson\AppData\Local\Microsoft\Windows\Temporary Internet Files\Content.Outlook\SE8HEYGD\NZPIF - logo 1.TIF">
            <a:extLst>
              <a:ext uri="{FF2B5EF4-FFF2-40B4-BE49-F238E27FC236}">
                <a16:creationId xmlns="" xmlns:a16="http://schemas.microsoft.com/office/drawing/2014/main" id="{CEF9D3B4-8BD9-4E71-B181-D25BCBBB5DAE}"/>
              </a:ext>
            </a:extLst>
          </p:cNvPr>
          <p:cNvPicPr>
            <a:picLocks noChangeAspect="1" noChangeArrowheads="1"/>
          </p:cNvPicPr>
          <p:nvPr/>
        </p:nvPicPr>
        <p:blipFill>
          <a:blip r:embed="rId2" cstate="print"/>
          <a:srcRect/>
          <a:stretch>
            <a:fillRect/>
          </a:stretch>
        </p:blipFill>
        <p:spPr bwMode="auto">
          <a:xfrm>
            <a:off x="5773140" y="212355"/>
            <a:ext cx="2913660" cy="1296566"/>
          </a:xfrm>
          <a:prstGeom prst="rect">
            <a:avLst/>
          </a:prstGeom>
          <a:noFill/>
          <a:ln w="9525">
            <a:noFill/>
            <a:miter lim="800000"/>
            <a:headEnd/>
            <a:tailEnd/>
          </a:ln>
        </p:spPr>
      </p:pic>
    </p:spTree>
    <p:extLst>
      <p:ext uri="{BB962C8B-B14F-4D97-AF65-F5344CB8AC3E}">
        <p14:creationId xmlns:p14="http://schemas.microsoft.com/office/powerpoint/2010/main" val="2204414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F8AED5-2AFD-43E2-B40D-CCD11934D7D5}"/>
              </a:ext>
            </a:extLst>
          </p:cNvPr>
          <p:cNvSpPr>
            <a:spLocks noGrp="1"/>
          </p:cNvSpPr>
          <p:nvPr>
            <p:ph type="title"/>
          </p:nvPr>
        </p:nvSpPr>
        <p:spPr/>
        <p:txBody>
          <a:bodyPr/>
          <a:lstStyle/>
          <a:p>
            <a:endParaRPr lang="en-NZ" dirty="0"/>
          </a:p>
        </p:txBody>
      </p:sp>
      <p:sp>
        <p:nvSpPr>
          <p:cNvPr id="3" name="Content Placeholder 2">
            <a:extLst>
              <a:ext uri="{FF2B5EF4-FFF2-40B4-BE49-F238E27FC236}">
                <a16:creationId xmlns="" xmlns:a16="http://schemas.microsoft.com/office/drawing/2014/main" id="{A9456843-EB95-4785-B767-27A58792C4F0}"/>
              </a:ext>
            </a:extLst>
          </p:cNvPr>
          <p:cNvSpPr>
            <a:spLocks noGrp="1"/>
          </p:cNvSpPr>
          <p:nvPr>
            <p:ph idx="1"/>
          </p:nvPr>
        </p:nvSpPr>
        <p:spPr/>
        <p:txBody>
          <a:bodyPr/>
          <a:lstStyle/>
          <a:p>
            <a:pPr marL="0" indent="0" algn="ctr">
              <a:buNone/>
            </a:pPr>
            <a:r>
              <a:rPr lang="en-NZ" b="1" dirty="0">
                <a:solidFill>
                  <a:srgbClr val="0000CC"/>
                </a:solidFill>
              </a:rPr>
              <a:t>HUD have released a fact sheet on </a:t>
            </a:r>
          </a:p>
          <a:p>
            <a:pPr marL="0" indent="0" algn="ctr">
              <a:buNone/>
            </a:pPr>
            <a:r>
              <a:rPr lang="en-NZ" b="1" dirty="0">
                <a:solidFill>
                  <a:srgbClr val="0000CC"/>
                </a:solidFill>
              </a:rPr>
              <a:t>	anti-social behaviour</a:t>
            </a:r>
          </a:p>
          <a:p>
            <a:pPr marL="0" indent="0">
              <a:buNone/>
            </a:pPr>
            <a:endParaRPr lang="en-NZ" b="1" dirty="0">
              <a:solidFill>
                <a:srgbClr val="0000CC"/>
              </a:solidFill>
            </a:endParaRPr>
          </a:p>
          <a:p>
            <a:pPr marL="0" indent="0">
              <a:buNone/>
            </a:pPr>
            <a:r>
              <a:rPr lang="en-NZ" sz="2800" dirty="0"/>
              <a:t>Can be found on the tenancy services web site:</a:t>
            </a:r>
          </a:p>
          <a:p>
            <a:pPr marL="0" indent="0">
              <a:buNone/>
            </a:pPr>
            <a:r>
              <a:rPr lang="en-NZ" sz="2800" dirty="0">
                <a:hlinkClick r:id="rId2">
                  <a:extLst>
                    <a:ext uri="{A12FA001-AC4F-418D-AE19-62706E023703}">
                      <ahyp:hlinkClr xmlns="" xmlns:ahyp="http://schemas.microsoft.com/office/drawing/2018/hyperlinkcolor" val="tx"/>
                    </a:ext>
                  </a:extLst>
                </a:hlinkClick>
              </a:rPr>
              <a:t>https://www.tenancy.govt.nz/assets/Uploads/Tenancy/anti-social-behaviour-factsheet-a3.pdf</a:t>
            </a:r>
            <a:endParaRPr lang="en-NZ" sz="2800" dirty="0"/>
          </a:p>
          <a:p>
            <a:pPr marL="0" indent="0">
              <a:buNone/>
            </a:pPr>
            <a:endParaRPr lang="en-NZ" dirty="0"/>
          </a:p>
        </p:txBody>
      </p:sp>
      <p:pic>
        <p:nvPicPr>
          <p:cNvPr id="4" name="Picture 6" descr="C:\Users\glenda.watson\AppData\Local\Microsoft\Windows\Temporary Internet Files\Content.Outlook\SE8HEYGD\NZPIF - logo 1.TIF">
            <a:extLst>
              <a:ext uri="{FF2B5EF4-FFF2-40B4-BE49-F238E27FC236}">
                <a16:creationId xmlns="" xmlns:a16="http://schemas.microsoft.com/office/drawing/2014/main" id="{28DE835B-CEA2-4CEF-86CE-50BCB4674B7E}"/>
              </a:ext>
            </a:extLst>
          </p:cNvPr>
          <p:cNvPicPr>
            <a:picLocks noChangeAspect="1" noChangeArrowheads="1"/>
          </p:cNvPicPr>
          <p:nvPr/>
        </p:nvPicPr>
        <p:blipFill>
          <a:blip r:embed="rId3" cstate="print"/>
          <a:srcRect/>
          <a:stretch>
            <a:fillRect/>
          </a:stretch>
        </p:blipFill>
        <p:spPr bwMode="auto">
          <a:xfrm>
            <a:off x="5773140" y="212355"/>
            <a:ext cx="2913660" cy="1296566"/>
          </a:xfrm>
          <a:prstGeom prst="rect">
            <a:avLst/>
          </a:prstGeom>
          <a:noFill/>
          <a:ln w="9525">
            <a:noFill/>
            <a:miter lim="800000"/>
            <a:headEnd/>
            <a:tailEnd/>
          </a:ln>
        </p:spPr>
      </p:pic>
    </p:spTree>
    <p:extLst>
      <p:ext uri="{BB962C8B-B14F-4D97-AF65-F5344CB8AC3E}">
        <p14:creationId xmlns:p14="http://schemas.microsoft.com/office/powerpoint/2010/main" val="3568134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8FB0950-4EBB-43E3-BFA5-0F9D070B97AA}"/>
              </a:ext>
            </a:extLst>
          </p:cNvPr>
          <p:cNvSpPr>
            <a:spLocks noGrp="1"/>
          </p:cNvSpPr>
          <p:nvPr>
            <p:ph type="title"/>
          </p:nvPr>
        </p:nvSpPr>
        <p:spPr/>
        <p:txBody>
          <a:bodyPr/>
          <a:lstStyle/>
          <a:p>
            <a:endParaRPr lang="en-NZ" dirty="0"/>
          </a:p>
        </p:txBody>
      </p:sp>
      <p:sp>
        <p:nvSpPr>
          <p:cNvPr id="3" name="Content Placeholder 2">
            <a:extLst>
              <a:ext uri="{FF2B5EF4-FFF2-40B4-BE49-F238E27FC236}">
                <a16:creationId xmlns="" xmlns:a16="http://schemas.microsoft.com/office/drawing/2014/main" id="{BD4B25BE-05DD-4059-8073-812CB50816C6}"/>
              </a:ext>
            </a:extLst>
          </p:cNvPr>
          <p:cNvSpPr>
            <a:spLocks noGrp="1"/>
          </p:cNvSpPr>
          <p:nvPr>
            <p:ph idx="1"/>
          </p:nvPr>
        </p:nvSpPr>
        <p:spPr/>
        <p:txBody>
          <a:bodyPr/>
          <a:lstStyle/>
          <a:p>
            <a:pPr marL="0" indent="0">
              <a:buNone/>
            </a:pPr>
            <a:r>
              <a:rPr lang="en-NZ" b="1" dirty="0">
                <a:solidFill>
                  <a:srgbClr val="0000CC"/>
                </a:solidFill>
              </a:rPr>
              <a:t>Anti-social behaviour is defined as:</a:t>
            </a:r>
          </a:p>
          <a:p>
            <a:r>
              <a:rPr lang="en-US" sz="2800" dirty="0"/>
              <a:t>harassment </a:t>
            </a:r>
          </a:p>
          <a:p>
            <a:r>
              <a:rPr lang="en-US" sz="2800" dirty="0"/>
              <a:t>or any other act or omission (whether intentional or not), if the act or omission reasonably causes alarm, distress, or nuisance that is more than minor.</a:t>
            </a:r>
          </a:p>
          <a:p>
            <a:r>
              <a:rPr lang="en-US" sz="2800" dirty="0"/>
              <a:t>This means less serious actions or omissions are likely to be viewed as anti-social behaviour by the Tenancy Tribunal.</a:t>
            </a:r>
            <a:endParaRPr lang="en-NZ" sz="2800" dirty="0"/>
          </a:p>
        </p:txBody>
      </p:sp>
      <p:pic>
        <p:nvPicPr>
          <p:cNvPr id="4" name="Picture 6" descr="C:\Users\glenda.watson\AppData\Local\Microsoft\Windows\Temporary Internet Files\Content.Outlook\SE8HEYGD\NZPIF - logo 1.TIF">
            <a:extLst>
              <a:ext uri="{FF2B5EF4-FFF2-40B4-BE49-F238E27FC236}">
                <a16:creationId xmlns="" xmlns:a16="http://schemas.microsoft.com/office/drawing/2014/main" id="{8CC6E887-C201-4CE2-8405-EF3D24B936CB}"/>
              </a:ext>
            </a:extLst>
          </p:cNvPr>
          <p:cNvPicPr>
            <a:picLocks noChangeAspect="1" noChangeArrowheads="1"/>
          </p:cNvPicPr>
          <p:nvPr/>
        </p:nvPicPr>
        <p:blipFill>
          <a:blip r:embed="rId2" cstate="print"/>
          <a:srcRect/>
          <a:stretch>
            <a:fillRect/>
          </a:stretch>
        </p:blipFill>
        <p:spPr bwMode="auto">
          <a:xfrm>
            <a:off x="5773140" y="212355"/>
            <a:ext cx="2913660" cy="1296566"/>
          </a:xfrm>
          <a:prstGeom prst="rect">
            <a:avLst/>
          </a:prstGeom>
          <a:noFill/>
          <a:ln w="9525">
            <a:noFill/>
            <a:miter lim="800000"/>
            <a:headEnd/>
            <a:tailEnd/>
          </a:ln>
        </p:spPr>
      </p:pic>
    </p:spTree>
    <p:extLst>
      <p:ext uri="{BB962C8B-B14F-4D97-AF65-F5344CB8AC3E}">
        <p14:creationId xmlns:p14="http://schemas.microsoft.com/office/powerpoint/2010/main" val="1386465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E2222FE-B2EF-4568-A338-ABF212AA4948}"/>
              </a:ext>
            </a:extLst>
          </p:cNvPr>
          <p:cNvSpPr>
            <a:spLocks noGrp="1"/>
          </p:cNvSpPr>
          <p:nvPr>
            <p:ph type="title"/>
          </p:nvPr>
        </p:nvSpPr>
        <p:spPr/>
        <p:txBody>
          <a:bodyPr/>
          <a:lstStyle/>
          <a:p>
            <a:endParaRPr lang="en-NZ" dirty="0"/>
          </a:p>
        </p:txBody>
      </p:sp>
      <p:sp>
        <p:nvSpPr>
          <p:cNvPr id="3" name="Content Placeholder 2">
            <a:extLst>
              <a:ext uri="{FF2B5EF4-FFF2-40B4-BE49-F238E27FC236}">
                <a16:creationId xmlns="" xmlns:a16="http://schemas.microsoft.com/office/drawing/2014/main" id="{C44C49C6-9036-47A5-A887-7C39114D0F7D}"/>
              </a:ext>
            </a:extLst>
          </p:cNvPr>
          <p:cNvSpPr>
            <a:spLocks noGrp="1"/>
          </p:cNvSpPr>
          <p:nvPr>
            <p:ph idx="1"/>
          </p:nvPr>
        </p:nvSpPr>
        <p:spPr/>
        <p:txBody>
          <a:bodyPr/>
          <a:lstStyle/>
          <a:p>
            <a:pPr marL="0" indent="0">
              <a:buNone/>
            </a:pPr>
            <a:r>
              <a:rPr lang="en-US" b="1" dirty="0">
                <a:solidFill>
                  <a:srgbClr val="0000CC"/>
                </a:solidFill>
              </a:rPr>
              <a:t>Anti-social behaviour examples</a:t>
            </a:r>
          </a:p>
          <a:p>
            <a:pPr lvl="1"/>
            <a:r>
              <a:rPr lang="en-US" sz="1600" dirty="0"/>
              <a:t>loud, aggressive behaviour by tenants towards the neighbours or to each other if it reasonably causes alarm or distress to others</a:t>
            </a:r>
          </a:p>
          <a:p>
            <a:pPr lvl="1"/>
            <a:r>
              <a:rPr lang="en-US" sz="1600" dirty="0"/>
              <a:t>parking across a shared driveway repeatedly, especially if someone is not readily available to move the vehicle </a:t>
            </a:r>
          </a:p>
          <a:p>
            <a:pPr lvl="1"/>
            <a:r>
              <a:rPr lang="en-US" sz="1600" dirty="0"/>
              <a:t>leaving rubbish in shared areas/footpaths – the longer that it is not removed and the more dangerous or smelly the rubbish is, the more likely this will be viewed as anti-social behaviour that is more than minor </a:t>
            </a:r>
          </a:p>
          <a:p>
            <a:pPr lvl="1"/>
            <a:r>
              <a:rPr lang="en-US" sz="1600" dirty="0"/>
              <a:t>noise control callouts where a problem has been found </a:t>
            </a:r>
          </a:p>
          <a:p>
            <a:pPr lvl="1"/>
            <a:r>
              <a:rPr lang="en-US" sz="1600" dirty="0"/>
              <a:t>any intimidating behaviour, including ‘hate speech’ expressing hate or behaviour that encourages violence towards someone based on race, religion or sexual orientation </a:t>
            </a:r>
          </a:p>
          <a:p>
            <a:pPr lvl="1"/>
            <a:r>
              <a:rPr lang="en-US" sz="1600" dirty="0"/>
              <a:t>invasion of privacy by, for example, peeping or peering into someone’s home, including via CCTV, or loitering on someone else’s property </a:t>
            </a:r>
          </a:p>
          <a:p>
            <a:pPr lvl="1"/>
            <a:r>
              <a:rPr lang="en-US" sz="1600" dirty="0"/>
              <a:t>graffiti or other damage to a </a:t>
            </a:r>
            <a:r>
              <a:rPr lang="en-US" sz="1600" dirty="0" err="1"/>
              <a:t>neighbour’s</a:t>
            </a:r>
            <a:r>
              <a:rPr lang="en-US" sz="1600" dirty="0"/>
              <a:t> property or public property</a:t>
            </a:r>
            <a:endParaRPr lang="en-NZ" sz="1600" dirty="0"/>
          </a:p>
        </p:txBody>
      </p:sp>
      <p:pic>
        <p:nvPicPr>
          <p:cNvPr id="4" name="Picture 6" descr="C:\Users\glenda.watson\AppData\Local\Microsoft\Windows\Temporary Internet Files\Content.Outlook\SE8HEYGD\NZPIF - logo 1.TIF">
            <a:extLst>
              <a:ext uri="{FF2B5EF4-FFF2-40B4-BE49-F238E27FC236}">
                <a16:creationId xmlns="" xmlns:a16="http://schemas.microsoft.com/office/drawing/2014/main" id="{E86D864F-AE46-4A41-B5F1-8B8D6FAFD346}"/>
              </a:ext>
            </a:extLst>
          </p:cNvPr>
          <p:cNvPicPr>
            <a:picLocks noChangeAspect="1" noChangeArrowheads="1"/>
          </p:cNvPicPr>
          <p:nvPr/>
        </p:nvPicPr>
        <p:blipFill>
          <a:blip r:embed="rId2" cstate="print"/>
          <a:srcRect/>
          <a:stretch>
            <a:fillRect/>
          </a:stretch>
        </p:blipFill>
        <p:spPr bwMode="auto">
          <a:xfrm>
            <a:off x="5773140" y="212355"/>
            <a:ext cx="2913660" cy="1296566"/>
          </a:xfrm>
          <a:prstGeom prst="rect">
            <a:avLst/>
          </a:prstGeom>
          <a:noFill/>
          <a:ln w="9525">
            <a:noFill/>
            <a:miter lim="800000"/>
            <a:headEnd/>
            <a:tailEnd/>
          </a:ln>
        </p:spPr>
      </p:pic>
    </p:spTree>
    <p:extLst>
      <p:ext uri="{BB962C8B-B14F-4D97-AF65-F5344CB8AC3E}">
        <p14:creationId xmlns:p14="http://schemas.microsoft.com/office/powerpoint/2010/main" val="3395758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9EE9CA9-94EF-49B0-A419-608A1C8CF272}"/>
              </a:ext>
            </a:extLst>
          </p:cNvPr>
          <p:cNvSpPr>
            <a:spLocks noGrp="1"/>
          </p:cNvSpPr>
          <p:nvPr>
            <p:ph type="title"/>
          </p:nvPr>
        </p:nvSpPr>
        <p:spPr/>
        <p:txBody>
          <a:bodyPr/>
          <a:lstStyle/>
          <a:p>
            <a:endParaRPr lang="en-NZ" dirty="0"/>
          </a:p>
        </p:txBody>
      </p:sp>
      <p:sp>
        <p:nvSpPr>
          <p:cNvPr id="3" name="Content Placeholder 2">
            <a:extLst>
              <a:ext uri="{FF2B5EF4-FFF2-40B4-BE49-F238E27FC236}">
                <a16:creationId xmlns="" xmlns:a16="http://schemas.microsoft.com/office/drawing/2014/main" id="{DF6DE5B0-898D-47E0-B748-66F4EE30BF6D}"/>
              </a:ext>
            </a:extLst>
          </p:cNvPr>
          <p:cNvSpPr>
            <a:spLocks noGrp="1"/>
          </p:cNvSpPr>
          <p:nvPr>
            <p:ph idx="1"/>
          </p:nvPr>
        </p:nvSpPr>
        <p:spPr/>
        <p:txBody>
          <a:bodyPr/>
          <a:lstStyle/>
          <a:p>
            <a:pPr marL="0" indent="0">
              <a:buNone/>
            </a:pPr>
            <a:r>
              <a:rPr lang="en-NZ" b="1" dirty="0">
                <a:solidFill>
                  <a:srgbClr val="0000CC"/>
                </a:solidFill>
              </a:rPr>
              <a:t>What do you do if you have an anti-social tenant?</a:t>
            </a:r>
          </a:p>
          <a:p>
            <a:r>
              <a:rPr lang="en-US" sz="2000" dirty="0"/>
              <a:t>Give your tenant a notice for the anti-social behaviour that occurred.</a:t>
            </a:r>
          </a:p>
          <a:p>
            <a:r>
              <a:rPr lang="en-US" sz="2000" dirty="0"/>
              <a:t>This must clearly describe </a:t>
            </a:r>
          </a:p>
          <a:p>
            <a:pPr lvl="1"/>
            <a:r>
              <a:rPr lang="en-US" sz="2000" dirty="0"/>
              <a:t>the specific behaviour considered to be anti-social; </a:t>
            </a:r>
          </a:p>
          <a:p>
            <a:pPr lvl="1"/>
            <a:r>
              <a:rPr lang="en-US" sz="2000" dirty="0"/>
              <a:t>who engaged in the anti-social behaviour (if known); 	</a:t>
            </a:r>
          </a:p>
          <a:p>
            <a:pPr lvl="1"/>
            <a:r>
              <a:rPr lang="en-US" sz="2000" dirty="0"/>
              <a:t>the date, approximate time and location of the behaviour</a:t>
            </a:r>
          </a:p>
          <a:p>
            <a:pPr lvl="1"/>
            <a:r>
              <a:rPr lang="en-US" sz="2000" dirty="0"/>
              <a:t>how many other notices (if any) have been issued in connection to anti-social behaviour at the same tenancy within the same 90-day period. </a:t>
            </a:r>
          </a:p>
          <a:p>
            <a:r>
              <a:rPr lang="en-US" sz="2000" dirty="0"/>
              <a:t>The notice must advise the tenant that they have the right to challenge the notice in the Tenancy Tribunal.</a:t>
            </a:r>
          </a:p>
          <a:p>
            <a:pPr marL="0" indent="0">
              <a:buNone/>
            </a:pPr>
            <a:endParaRPr lang="en-NZ" sz="2400" dirty="0"/>
          </a:p>
        </p:txBody>
      </p:sp>
      <p:pic>
        <p:nvPicPr>
          <p:cNvPr id="4" name="Picture 6" descr="C:\Users\glenda.watson\AppData\Local\Microsoft\Windows\Temporary Internet Files\Content.Outlook\SE8HEYGD\NZPIF - logo 1.TIF">
            <a:extLst>
              <a:ext uri="{FF2B5EF4-FFF2-40B4-BE49-F238E27FC236}">
                <a16:creationId xmlns="" xmlns:a16="http://schemas.microsoft.com/office/drawing/2014/main" id="{4B4CE1B2-8CE0-43D5-B608-5878FE0A6C6C}"/>
              </a:ext>
            </a:extLst>
          </p:cNvPr>
          <p:cNvPicPr>
            <a:picLocks noChangeAspect="1" noChangeArrowheads="1"/>
          </p:cNvPicPr>
          <p:nvPr/>
        </p:nvPicPr>
        <p:blipFill>
          <a:blip r:embed="rId2" cstate="print"/>
          <a:srcRect/>
          <a:stretch>
            <a:fillRect/>
          </a:stretch>
        </p:blipFill>
        <p:spPr bwMode="auto">
          <a:xfrm>
            <a:off x="5773140" y="212355"/>
            <a:ext cx="2913660" cy="1296566"/>
          </a:xfrm>
          <a:prstGeom prst="rect">
            <a:avLst/>
          </a:prstGeom>
          <a:noFill/>
          <a:ln w="9525">
            <a:noFill/>
            <a:miter lim="800000"/>
            <a:headEnd/>
            <a:tailEnd/>
          </a:ln>
        </p:spPr>
      </p:pic>
    </p:spTree>
    <p:extLst>
      <p:ext uri="{BB962C8B-B14F-4D97-AF65-F5344CB8AC3E}">
        <p14:creationId xmlns:p14="http://schemas.microsoft.com/office/powerpoint/2010/main" val="4113964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2353DEA-5508-471E-8F72-D0201ADA00B3}"/>
              </a:ext>
            </a:extLst>
          </p:cNvPr>
          <p:cNvSpPr>
            <a:spLocks noGrp="1"/>
          </p:cNvSpPr>
          <p:nvPr>
            <p:ph type="title"/>
          </p:nvPr>
        </p:nvSpPr>
        <p:spPr/>
        <p:txBody>
          <a:bodyPr/>
          <a:lstStyle/>
          <a:p>
            <a:endParaRPr lang="en-NZ"/>
          </a:p>
        </p:txBody>
      </p:sp>
      <p:sp>
        <p:nvSpPr>
          <p:cNvPr id="3" name="Content Placeholder 2">
            <a:extLst>
              <a:ext uri="{FF2B5EF4-FFF2-40B4-BE49-F238E27FC236}">
                <a16:creationId xmlns="" xmlns:a16="http://schemas.microsoft.com/office/drawing/2014/main" id="{2D67D504-B4B9-4F54-B54F-B7FFAD4F7A0D}"/>
              </a:ext>
            </a:extLst>
          </p:cNvPr>
          <p:cNvSpPr>
            <a:spLocks noGrp="1"/>
          </p:cNvSpPr>
          <p:nvPr>
            <p:ph idx="1"/>
          </p:nvPr>
        </p:nvSpPr>
        <p:spPr/>
        <p:txBody>
          <a:bodyPr/>
          <a:lstStyle/>
          <a:p>
            <a:pPr marL="0" indent="0">
              <a:buNone/>
            </a:pPr>
            <a:r>
              <a:rPr lang="en-NZ" b="1" dirty="0">
                <a:solidFill>
                  <a:srgbClr val="0000CC"/>
                </a:solidFill>
              </a:rPr>
              <a:t>At the same time </a:t>
            </a:r>
          </a:p>
          <a:p>
            <a:endParaRPr lang="en-NZ" dirty="0"/>
          </a:p>
          <a:p>
            <a:r>
              <a:rPr lang="en-NZ" dirty="0"/>
              <a:t>Give your tenant a 14 day notice to remedy their actions.</a:t>
            </a:r>
          </a:p>
        </p:txBody>
      </p:sp>
    </p:spTree>
    <p:extLst>
      <p:ext uri="{BB962C8B-B14F-4D97-AF65-F5344CB8AC3E}">
        <p14:creationId xmlns:p14="http://schemas.microsoft.com/office/powerpoint/2010/main" val="1458305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5C9998A-739A-4369-A925-2B158217A87A}"/>
              </a:ext>
            </a:extLst>
          </p:cNvPr>
          <p:cNvSpPr>
            <a:spLocks noGrp="1"/>
          </p:cNvSpPr>
          <p:nvPr>
            <p:ph type="title"/>
          </p:nvPr>
        </p:nvSpPr>
        <p:spPr/>
        <p:txBody>
          <a:bodyPr/>
          <a:lstStyle/>
          <a:p>
            <a:endParaRPr lang="en-NZ" dirty="0"/>
          </a:p>
        </p:txBody>
      </p:sp>
      <p:sp>
        <p:nvSpPr>
          <p:cNvPr id="3" name="Content Placeholder 2">
            <a:extLst>
              <a:ext uri="{FF2B5EF4-FFF2-40B4-BE49-F238E27FC236}">
                <a16:creationId xmlns="" xmlns:a16="http://schemas.microsoft.com/office/drawing/2014/main" id="{3EF86BFB-C93B-431A-996C-49528A1478DB}"/>
              </a:ext>
            </a:extLst>
          </p:cNvPr>
          <p:cNvSpPr>
            <a:spLocks noGrp="1"/>
          </p:cNvSpPr>
          <p:nvPr>
            <p:ph idx="1"/>
          </p:nvPr>
        </p:nvSpPr>
        <p:spPr/>
        <p:txBody>
          <a:bodyPr/>
          <a:lstStyle/>
          <a:p>
            <a:pPr marL="0" indent="0">
              <a:buNone/>
            </a:pPr>
            <a:r>
              <a:rPr lang="en-US" sz="2000" dirty="0">
                <a:solidFill>
                  <a:srgbClr val="0000CC"/>
                </a:solidFill>
              </a:rPr>
              <a:t> </a:t>
            </a:r>
            <a:r>
              <a:rPr lang="en-US" b="1" dirty="0">
                <a:solidFill>
                  <a:srgbClr val="0000CC"/>
                </a:solidFill>
              </a:rPr>
              <a:t>After your three anti-social notices </a:t>
            </a:r>
          </a:p>
          <a:p>
            <a:r>
              <a:rPr lang="en-US" sz="2800" dirty="0"/>
              <a:t>You may apply to the Tenancy Tribunal to end a periodic tenancy if: </a:t>
            </a:r>
          </a:p>
          <a:p>
            <a:pPr lvl="1"/>
            <a:r>
              <a:rPr lang="en-US" dirty="0"/>
              <a:t>on three separate occasions within a 90-day period, a tenant (or a person in the premises with the tenant’s permission) has engaged in anti-social behaviour in connection with the tenancy; and a valid notice for anti-social behaviour was served on the tenant following each of those occasions.</a:t>
            </a:r>
          </a:p>
        </p:txBody>
      </p:sp>
      <p:pic>
        <p:nvPicPr>
          <p:cNvPr id="4" name="Picture 6" descr="C:\Users\glenda.watson\AppData\Local\Microsoft\Windows\Temporary Internet Files\Content.Outlook\SE8HEYGD\NZPIF - logo 1.TIF">
            <a:extLst>
              <a:ext uri="{FF2B5EF4-FFF2-40B4-BE49-F238E27FC236}">
                <a16:creationId xmlns="" xmlns:a16="http://schemas.microsoft.com/office/drawing/2014/main" id="{573BD9A9-D302-4DFA-9255-2CA04C78DFCF}"/>
              </a:ext>
            </a:extLst>
          </p:cNvPr>
          <p:cNvPicPr>
            <a:picLocks noChangeAspect="1" noChangeArrowheads="1"/>
          </p:cNvPicPr>
          <p:nvPr/>
        </p:nvPicPr>
        <p:blipFill>
          <a:blip r:embed="rId2" cstate="print"/>
          <a:srcRect/>
          <a:stretch>
            <a:fillRect/>
          </a:stretch>
        </p:blipFill>
        <p:spPr bwMode="auto">
          <a:xfrm>
            <a:off x="5773140" y="212355"/>
            <a:ext cx="2913660" cy="1296566"/>
          </a:xfrm>
          <a:prstGeom prst="rect">
            <a:avLst/>
          </a:prstGeom>
          <a:noFill/>
          <a:ln w="9525">
            <a:noFill/>
            <a:miter lim="800000"/>
            <a:headEnd/>
            <a:tailEnd/>
          </a:ln>
        </p:spPr>
      </p:pic>
    </p:spTree>
    <p:extLst>
      <p:ext uri="{BB962C8B-B14F-4D97-AF65-F5344CB8AC3E}">
        <p14:creationId xmlns:p14="http://schemas.microsoft.com/office/powerpoint/2010/main" val="1784702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732F78-22DB-402A-ACE5-AA249B431953}"/>
              </a:ext>
            </a:extLst>
          </p:cNvPr>
          <p:cNvSpPr>
            <a:spLocks noGrp="1"/>
          </p:cNvSpPr>
          <p:nvPr>
            <p:ph type="title"/>
          </p:nvPr>
        </p:nvSpPr>
        <p:spPr/>
        <p:txBody>
          <a:bodyPr/>
          <a:lstStyle/>
          <a:p>
            <a:endParaRPr lang="en-NZ" dirty="0"/>
          </a:p>
        </p:txBody>
      </p:sp>
      <p:sp>
        <p:nvSpPr>
          <p:cNvPr id="3" name="Content Placeholder 2">
            <a:extLst>
              <a:ext uri="{FF2B5EF4-FFF2-40B4-BE49-F238E27FC236}">
                <a16:creationId xmlns="" xmlns:a16="http://schemas.microsoft.com/office/drawing/2014/main" id="{BA44246B-31E7-4AA1-B3F1-4035E95DC0E4}"/>
              </a:ext>
            </a:extLst>
          </p:cNvPr>
          <p:cNvSpPr>
            <a:spLocks noGrp="1"/>
          </p:cNvSpPr>
          <p:nvPr>
            <p:ph idx="1"/>
          </p:nvPr>
        </p:nvSpPr>
        <p:spPr/>
        <p:txBody>
          <a:bodyPr/>
          <a:lstStyle/>
          <a:p>
            <a:pPr marL="0" indent="0">
              <a:buNone/>
            </a:pPr>
            <a:r>
              <a:rPr lang="en-US" sz="2000" dirty="0">
                <a:solidFill>
                  <a:srgbClr val="0000CC"/>
                </a:solidFill>
              </a:rPr>
              <a:t>Anti-social behaviour - TT</a:t>
            </a:r>
          </a:p>
          <a:p>
            <a:r>
              <a:rPr lang="en-US" sz="2000" dirty="0"/>
              <a:t>Tenancy Services provides a template ‘Notice for anti-social behaviour’ on its website.</a:t>
            </a:r>
          </a:p>
          <a:p>
            <a:pPr lvl="1"/>
            <a:r>
              <a:rPr lang="en-US" sz="1800" dirty="0"/>
              <a:t> If a tenant challenges a notice of anti-social behaviour in the Tenancy Tribunal, the landlord must prove the anti-social behaviour occurred and that the three notices met the above requirements. </a:t>
            </a:r>
          </a:p>
          <a:p>
            <a:r>
              <a:rPr lang="en-US" sz="2000" dirty="0"/>
              <a:t> If the Tenancy Tribunal considers that the notices were issued in accordance with the RTA, it must terminate the tenancy unless: – doing so would be unfair because of the circumstances in which the behaviour occurred or the notices were given; or – the landlord was partly or wholly motivated to apply to end the tenancy by the tenant exercising their legal rights or making a complaint (a retaliatory response). </a:t>
            </a:r>
            <a:endParaRPr lang="en-NZ" sz="2000" dirty="0"/>
          </a:p>
          <a:p>
            <a:endParaRPr lang="en-NZ" dirty="0"/>
          </a:p>
        </p:txBody>
      </p:sp>
      <p:pic>
        <p:nvPicPr>
          <p:cNvPr id="4" name="Picture 6" descr="C:\Users\glenda.watson\AppData\Local\Microsoft\Windows\Temporary Internet Files\Content.Outlook\SE8HEYGD\NZPIF - logo 1.TIF">
            <a:extLst>
              <a:ext uri="{FF2B5EF4-FFF2-40B4-BE49-F238E27FC236}">
                <a16:creationId xmlns="" xmlns:a16="http://schemas.microsoft.com/office/drawing/2014/main" id="{44071A2F-CFAE-4C51-9748-E55C22618025}"/>
              </a:ext>
            </a:extLst>
          </p:cNvPr>
          <p:cNvPicPr>
            <a:picLocks noChangeAspect="1" noChangeArrowheads="1"/>
          </p:cNvPicPr>
          <p:nvPr/>
        </p:nvPicPr>
        <p:blipFill>
          <a:blip r:embed="rId2" cstate="print"/>
          <a:srcRect/>
          <a:stretch>
            <a:fillRect/>
          </a:stretch>
        </p:blipFill>
        <p:spPr bwMode="auto">
          <a:xfrm>
            <a:off x="5773140" y="212355"/>
            <a:ext cx="2913660" cy="1296566"/>
          </a:xfrm>
          <a:prstGeom prst="rect">
            <a:avLst/>
          </a:prstGeom>
          <a:noFill/>
          <a:ln w="9525">
            <a:noFill/>
            <a:miter lim="800000"/>
            <a:headEnd/>
            <a:tailEnd/>
          </a:ln>
        </p:spPr>
      </p:pic>
    </p:spTree>
    <p:extLst>
      <p:ext uri="{BB962C8B-B14F-4D97-AF65-F5344CB8AC3E}">
        <p14:creationId xmlns:p14="http://schemas.microsoft.com/office/powerpoint/2010/main" val="2149989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6DD540F-C2AD-4649-B1C2-B95EDEF44D0C}"/>
              </a:ext>
            </a:extLst>
          </p:cNvPr>
          <p:cNvSpPr>
            <a:spLocks noGrp="1"/>
          </p:cNvSpPr>
          <p:nvPr>
            <p:ph type="title"/>
          </p:nvPr>
        </p:nvSpPr>
        <p:spPr/>
        <p:txBody>
          <a:bodyPr/>
          <a:lstStyle/>
          <a:p>
            <a:endParaRPr lang="en-NZ" dirty="0"/>
          </a:p>
        </p:txBody>
      </p:sp>
      <p:sp>
        <p:nvSpPr>
          <p:cNvPr id="3" name="Content Placeholder 2">
            <a:extLst>
              <a:ext uri="{FF2B5EF4-FFF2-40B4-BE49-F238E27FC236}">
                <a16:creationId xmlns="" xmlns:a16="http://schemas.microsoft.com/office/drawing/2014/main" id="{6C27A667-2B87-49BC-8074-53D9CC4FD44B}"/>
              </a:ext>
            </a:extLst>
          </p:cNvPr>
          <p:cNvSpPr>
            <a:spLocks noGrp="1"/>
          </p:cNvSpPr>
          <p:nvPr>
            <p:ph idx="1"/>
          </p:nvPr>
        </p:nvSpPr>
        <p:spPr/>
        <p:txBody>
          <a:bodyPr/>
          <a:lstStyle/>
          <a:p>
            <a:pPr marL="0" indent="0">
              <a:buNone/>
            </a:pPr>
            <a:r>
              <a:rPr lang="en-US" sz="2800" b="1" dirty="0">
                <a:solidFill>
                  <a:srgbClr val="0000CC"/>
                </a:solidFill>
              </a:rPr>
              <a:t>Landlords can still end a tenancy :</a:t>
            </a:r>
          </a:p>
          <a:p>
            <a:endParaRPr lang="en-US" sz="2000" dirty="0"/>
          </a:p>
          <a:p>
            <a:r>
              <a:rPr lang="en-US" sz="2000" dirty="0"/>
              <a:t>where the tenant has assaulted or threatened to assault the landlord or their family, the owner or their family, neighbours, or other occupants of the building, </a:t>
            </a:r>
          </a:p>
          <a:p>
            <a:endParaRPr lang="en-US" sz="2000" dirty="0"/>
          </a:p>
          <a:p>
            <a:r>
              <a:rPr lang="en-US" sz="2000" dirty="0"/>
              <a:t>or has caused, or permitted another person to cause, or has threated to cause, substantial damage to the premises. </a:t>
            </a:r>
          </a:p>
          <a:p>
            <a:endParaRPr lang="en-US" sz="2000" dirty="0"/>
          </a:p>
          <a:p>
            <a:r>
              <a:rPr lang="en-US" sz="2000" dirty="0"/>
              <a:t>An incident like this only needs to occur once before a landlord can apply to the Tenancy Tribunal to terminate the tenancy.</a:t>
            </a:r>
            <a:endParaRPr lang="en-NZ" sz="2000" dirty="0"/>
          </a:p>
        </p:txBody>
      </p:sp>
      <p:pic>
        <p:nvPicPr>
          <p:cNvPr id="4" name="Picture 6" descr="C:\Users\glenda.watson\AppData\Local\Microsoft\Windows\Temporary Internet Files\Content.Outlook\SE8HEYGD\NZPIF - logo 1.TIF">
            <a:extLst>
              <a:ext uri="{FF2B5EF4-FFF2-40B4-BE49-F238E27FC236}">
                <a16:creationId xmlns="" xmlns:a16="http://schemas.microsoft.com/office/drawing/2014/main" id="{3E5C9C27-B69F-4548-ACA2-A257FF0E97B6}"/>
              </a:ext>
            </a:extLst>
          </p:cNvPr>
          <p:cNvPicPr>
            <a:picLocks noChangeAspect="1" noChangeArrowheads="1"/>
          </p:cNvPicPr>
          <p:nvPr/>
        </p:nvPicPr>
        <p:blipFill>
          <a:blip r:embed="rId2" cstate="print"/>
          <a:srcRect/>
          <a:stretch>
            <a:fillRect/>
          </a:stretch>
        </p:blipFill>
        <p:spPr bwMode="auto">
          <a:xfrm>
            <a:off x="5773140" y="212355"/>
            <a:ext cx="2913660" cy="1296566"/>
          </a:xfrm>
          <a:prstGeom prst="rect">
            <a:avLst/>
          </a:prstGeom>
          <a:noFill/>
          <a:ln w="9525">
            <a:noFill/>
            <a:miter lim="800000"/>
            <a:headEnd/>
            <a:tailEnd/>
          </a:ln>
        </p:spPr>
      </p:pic>
    </p:spTree>
    <p:extLst>
      <p:ext uri="{BB962C8B-B14F-4D97-AF65-F5344CB8AC3E}">
        <p14:creationId xmlns:p14="http://schemas.microsoft.com/office/powerpoint/2010/main" val="2892098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C313D0D-8AFC-4D71-89A3-687F0FCDF0E3}"/>
              </a:ext>
            </a:extLst>
          </p:cNvPr>
          <p:cNvSpPr>
            <a:spLocks noGrp="1"/>
          </p:cNvSpPr>
          <p:nvPr>
            <p:ph type="title"/>
          </p:nvPr>
        </p:nvSpPr>
        <p:spPr/>
        <p:txBody>
          <a:bodyPr/>
          <a:lstStyle/>
          <a:p>
            <a:endParaRPr lang="en-NZ" dirty="0"/>
          </a:p>
        </p:txBody>
      </p:sp>
      <p:sp>
        <p:nvSpPr>
          <p:cNvPr id="3" name="Content Placeholder 2">
            <a:extLst>
              <a:ext uri="{FF2B5EF4-FFF2-40B4-BE49-F238E27FC236}">
                <a16:creationId xmlns="" xmlns:a16="http://schemas.microsoft.com/office/drawing/2014/main" id="{850BD25E-7C0B-4E51-A014-22C81FB247C5}"/>
              </a:ext>
            </a:extLst>
          </p:cNvPr>
          <p:cNvSpPr>
            <a:spLocks noGrp="1"/>
          </p:cNvSpPr>
          <p:nvPr>
            <p:ph idx="1"/>
          </p:nvPr>
        </p:nvSpPr>
        <p:spPr/>
        <p:txBody>
          <a:bodyPr/>
          <a:lstStyle/>
          <a:p>
            <a:pPr marL="0" indent="0" algn="ctr">
              <a:buNone/>
            </a:pPr>
            <a:r>
              <a:rPr lang="en-NZ" b="1" dirty="0">
                <a:solidFill>
                  <a:srgbClr val="0000CC"/>
                </a:solidFill>
              </a:rPr>
              <a:t>Disclaimer</a:t>
            </a:r>
          </a:p>
          <a:p>
            <a:r>
              <a:rPr lang="en-NZ" sz="2400" i="1" dirty="0"/>
              <a:t>NZPIF is a Not-For-profit Organisation and does not provide financial, legal, tax, or accounting advice. Information provided by, on behalf of, or under the auspices of NZPIF is necessarily of a general nature. </a:t>
            </a:r>
          </a:p>
          <a:p>
            <a:r>
              <a:rPr lang="en-NZ" sz="2400" i="1" dirty="0"/>
              <a:t>NZPIF and its officers and agents have no responsibility or liability of any kind to any person for such information.</a:t>
            </a:r>
          </a:p>
          <a:p>
            <a:r>
              <a:rPr lang="en-NZ" sz="2400" i="1" dirty="0"/>
              <a:t>NZPIF recommends you consult appropriate professional advisors before making any investment decision or entering into any investment or transaction.</a:t>
            </a:r>
            <a:endParaRPr lang="en-NZ" sz="2400" dirty="0"/>
          </a:p>
          <a:p>
            <a:endParaRPr lang="en-NZ" dirty="0"/>
          </a:p>
        </p:txBody>
      </p:sp>
      <p:pic>
        <p:nvPicPr>
          <p:cNvPr id="5" name="Picture 6" descr="C:\Users\glenda.watson\AppData\Local\Microsoft\Windows\Temporary Internet Files\Content.Outlook\SE8HEYGD\NZPIF - logo 1.TIF">
            <a:extLst>
              <a:ext uri="{FF2B5EF4-FFF2-40B4-BE49-F238E27FC236}">
                <a16:creationId xmlns="" xmlns:a16="http://schemas.microsoft.com/office/drawing/2014/main" id="{E043B225-B5C0-4B1C-95EE-4832DE54F465}"/>
              </a:ext>
            </a:extLst>
          </p:cNvPr>
          <p:cNvPicPr>
            <a:picLocks noChangeAspect="1" noChangeArrowheads="1"/>
          </p:cNvPicPr>
          <p:nvPr/>
        </p:nvPicPr>
        <p:blipFill>
          <a:blip r:embed="rId2" cstate="print"/>
          <a:srcRect/>
          <a:stretch>
            <a:fillRect/>
          </a:stretch>
        </p:blipFill>
        <p:spPr bwMode="auto">
          <a:xfrm>
            <a:off x="5769672" y="274638"/>
            <a:ext cx="2913660" cy="1296566"/>
          </a:xfrm>
          <a:prstGeom prst="rect">
            <a:avLst/>
          </a:prstGeom>
          <a:noFill/>
          <a:ln w="9525">
            <a:noFill/>
            <a:miter lim="800000"/>
            <a:headEnd/>
            <a:tailEnd/>
          </a:ln>
        </p:spPr>
      </p:pic>
    </p:spTree>
    <p:extLst>
      <p:ext uri="{BB962C8B-B14F-4D97-AF65-F5344CB8AC3E}">
        <p14:creationId xmlns:p14="http://schemas.microsoft.com/office/powerpoint/2010/main" val="34753695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365CD5B-0D10-4D56-9F72-74B4CDA523C5}"/>
              </a:ext>
            </a:extLst>
          </p:cNvPr>
          <p:cNvSpPr>
            <a:spLocks noGrp="1"/>
          </p:cNvSpPr>
          <p:nvPr>
            <p:ph type="title"/>
          </p:nvPr>
        </p:nvSpPr>
        <p:spPr/>
        <p:txBody>
          <a:bodyPr/>
          <a:lstStyle/>
          <a:p>
            <a:endParaRPr lang="en-NZ" dirty="0"/>
          </a:p>
        </p:txBody>
      </p:sp>
      <p:sp>
        <p:nvSpPr>
          <p:cNvPr id="3" name="Content Placeholder 2">
            <a:extLst>
              <a:ext uri="{FF2B5EF4-FFF2-40B4-BE49-F238E27FC236}">
                <a16:creationId xmlns="" xmlns:a16="http://schemas.microsoft.com/office/drawing/2014/main" id="{E4EDEC16-4353-4AA7-92AD-F6CFE64FD6BC}"/>
              </a:ext>
            </a:extLst>
          </p:cNvPr>
          <p:cNvSpPr>
            <a:spLocks noGrp="1"/>
          </p:cNvSpPr>
          <p:nvPr>
            <p:ph idx="1"/>
          </p:nvPr>
        </p:nvSpPr>
        <p:spPr/>
        <p:txBody>
          <a:bodyPr/>
          <a:lstStyle/>
          <a:p>
            <a:endParaRPr lang="en-US" sz="1800" dirty="0"/>
          </a:p>
          <a:p>
            <a:pPr marL="0" indent="0">
              <a:buNone/>
            </a:pPr>
            <a:r>
              <a:rPr lang="en-US" b="1" dirty="0">
                <a:solidFill>
                  <a:srgbClr val="0000CC"/>
                </a:solidFill>
              </a:rPr>
              <a:t>Other points</a:t>
            </a:r>
          </a:p>
          <a:p>
            <a:r>
              <a:rPr lang="en-US" sz="1800" dirty="0"/>
              <a:t>The RTA also enables a landlord to apply to the Tenancy Tribunal to end a tenancy where the tenant breaches their obligations under the RTA or their tenancy agreement. </a:t>
            </a:r>
            <a:r>
              <a:rPr lang="en-US" sz="1800" b="1" dirty="0"/>
              <a:t>For example, a breach of their obligation to not interfere with the reasonable peace, comfort or privacy of neighbours, or a breach of their obligation to not use the premises for an unlawful purpose.</a:t>
            </a:r>
          </a:p>
          <a:p>
            <a:r>
              <a:rPr lang="en-US" sz="1800" dirty="0"/>
              <a:t> Whether this alternative approach can be used to terminate a tenancy will depend on the seriousness of the breach, and whether the breach can be remedied (i.e. fixed). If the breach can be remedied, the landlord must first give the tenant the opportunity to remedy the breach via a 14-day notice to remedy. </a:t>
            </a:r>
            <a:endParaRPr lang="en-NZ" sz="1800" dirty="0"/>
          </a:p>
        </p:txBody>
      </p:sp>
      <p:pic>
        <p:nvPicPr>
          <p:cNvPr id="4" name="Picture 6" descr="C:\Users\glenda.watson\AppData\Local\Microsoft\Windows\Temporary Internet Files\Content.Outlook\SE8HEYGD\NZPIF - logo 1.TIF">
            <a:extLst>
              <a:ext uri="{FF2B5EF4-FFF2-40B4-BE49-F238E27FC236}">
                <a16:creationId xmlns="" xmlns:a16="http://schemas.microsoft.com/office/drawing/2014/main" id="{D52C2ABE-E67E-4CBB-B966-8E4FD619868D}"/>
              </a:ext>
            </a:extLst>
          </p:cNvPr>
          <p:cNvPicPr>
            <a:picLocks noChangeAspect="1" noChangeArrowheads="1"/>
          </p:cNvPicPr>
          <p:nvPr/>
        </p:nvPicPr>
        <p:blipFill>
          <a:blip r:embed="rId2" cstate="print"/>
          <a:srcRect/>
          <a:stretch>
            <a:fillRect/>
          </a:stretch>
        </p:blipFill>
        <p:spPr bwMode="auto">
          <a:xfrm>
            <a:off x="5773140" y="212355"/>
            <a:ext cx="2913660" cy="1296566"/>
          </a:xfrm>
          <a:prstGeom prst="rect">
            <a:avLst/>
          </a:prstGeom>
          <a:noFill/>
          <a:ln w="9525">
            <a:noFill/>
            <a:miter lim="800000"/>
            <a:headEnd/>
            <a:tailEnd/>
          </a:ln>
        </p:spPr>
      </p:pic>
    </p:spTree>
    <p:extLst>
      <p:ext uri="{BB962C8B-B14F-4D97-AF65-F5344CB8AC3E}">
        <p14:creationId xmlns:p14="http://schemas.microsoft.com/office/powerpoint/2010/main" val="1735459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90A5DD8-3536-4491-8F52-862507D205CF}"/>
              </a:ext>
            </a:extLst>
          </p:cNvPr>
          <p:cNvSpPr>
            <a:spLocks noGrp="1"/>
          </p:cNvSpPr>
          <p:nvPr>
            <p:ph type="title"/>
          </p:nvPr>
        </p:nvSpPr>
        <p:spPr/>
        <p:txBody>
          <a:bodyPr/>
          <a:lstStyle/>
          <a:p>
            <a:endParaRPr lang="en-NZ" dirty="0"/>
          </a:p>
        </p:txBody>
      </p:sp>
      <p:sp>
        <p:nvSpPr>
          <p:cNvPr id="3" name="Content Placeholder 2">
            <a:extLst>
              <a:ext uri="{FF2B5EF4-FFF2-40B4-BE49-F238E27FC236}">
                <a16:creationId xmlns="" xmlns:a16="http://schemas.microsoft.com/office/drawing/2014/main" id="{4CFAA8E9-5E4B-4407-93E2-17FB2EE1A287}"/>
              </a:ext>
            </a:extLst>
          </p:cNvPr>
          <p:cNvSpPr>
            <a:spLocks noGrp="1"/>
          </p:cNvSpPr>
          <p:nvPr>
            <p:ph idx="1"/>
          </p:nvPr>
        </p:nvSpPr>
        <p:spPr/>
        <p:txBody>
          <a:bodyPr/>
          <a:lstStyle/>
          <a:p>
            <a:pPr marL="0" indent="0">
              <a:buNone/>
            </a:pPr>
            <a:r>
              <a:rPr lang="en-NZ" dirty="0">
                <a:solidFill>
                  <a:srgbClr val="0000CC"/>
                </a:solidFill>
              </a:rPr>
              <a:t>Find more information on Tenancy Services Web Site </a:t>
            </a:r>
          </a:p>
          <a:p>
            <a:endParaRPr lang="en-NZ" sz="2000" dirty="0"/>
          </a:p>
          <a:p>
            <a:r>
              <a:rPr lang="en-NZ" sz="2000" dirty="0"/>
              <a:t>Template which you can use for recording your anti-social actions and give a copy to the tenant</a:t>
            </a:r>
          </a:p>
          <a:p>
            <a:endParaRPr lang="en-NZ" sz="2000" dirty="0"/>
          </a:p>
          <a:p>
            <a:r>
              <a:rPr lang="en-US" sz="2000" dirty="0"/>
              <a:t>Behaviour decision tool – this helps identify anti-social or unacceptable tenant behaviour.</a:t>
            </a:r>
            <a:endParaRPr lang="en-NZ" sz="2000" dirty="0"/>
          </a:p>
        </p:txBody>
      </p:sp>
      <p:pic>
        <p:nvPicPr>
          <p:cNvPr id="4" name="Picture 6" descr="C:\Users\glenda.watson\AppData\Local\Microsoft\Windows\Temporary Internet Files\Content.Outlook\SE8HEYGD\NZPIF - logo 1.TIF">
            <a:extLst>
              <a:ext uri="{FF2B5EF4-FFF2-40B4-BE49-F238E27FC236}">
                <a16:creationId xmlns="" xmlns:a16="http://schemas.microsoft.com/office/drawing/2014/main" id="{0276274E-C732-4F57-B530-CAE3F2185245}"/>
              </a:ext>
            </a:extLst>
          </p:cNvPr>
          <p:cNvPicPr>
            <a:picLocks noChangeAspect="1" noChangeArrowheads="1"/>
          </p:cNvPicPr>
          <p:nvPr/>
        </p:nvPicPr>
        <p:blipFill>
          <a:blip r:embed="rId2" cstate="print"/>
          <a:srcRect/>
          <a:stretch>
            <a:fillRect/>
          </a:stretch>
        </p:blipFill>
        <p:spPr bwMode="auto">
          <a:xfrm>
            <a:off x="5773140" y="212355"/>
            <a:ext cx="2913660" cy="1296566"/>
          </a:xfrm>
          <a:prstGeom prst="rect">
            <a:avLst/>
          </a:prstGeom>
          <a:noFill/>
          <a:ln w="9525">
            <a:noFill/>
            <a:miter lim="800000"/>
            <a:headEnd/>
            <a:tailEnd/>
          </a:ln>
        </p:spPr>
      </p:pic>
    </p:spTree>
    <p:extLst>
      <p:ext uri="{BB962C8B-B14F-4D97-AF65-F5344CB8AC3E}">
        <p14:creationId xmlns:p14="http://schemas.microsoft.com/office/powerpoint/2010/main" val="2777051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774136B-5880-4864-982B-2275CF445C24}"/>
              </a:ext>
            </a:extLst>
          </p:cNvPr>
          <p:cNvSpPr>
            <a:spLocks noGrp="1"/>
          </p:cNvSpPr>
          <p:nvPr>
            <p:ph type="title"/>
          </p:nvPr>
        </p:nvSpPr>
        <p:spPr/>
        <p:txBody>
          <a:bodyPr/>
          <a:lstStyle/>
          <a:p>
            <a:endParaRPr lang="en-NZ" dirty="0"/>
          </a:p>
        </p:txBody>
      </p:sp>
      <p:sp>
        <p:nvSpPr>
          <p:cNvPr id="3" name="Content Placeholder 2">
            <a:extLst>
              <a:ext uri="{FF2B5EF4-FFF2-40B4-BE49-F238E27FC236}">
                <a16:creationId xmlns="" xmlns:a16="http://schemas.microsoft.com/office/drawing/2014/main" id="{5F22B7D2-DD5E-439E-B421-ED4C372FA6C6}"/>
              </a:ext>
            </a:extLst>
          </p:cNvPr>
          <p:cNvSpPr>
            <a:spLocks noGrp="1"/>
          </p:cNvSpPr>
          <p:nvPr>
            <p:ph idx="1"/>
          </p:nvPr>
        </p:nvSpPr>
        <p:spPr/>
        <p:txBody>
          <a:bodyPr/>
          <a:lstStyle/>
          <a:p>
            <a:pPr marL="0" indent="0" algn="ctr">
              <a:buNone/>
            </a:pPr>
            <a:r>
              <a:rPr lang="en-GB" b="1" dirty="0">
                <a:solidFill>
                  <a:srgbClr val="0000CC"/>
                </a:solidFill>
              </a:rPr>
              <a:t>RTA Refresher</a:t>
            </a:r>
          </a:p>
          <a:p>
            <a:pPr marL="0" indent="0" algn="ctr">
              <a:buNone/>
            </a:pPr>
            <a:endParaRPr lang="en-GB" b="1" dirty="0">
              <a:solidFill>
                <a:srgbClr val="0000CC"/>
              </a:solidFill>
            </a:endParaRPr>
          </a:p>
          <a:p>
            <a:pPr marL="0" indent="0">
              <a:buNone/>
            </a:pPr>
            <a:r>
              <a:rPr lang="en-NZ" b="1" dirty="0">
                <a:solidFill>
                  <a:srgbClr val="0000CC"/>
                </a:solidFill>
              </a:rPr>
              <a:t>The following slides are a refresher of the RTA changes. </a:t>
            </a:r>
          </a:p>
        </p:txBody>
      </p:sp>
      <p:pic>
        <p:nvPicPr>
          <p:cNvPr id="4" name="Picture 6" descr="C:\Users\glenda.watson\AppData\Local\Microsoft\Windows\Temporary Internet Files\Content.Outlook\SE8HEYGD\NZPIF - logo 1.TIF">
            <a:extLst>
              <a:ext uri="{FF2B5EF4-FFF2-40B4-BE49-F238E27FC236}">
                <a16:creationId xmlns="" xmlns:a16="http://schemas.microsoft.com/office/drawing/2014/main" id="{2AFDF905-C4CF-46A0-9B93-A0FED402D6F0}"/>
              </a:ext>
            </a:extLst>
          </p:cNvPr>
          <p:cNvPicPr>
            <a:picLocks noChangeAspect="1" noChangeArrowheads="1"/>
          </p:cNvPicPr>
          <p:nvPr/>
        </p:nvPicPr>
        <p:blipFill>
          <a:blip r:embed="rId2" cstate="print"/>
          <a:srcRect/>
          <a:stretch>
            <a:fillRect/>
          </a:stretch>
        </p:blipFill>
        <p:spPr bwMode="auto">
          <a:xfrm>
            <a:off x="5773140" y="274638"/>
            <a:ext cx="2913660" cy="1296566"/>
          </a:xfrm>
          <a:prstGeom prst="rect">
            <a:avLst/>
          </a:prstGeom>
          <a:noFill/>
          <a:ln w="9525">
            <a:noFill/>
            <a:miter lim="800000"/>
            <a:headEnd/>
            <a:tailEnd/>
          </a:ln>
        </p:spPr>
      </p:pic>
    </p:spTree>
    <p:extLst>
      <p:ext uri="{BB962C8B-B14F-4D97-AF65-F5344CB8AC3E}">
        <p14:creationId xmlns:p14="http://schemas.microsoft.com/office/powerpoint/2010/main" val="21094809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0CFDFDC-A470-4C1D-B0DE-A40830E51A07}"/>
              </a:ext>
            </a:extLst>
          </p:cNvPr>
          <p:cNvSpPr>
            <a:spLocks noGrp="1"/>
          </p:cNvSpPr>
          <p:nvPr>
            <p:ph type="title"/>
          </p:nvPr>
        </p:nvSpPr>
        <p:spPr/>
        <p:txBody>
          <a:bodyPr/>
          <a:lstStyle/>
          <a:p>
            <a:endParaRPr lang="en-NZ" dirty="0"/>
          </a:p>
        </p:txBody>
      </p:sp>
      <p:sp>
        <p:nvSpPr>
          <p:cNvPr id="3" name="Content Placeholder 2">
            <a:extLst>
              <a:ext uri="{FF2B5EF4-FFF2-40B4-BE49-F238E27FC236}">
                <a16:creationId xmlns="" xmlns:a16="http://schemas.microsoft.com/office/drawing/2014/main" id="{9AB9289D-CAC0-43AC-8262-78320EA397DE}"/>
              </a:ext>
            </a:extLst>
          </p:cNvPr>
          <p:cNvSpPr>
            <a:spLocks noGrp="1"/>
          </p:cNvSpPr>
          <p:nvPr>
            <p:ph idx="1"/>
          </p:nvPr>
        </p:nvSpPr>
        <p:spPr/>
        <p:txBody>
          <a:bodyPr/>
          <a:lstStyle/>
          <a:p>
            <a:pPr marL="0" indent="0" algn="ctr">
              <a:buNone/>
            </a:pPr>
            <a:r>
              <a:rPr lang="en-NZ" b="1" u="sng" dirty="0">
                <a:solidFill>
                  <a:srgbClr val="3333CC"/>
                </a:solidFill>
              </a:rPr>
              <a:t>Periodic Tenancies</a:t>
            </a:r>
          </a:p>
          <a:p>
            <a:r>
              <a:rPr lang="en-US" sz="1700" i="0" u="none" strike="noStrike" baseline="0" dirty="0">
                <a:solidFill>
                  <a:srgbClr val="000000"/>
                </a:solidFill>
              </a:rPr>
              <a:t>Periodic tenancies can only be ended by the landlord for one of the following reasons: </a:t>
            </a:r>
          </a:p>
          <a:p>
            <a:r>
              <a:rPr lang="en-US" sz="1700" i="1" u="none" strike="noStrike" baseline="0" dirty="0">
                <a:solidFill>
                  <a:srgbClr val="000000"/>
                </a:solidFill>
              </a:rPr>
              <a:t>Notice period is determined by the Tenancy Tribunal when landlord applies to the Tribunal to end the tenancy </a:t>
            </a:r>
            <a:endParaRPr lang="en-US" sz="1700" dirty="0">
              <a:solidFill>
                <a:srgbClr val="000000"/>
              </a:solidFill>
            </a:endParaRPr>
          </a:p>
          <a:p>
            <a:pPr lvl="1"/>
            <a:r>
              <a:rPr lang="en-US" sz="1700" i="0" u="none" strike="noStrike" baseline="0" dirty="0">
                <a:solidFill>
                  <a:srgbClr val="000000"/>
                </a:solidFill>
              </a:rPr>
              <a:t> The landlord issued a tenant three notices for separate anti-social acts in a 90-day period.</a:t>
            </a:r>
          </a:p>
          <a:p>
            <a:pPr lvl="1"/>
            <a:r>
              <a:rPr lang="en-US" sz="1700" i="0" u="none" strike="noStrike" baseline="0" dirty="0">
                <a:solidFill>
                  <a:srgbClr val="000000"/>
                </a:solidFill>
              </a:rPr>
              <a:t>The landlord gave notice that a tenant was at least five working days late with their rent payment on three separate occasions within a 90-day period. </a:t>
            </a:r>
          </a:p>
          <a:p>
            <a:pPr lvl="1"/>
            <a:r>
              <a:rPr lang="en-US" sz="1700" i="0" u="none" strike="noStrike" baseline="0" dirty="0">
                <a:solidFill>
                  <a:srgbClr val="000000"/>
                </a:solidFill>
              </a:rPr>
              <a:t>The landlord will suffer greater hardship than the tenant if the tenancy continues. </a:t>
            </a:r>
          </a:p>
          <a:p>
            <a:r>
              <a:rPr lang="en-US" sz="1700" i="0" u="none" strike="noStrike" baseline="0" dirty="0">
                <a:solidFill>
                  <a:srgbClr val="000000"/>
                </a:solidFill>
              </a:rPr>
              <a:t>Existing provisions relating to rent arrears, damage, assault and breaches still apply. </a:t>
            </a:r>
            <a:endParaRPr lang="en-NZ" sz="1700" dirty="0"/>
          </a:p>
        </p:txBody>
      </p:sp>
      <p:pic>
        <p:nvPicPr>
          <p:cNvPr id="5" name="Picture 6" descr="C:\Users\glenda.watson\AppData\Local\Microsoft\Windows\Temporary Internet Files\Content.Outlook\SE8HEYGD\NZPIF - logo 1.TIF">
            <a:extLst>
              <a:ext uri="{FF2B5EF4-FFF2-40B4-BE49-F238E27FC236}">
                <a16:creationId xmlns="" xmlns:a16="http://schemas.microsoft.com/office/drawing/2014/main" id="{3704CDE9-3834-4097-A583-C246943C9FE3}"/>
              </a:ext>
            </a:extLst>
          </p:cNvPr>
          <p:cNvPicPr>
            <a:picLocks noChangeAspect="1" noChangeArrowheads="1"/>
          </p:cNvPicPr>
          <p:nvPr/>
        </p:nvPicPr>
        <p:blipFill>
          <a:blip r:embed="rId2" cstate="print"/>
          <a:srcRect/>
          <a:stretch>
            <a:fillRect/>
          </a:stretch>
        </p:blipFill>
        <p:spPr bwMode="auto">
          <a:xfrm>
            <a:off x="5773140" y="274638"/>
            <a:ext cx="2913660" cy="1296566"/>
          </a:xfrm>
          <a:prstGeom prst="rect">
            <a:avLst/>
          </a:prstGeom>
          <a:noFill/>
          <a:ln w="9525">
            <a:noFill/>
            <a:miter lim="800000"/>
            <a:headEnd/>
            <a:tailEnd/>
          </a:ln>
        </p:spPr>
      </p:pic>
    </p:spTree>
    <p:extLst>
      <p:ext uri="{BB962C8B-B14F-4D97-AF65-F5344CB8AC3E}">
        <p14:creationId xmlns:p14="http://schemas.microsoft.com/office/powerpoint/2010/main" val="1188344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0CFDFDC-A470-4C1D-B0DE-A40830E51A07}"/>
              </a:ext>
            </a:extLst>
          </p:cNvPr>
          <p:cNvSpPr>
            <a:spLocks noGrp="1"/>
          </p:cNvSpPr>
          <p:nvPr>
            <p:ph type="title"/>
          </p:nvPr>
        </p:nvSpPr>
        <p:spPr/>
        <p:txBody>
          <a:bodyPr/>
          <a:lstStyle/>
          <a:p>
            <a:endParaRPr lang="en-NZ" dirty="0"/>
          </a:p>
        </p:txBody>
      </p:sp>
      <p:sp>
        <p:nvSpPr>
          <p:cNvPr id="3" name="Content Placeholder 2">
            <a:extLst>
              <a:ext uri="{FF2B5EF4-FFF2-40B4-BE49-F238E27FC236}">
                <a16:creationId xmlns="" xmlns:a16="http://schemas.microsoft.com/office/drawing/2014/main" id="{9AB9289D-CAC0-43AC-8262-78320EA397DE}"/>
              </a:ext>
            </a:extLst>
          </p:cNvPr>
          <p:cNvSpPr>
            <a:spLocks noGrp="1"/>
          </p:cNvSpPr>
          <p:nvPr>
            <p:ph idx="1"/>
          </p:nvPr>
        </p:nvSpPr>
        <p:spPr/>
        <p:txBody>
          <a:bodyPr/>
          <a:lstStyle/>
          <a:p>
            <a:pPr marL="0" indent="0" algn="ctr">
              <a:buNone/>
            </a:pPr>
            <a:r>
              <a:rPr lang="en-NZ" b="1" i="0" u="sng" strike="noStrike" baseline="0" dirty="0">
                <a:solidFill>
                  <a:srgbClr val="3333CC"/>
                </a:solidFill>
              </a:rPr>
              <a:t>Timelines</a:t>
            </a:r>
          </a:p>
          <a:p>
            <a:pPr marL="0" indent="0">
              <a:buNone/>
            </a:pPr>
            <a:r>
              <a:rPr lang="en-NZ" sz="2800" i="0" u="none" strike="noStrike" baseline="0" dirty="0">
                <a:solidFill>
                  <a:srgbClr val="3333CC"/>
                </a:solidFill>
              </a:rPr>
              <a:t> </a:t>
            </a:r>
            <a:r>
              <a:rPr lang="en-NZ" sz="1800" i="0" u="sng" strike="noStrike" baseline="0" dirty="0">
                <a:solidFill>
                  <a:srgbClr val="3333CC"/>
                </a:solidFill>
              </a:rPr>
              <a:t>14 day notices</a:t>
            </a:r>
          </a:p>
          <a:p>
            <a:r>
              <a:rPr lang="en-US" sz="1800" i="0" u="none" strike="noStrike" baseline="0" dirty="0">
                <a:solidFill>
                  <a:srgbClr val="000000"/>
                </a:solidFill>
              </a:rPr>
              <a:t>The tenant physically assaulted the landlord or their family and the Police laid a charge. </a:t>
            </a:r>
          </a:p>
          <a:p>
            <a:endParaRPr lang="en-NZ" sz="1800" i="0" u="sng" strike="noStrike" baseline="0" dirty="0">
              <a:solidFill>
                <a:srgbClr val="000000"/>
              </a:solidFill>
            </a:endParaRPr>
          </a:p>
          <a:p>
            <a:pPr marL="0" indent="0">
              <a:buNone/>
            </a:pPr>
            <a:r>
              <a:rPr lang="en-NZ" sz="1800" i="0" u="sng" strike="noStrike" baseline="0" dirty="0">
                <a:solidFill>
                  <a:srgbClr val="3333CC"/>
                </a:solidFill>
              </a:rPr>
              <a:t>63 days’ notice </a:t>
            </a:r>
          </a:p>
          <a:p>
            <a:r>
              <a:rPr lang="en-US" sz="1800" i="0" u="none" strike="noStrike" baseline="0" dirty="0">
                <a:solidFill>
                  <a:srgbClr val="000000"/>
                </a:solidFill>
              </a:rPr>
              <a:t>The owner, or their family, requires the property to live in. </a:t>
            </a:r>
          </a:p>
          <a:p>
            <a:endParaRPr lang="en-US" sz="1800" i="0" u="none" strike="noStrike" baseline="0" dirty="0">
              <a:solidFill>
                <a:srgbClr val="000000"/>
              </a:solidFill>
            </a:endParaRPr>
          </a:p>
          <a:p>
            <a:r>
              <a:rPr lang="en-US" sz="1800" i="0" u="none" strike="noStrike" baseline="0" dirty="0">
                <a:solidFill>
                  <a:srgbClr val="000000"/>
                </a:solidFill>
              </a:rPr>
              <a:t>The landlord customarily uses the premises for occupation by employees or contractors and the premises are needed for that purpose (and this is stated in the tenancy agreement). </a:t>
            </a:r>
            <a:endParaRPr lang="en-NZ" dirty="0"/>
          </a:p>
        </p:txBody>
      </p:sp>
      <p:pic>
        <p:nvPicPr>
          <p:cNvPr id="5" name="Picture 6" descr="C:\Users\glenda.watson\AppData\Local\Microsoft\Windows\Temporary Internet Files\Content.Outlook\SE8HEYGD\NZPIF - logo 1.TIF">
            <a:extLst>
              <a:ext uri="{FF2B5EF4-FFF2-40B4-BE49-F238E27FC236}">
                <a16:creationId xmlns="" xmlns:a16="http://schemas.microsoft.com/office/drawing/2014/main" id="{3704CDE9-3834-4097-A583-C246943C9FE3}"/>
              </a:ext>
            </a:extLst>
          </p:cNvPr>
          <p:cNvPicPr>
            <a:picLocks noChangeAspect="1" noChangeArrowheads="1"/>
          </p:cNvPicPr>
          <p:nvPr/>
        </p:nvPicPr>
        <p:blipFill>
          <a:blip r:embed="rId2" cstate="print"/>
          <a:srcRect/>
          <a:stretch>
            <a:fillRect/>
          </a:stretch>
        </p:blipFill>
        <p:spPr bwMode="auto">
          <a:xfrm>
            <a:off x="5773140" y="274638"/>
            <a:ext cx="2913660" cy="1296566"/>
          </a:xfrm>
          <a:prstGeom prst="rect">
            <a:avLst/>
          </a:prstGeom>
          <a:noFill/>
          <a:ln w="9525">
            <a:noFill/>
            <a:miter lim="800000"/>
            <a:headEnd/>
            <a:tailEnd/>
          </a:ln>
        </p:spPr>
      </p:pic>
    </p:spTree>
    <p:extLst>
      <p:ext uri="{BB962C8B-B14F-4D97-AF65-F5344CB8AC3E}">
        <p14:creationId xmlns:p14="http://schemas.microsoft.com/office/powerpoint/2010/main" val="3019604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0CFDFDC-A470-4C1D-B0DE-A40830E51A07}"/>
              </a:ext>
            </a:extLst>
          </p:cNvPr>
          <p:cNvSpPr>
            <a:spLocks noGrp="1"/>
          </p:cNvSpPr>
          <p:nvPr>
            <p:ph type="title"/>
          </p:nvPr>
        </p:nvSpPr>
        <p:spPr/>
        <p:txBody>
          <a:bodyPr/>
          <a:lstStyle/>
          <a:p>
            <a:endParaRPr lang="en-NZ" dirty="0"/>
          </a:p>
        </p:txBody>
      </p:sp>
      <p:sp>
        <p:nvSpPr>
          <p:cNvPr id="3" name="Content Placeholder 2">
            <a:extLst>
              <a:ext uri="{FF2B5EF4-FFF2-40B4-BE49-F238E27FC236}">
                <a16:creationId xmlns="" xmlns:a16="http://schemas.microsoft.com/office/drawing/2014/main" id="{9AB9289D-CAC0-43AC-8262-78320EA397DE}"/>
              </a:ext>
            </a:extLst>
          </p:cNvPr>
          <p:cNvSpPr>
            <a:spLocks noGrp="1"/>
          </p:cNvSpPr>
          <p:nvPr>
            <p:ph idx="1"/>
          </p:nvPr>
        </p:nvSpPr>
        <p:spPr/>
        <p:txBody>
          <a:bodyPr/>
          <a:lstStyle/>
          <a:p>
            <a:pPr marL="0" indent="0" algn="ctr">
              <a:buNone/>
            </a:pPr>
            <a:r>
              <a:rPr lang="en-NZ" b="1" i="0" u="sng" strike="noStrike" baseline="0" dirty="0">
                <a:solidFill>
                  <a:srgbClr val="3333CC"/>
                </a:solidFill>
              </a:rPr>
              <a:t>Timelines </a:t>
            </a:r>
          </a:p>
          <a:p>
            <a:pPr marL="0" indent="0">
              <a:buNone/>
            </a:pPr>
            <a:r>
              <a:rPr lang="en-NZ" sz="1800" i="0" u="sng" strike="noStrike" baseline="0" dirty="0">
                <a:solidFill>
                  <a:srgbClr val="3333CC"/>
                </a:solidFill>
              </a:rPr>
              <a:t>90 days’ notice </a:t>
            </a:r>
          </a:p>
          <a:p>
            <a:r>
              <a:rPr lang="en-US" sz="1800" i="0" u="none" strike="noStrike" baseline="0" dirty="0">
                <a:solidFill>
                  <a:srgbClr val="000000"/>
                </a:solidFill>
              </a:rPr>
              <a:t>The owner intends to put the premises on the market. </a:t>
            </a:r>
          </a:p>
          <a:p>
            <a:r>
              <a:rPr lang="en-US" sz="1800" i="0" u="none" strike="noStrike" baseline="0" dirty="0">
                <a:solidFill>
                  <a:srgbClr val="000000"/>
                </a:solidFill>
              </a:rPr>
              <a:t>The property has been sold with a requirement by the owner for vacant possession. </a:t>
            </a:r>
          </a:p>
          <a:p>
            <a:r>
              <a:rPr lang="en-US" sz="1800" i="0" u="none" strike="noStrike" baseline="0" dirty="0">
                <a:solidFill>
                  <a:srgbClr val="009900"/>
                </a:solidFill>
              </a:rPr>
              <a:t>The landlord is not the owner of the property, and the landlord’s interest ends. </a:t>
            </a:r>
          </a:p>
          <a:p>
            <a:r>
              <a:rPr lang="en-US" sz="1800" i="0" u="none" strike="noStrike" baseline="0" dirty="0">
                <a:solidFill>
                  <a:srgbClr val="000000"/>
                </a:solidFill>
              </a:rPr>
              <a:t>The premises need to be vacant to facilitate the use of nearby land for a business activity (and this is stated in the tenancy agreement).</a:t>
            </a:r>
          </a:p>
          <a:p>
            <a:r>
              <a:rPr lang="en-US" sz="1800" i="0" u="none" strike="noStrike" baseline="0" dirty="0">
                <a:solidFill>
                  <a:srgbClr val="000000"/>
                </a:solidFill>
              </a:rPr>
              <a:t>The landlord wants to change the use of the premises to a commercial use. </a:t>
            </a:r>
          </a:p>
          <a:p>
            <a:r>
              <a:rPr lang="en-US" sz="1800" i="0" u="none" strike="noStrike" baseline="0" dirty="0">
                <a:solidFill>
                  <a:srgbClr val="000000"/>
                </a:solidFill>
              </a:rPr>
              <a:t>The landlord intends to carry out extensive renovations at the property and it would be impractical for the tenant to live there during that process. </a:t>
            </a:r>
          </a:p>
          <a:p>
            <a:r>
              <a:rPr lang="en-US" sz="1800" i="0" u="none" strike="noStrike" baseline="0" dirty="0">
                <a:solidFill>
                  <a:srgbClr val="000000"/>
                </a:solidFill>
              </a:rPr>
              <a:t>The premises are to be demolished </a:t>
            </a:r>
          </a:p>
          <a:p>
            <a:r>
              <a:rPr lang="en-US" sz="1800" i="0" u="none" strike="noStrike" baseline="0" dirty="0">
                <a:solidFill>
                  <a:srgbClr val="000000"/>
                </a:solidFill>
              </a:rPr>
              <a:t>Reasons specific to social housing tenancies. </a:t>
            </a:r>
            <a:endParaRPr lang="en-NZ" sz="1800" dirty="0"/>
          </a:p>
          <a:p>
            <a:endParaRPr lang="en-NZ" sz="1800" i="0" u="none" strike="noStrike" baseline="0" dirty="0">
              <a:solidFill>
                <a:srgbClr val="000000"/>
              </a:solidFill>
            </a:endParaRPr>
          </a:p>
        </p:txBody>
      </p:sp>
      <p:pic>
        <p:nvPicPr>
          <p:cNvPr id="5" name="Picture 6" descr="C:\Users\glenda.watson\AppData\Local\Microsoft\Windows\Temporary Internet Files\Content.Outlook\SE8HEYGD\NZPIF - logo 1.TIF">
            <a:extLst>
              <a:ext uri="{FF2B5EF4-FFF2-40B4-BE49-F238E27FC236}">
                <a16:creationId xmlns="" xmlns:a16="http://schemas.microsoft.com/office/drawing/2014/main" id="{3704CDE9-3834-4097-A583-C246943C9FE3}"/>
              </a:ext>
            </a:extLst>
          </p:cNvPr>
          <p:cNvPicPr>
            <a:picLocks noChangeAspect="1" noChangeArrowheads="1"/>
          </p:cNvPicPr>
          <p:nvPr/>
        </p:nvPicPr>
        <p:blipFill>
          <a:blip r:embed="rId2" cstate="print"/>
          <a:srcRect/>
          <a:stretch>
            <a:fillRect/>
          </a:stretch>
        </p:blipFill>
        <p:spPr bwMode="auto">
          <a:xfrm>
            <a:off x="5773140" y="274638"/>
            <a:ext cx="2913660" cy="1296566"/>
          </a:xfrm>
          <a:prstGeom prst="rect">
            <a:avLst/>
          </a:prstGeom>
          <a:noFill/>
          <a:ln w="9525">
            <a:noFill/>
            <a:miter lim="800000"/>
            <a:headEnd/>
            <a:tailEnd/>
          </a:ln>
        </p:spPr>
      </p:pic>
    </p:spTree>
    <p:extLst>
      <p:ext uri="{BB962C8B-B14F-4D97-AF65-F5344CB8AC3E}">
        <p14:creationId xmlns:p14="http://schemas.microsoft.com/office/powerpoint/2010/main" val="39560453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802D6D-030B-4902-9785-035F72316537}"/>
              </a:ext>
            </a:extLst>
          </p:cNvPr>
          <p:cNvSpPr>
            <a:spLocks noGrp="1"/>
          </p:cNvSpPr>
          <p:nvPr>
            <p:ph type="title"/>
          </p:nvPr>
        </p:nvSpPr>
        <p:spPr/>
        <p:txBody>
          <a:bodyPr/>
          <a:lstStyle/>
          <a:p>
            <a:endParaRPr lang="en-NZ" dirty="0"/>
          </a:p>
        </p:txBody>
      </p:sp>
      <p:sp>
        <p:nvSpPr>
          <p:cNvPr id="3" name="Content Placeholder 2">
            <a:extLst>
              <a:ext uri="{FF2B5EF4-FFF2-40B4-BE49-F238E27FC236}">
                <a16:creationId xmlns="" xmlns:a16="http://schemas.microsoft.com/office/drawing/2014/main" id="{5178EB6B-AB93-44BA-9722-AC2643EB580C}"/>
              </a:ext>
            </a:extLst>
          </p:cNvPr>
          <p:cNvSpPr>
            <a:spLocks noGrp="1"/>
          </p:cNvSpPr>
          <p:nvPr>
            <p:ph idx="1"/>
          </p:nvPr>
        </p:nvSpPr>
        <p:spPr/>
        <p:txBody>
          <a:bodyPr/>
          <a:lstStyle/>
          <a:p>
            <a:pPr marL="0" indent="0" algn="ctr">
              <a:buNone/>
            </a:pPr>
            <a:r>
              <a:rPr lang="en-NZ" b="1" u="sng" dirty="0">
                <a:solidFill>
                  <a:srgbClr val="3333CC"/>
                </a:solidFill>
              </a:rPr>
              <a:t>Fixed Term Tenancies</a:t>
            </a:r>
          </a:p>
          <a:p>
            <a:endParaRPr lang="en-US" sz="1800" i="0" u="none" strike="noStrike" baseline="0" dirty="0">
              <a:solidFill>
                <a:srgbClr val="000000"/>
              </a:solidFill>
            </a:endParaRPr>
          </a:p>
          <a:p>
            <a:r>
              <a:rPr lang="en-US" sz="1800" i="0" u="none" strike="noStrike" baseline="0" dirty="0">
                <a:solidFill>
                  <a:srgbClr val="000000"/>
                </a:solidFill>
              </a:rPr>
              <a:t>Fixed-term tenancy agreements convert to periodic tenancies unless: </a:t>
            </a:r>
          </a:p>
          <a:p>
            <a:endParaRPr lang="en-US" sz="1800" i="0" u="none" strike="noStrike" baseline="0" dirty="0">
              <a:solidFill>
                <a:srgbClr val="000000"/>
              </a:solidFill>
            </a:endParaRPr>
          </a:p>
          <a:p>
            <a:pPr lvl="1"/>
            <a:r>
              <a:rPr lang="en-US" sz="1800" i="0" u="none" strike="noStrike" baseline="0" dirty="0">
                <a:solidFill>
                  <a:srgbClr val="000000"/>
                </a:solidFill>
              </a:rPr>
              <a:t>A landlord gives notice using the reasons listed in the RTA for periodic tenancies </a:t>
            </a:r>
          </a:p>
          <a:p>
            <a:endParaRPr lang="en-US" sz="1800" i="0" u="none" strike="noStrike" baseline="0" dirty="0">
              <a:solidFill>
                <a:srgbClr val="000000"/>
              </a:solidFill>
            </a:endParaRPr>
          </a:p>
          <a:p>
            <a:pPr lvl="1"/>
            <a:r>
              <a:rPr lang="en-US" sz="1800" i="0" u="none" strike="noStrike" baseline="0" dirty="0">
                <a:solidFill>
                  <a:srgbClr val="000000"/>
                </a:solidFill>
              </a:rPr>
              <a:t>A tenant gives notice for any reason at least 28 days before the end of the tenancy </a:t>
            </a:r>
          </a:p>
          <a:p>
            <a:endParaRPr lang="en-US" sz="1800" i="0" u="none" strike="noStrike" baseline="0" dirty="0">
              <a:solidFill>
                <a:srgbClr val="000000"/>
              </a:solidFill>
            </a:endParaRPr>
          </a:p>
          <a:p>
            <a:pPr lvl="1"/>
            <a:r>
              <a:rPr lang="en-US" sz="1800" i="0" u="none" strike="noStrike" baseline="0" dirty="0">
                <a:solidFill>
                  <a:srgbClr val="000000"/>
                </a:solidFill>
              </a:rPr>
              <a:t>The parties agree otherwise e.g. to renew the fixed term or to end the tenancy </a:t>
            </a:r>
            <a:endParaRPr lang="en-NZ" sz="1800" dirty="0"/>
          </a:p>
        </p:txBody>
      </p:sp>
      <p:pic>
        <p:nvPicPr>
          <p:cNvPr id="5" name="Picture 6" descr="C:\Users\glenda.watson\AppData\Local\Microsoft\Windows\Temporary Internet Files\Content.Outlook\SE8HEYGD\NZPIF - logo 1.TIF">
            <a:extLst>
              <a:ext uri="{FF2B5EF4-FFF2-40B4-BE49-F238E27FC236}">
                <a16:creationId xmlns="" xmlns:a16="http://schemas.microsoft.com/office/drawing/2014/main" id="{5FF0453C-5A63-4D71-9028-E54ABBEAA7AF}"/>
              </a:ext>
            </a:extLst>
          </p:cNvPr>
          <p:cNvPicPr>
            <a:picLocks noChangeAspect="1" noChangeArrowheads="1"/>
          </p:cNvPicPr>
          <p:nvPr/>
        </p:nvPicPr>
        <p:blipFill>
          <a:blip r:embed="rId2" cstate="print"/>
          <a:srcRect/>
          <a:stretch>
            <a:fillRect/>
          </a:stretch>
        </p:blipFill>
        <p:spPr bwMode="auto">
          <a:xfrm>
            <a:off x="5773140" y="274638"/>
            <a:ext cx="2913660" cy="1296566"/>
          </a:xfrm>
          <a:prstGeom prst="rect">
            <a:avLst/>
          </a:prstGeom>
          <a:noFill/>
          <a:ln w="9525">
            <a:noFill/>
            <a:miter lim="800000"/>
            <a:headEnd/>
            <a:tailEnd/>
          </a:ln>
        </p:spPr>
      </p:pic>
    </p:spTree>
    <p:extLst>
      <p:ext uri="{BB962C8B-B14F-4D97-AF65-F5344CB8AC3E}">
        <p14:creationId xmlns:p14="http://schemas.microsoft.com/office/powerpoint/2010/main" val="958359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802D6D-030B-4902-9785-035F72316537}"/>
              </a:ext>
            </a:extLst>
          </p:cNvPr>
          <p:cNvSpPr>
            <a:spLocks noGrp="1"/>
          </p:cNvSpPr>
          <p:nvPr>
            <p:ph type="title"/>
          </p:nvPr>
        </p:nvSpPr>
        <p:spPr/>
        <p:txBody>
          <a:bodyPr/>
          <a:lstStyle/>
          <a:p>
            <a:endParaRPr lang="en-NZ" dirty="0"/>
          </a:p>
        </p:txBody>
      </p:sp>
      <p:sp>
        <p:nvSpPr>
          <p:cNvPr id="3" name="Content Placeholder 2">
            <a:extLst>
              <a:ext uri="{FF2B5EF4-FFF2-40B4-BE49-F238E27FC236}">
                <a16:creationId xmlns="" xmlns:a16="http://schemas.microsoft.com/office/drawing/2014/main" id="{5178EB6B-AB93-44BA-9722-AC2643EB580C}"/>
              </a:ext>
            </a:extLst>
          </p:cNvPr>
          <p:cNvSpPr>
            <a:spLocks noGrp="1"/>
          </p:cNvSpPr>
          <p:nvPr>
            <p:ph idx="1"/>
          </p:nvPr>
        </p:nvSpPr>
        <p:spPr/>
        <p:txBody>
          <a:bodyPr/>
          <a:lstStyle/>
          <a:p>
            <a:pPr marL="0" indent="0">
              <a:buNone/>
            </a:pPr>
            <a:r>
              <a:rPr lang="en-US" sz="3200" b="0" i="0" u="none" strike="noStrike" baseline="0" dirty="0">
                <a:solidFill>
                  <a:srgbClr val="000000"/>
                </a:solidFill>
                <a:latin typeface="Gustan Bold"/>
              </a:rPr>
              <a:t> </a:t>
            </a:r>
            <a:r>
              <a:rPr lang="en-US" sz="3200" b="1" i="0" u="sng" strike="noStrike" baseline="0" dirty="0">
                <a:solidFill>
                  <a:srgbClr val="3333CC"/>
                </a:solidFill>
              </a:rPr>
              <a:t>Installing a minor change </a:t>
            </a:r>
            <a:endParaRPr lang="en-NZ" b="1" u="sng" dirty="0">
              <a:solidFill>
                <a:srgbClr val="3333CC"/>
              </a:solidFill>
            </a:endParaRPr>
          </a:p>
          <a:p>
            <a:pPr algn="l"/>
            <a:endParaRPr lang="en-NZ" sz="1800" i="0" u="none" strike="noStrike" baseline="0" dirty="0">
              <a:solidFill>
                <a:srgbClr val="000000"/>
              </a:solidFill>
            </a:endParaRPr>
          </a:p>
          <a:p>
            <a:r>
              <a:rPr lang="en-US" sz="1800" i="0" u="none" strike="noStrike" baseline="0" dirty="0">
                <a:solidFill>
                  <a:srgbClr val="000000"/>
                </a:solidFill>
              </a:rPr>
              <a:t> Where a tenant requests a change that is minor, the landlord must give permission. </a:t>
            </a:r>
          </a:p>
          <a:p>
            <a:r>
              <a:rPr lang="en-US" sz="1800" i="0" u="none" strike="noStrike" baseline="0" dirty="0">
                <a:solidFill>
                  <a:srgbClr val="000000"/>
                </a:solidFill>
              </a:rPr>
              <a:t>The Residential Tenancies Act 1986 outlines what changes will be minor. </a:t>
            </a:r>
          </a:p>
          <a:p>
            <a:r>
              <a:rPr lang="en-US" sz="1800" i="0" u="none" strike="noStrike" baseline="0" dirty="0">
                <a:solidFill>
                  <a:srgbClr val="000000"/>
                </a:solidFill>
              </a:rPr>
              <a:t>The landlord can impose reasonable conditions around how that minor change is carried out. </a:t>
            </a:r>
          </a:p>
          <a:p>
            <a:r>
              <a:rPr lang="en-US" sz="1800" i="0" u="none" strike="noStrike" baseline="0" dirty="0">
                <a:solidFill>
                  <a:srgbClr val="000000"/>
                </a:solidFill>
              </a:rPr>
              <a:t>Tenants must remove the minor changes and remediate the property when the tenancy ends.</a:t>
            </a:r>
            <a:endParaRPr lang="en-NZ" dirty="0"/>
          </a:p>
        </p:txBody>
      </p:sp>
      <p:pic>
        <p:nvPicPr>
          <p:cNvPr id="5" name="Picture 6" descr="C:\Users\glenda.watson\AppData\Local\Microsoft\Windows\Temporary Internet Files\Content.Outlook\SE8HEYGD\NZPIF - logo 1.TIF">
            <a:extLst>
              <a:ext uri="{FF2B5EF4-FFF2-40B4-BE49-F238E27FC236}">
                <a16:creationId xmlns="" xmlns:a16="http://schemas.microsoft.com/office/drawing/2014/main" id="{5FF0453C-5A63-4D71-9028-E54ABBEAA7AF}"/>
              </a:ext>
            </a:extLst>
          </p:cNvPr>
          <p:cNvPicPr>
            <a:picLocks noChangeAspect="1" noChangeArrowheads="1"/>
          </p:cNvPicPr>
          <p:nvPr/>
        </p:nvPicPr>
        <p:blipFill>
          <a:blip r:embed="rId2" cstate="print"/>
          <a:srcRect/>
          <a:stretch>
            <a:fillRect/>
          </a:stretch>
        </p:blipFill>
        <p:spPr bwMode="auto">
          <a:xfrm>
            <a:off x="5773140" y="274638"/>
            <a:ext cx="2913660" cy="1296566"/>
          </a:xfrm>
          <a:prstGeom prst="rect">
            <a:avLst/>
          </a:prstGeom>
          <a:noFill/>
          <a:ln w="9525">
            <a:noFill/>
            <a:miter lim="800000"/>
            <a:headEnd/>
            <a:tailEnd/>
          </a:ln>
        </p:spPr>
      </p:pic>
    </p:spTree>
    <p:extLst>
      <p:ext uri="{BB962C8B-B14F-4D97-AF65-F5344CB8AC3E}">
        <p14:creationId xmlns:p14="http://schemas.microsoft.com/office/powerpoint/2010/main" val="134945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802D6D-030B-4902-9785-035F72316537}"/>
              </a:ext>
            </a:extLst>
          </p:cNvPr>
          <p:cNvSpPr>
            <a:spLocks noGrp="1"/>
          </p:cNvSpPr>
          <p:nvPr>
            <p:ph type="title"/>
          </p:nvPr>
        </p:nvSpPr>
        <p:spPr/>
        <p:txBody>
          <a:bodyPr/>
          <a:lstStyle/>
          <a:p>
            <a:endParaRPr lang="en-NZ" dirty="0"/>
          </a:p>
        </p:txBody>
      </p:sp>
      <p:sp>
        <p:nvSpPr>
          <p:cNvPr id="3" name="Content Placeholder 2">
            <a:extLst>
              <a:ext uri="{FF2B5EF4-FFF2-40B4-BE49-F238E27FC236}">
                <a16:creationId xmlns="" xmlns:a16="http://schemas.microsoft.com/office/drawing/2014/main" id="{5178EB6B-AB93-44BA-9722-AC2643EB580C}"/>
              </a:ext>
            </a:extLst>
          </p:cNvPr>
          <p:cNvSpPr>
            <a:spLocks noGrp="1"/>
          </p:cNvSpPr>
          <p:nvPr>
            <p:ph idx="1"/>
          </p:nvPr>
        </p:nvSpPr>
        <p:spPr/>
        <p:txBody>
          <a:bodyPr/>
          <a:lstStyle/>
          <a:p>
            <a:pPr marL="0" indent="0">
              <a:buNone/>
            </a:pPr>
            <a:r>
              <a:rPr lang="en-NZ" sz="3200" b="1" i="0" u="sng" strike="noStrike" baseline="0" dirty="0">
                <a:solidFill>
                  <a:srgbClr val="3333CC"/>
                </a:solidFill>
              </a:rPr>
              <a:t>Fibre broadband </a:t>
            </a:r>
            <a:endParaRPr lang="en-NZ" u="sng" dirty="0">
              <a:solidFill>
                <a:srgbClr val="3333CC"/>
              </a:solidFill>
            </a:endParaRPr>
          </a:p>
          <a:p>
            <a:endParaRPr lang="en-US" sz="1800" i="0" u="none" strike="noStrike" baseline="0" dirty="0">
              <a:solidFill>
                <a:srgbClr val="000000"/>
              </a:solidFill>
            </a:endParaRPr>
          </a:p>
          <a:p>
            <a:r>
              <a:rPr lang="en-US" sz="1800" i="0" u="none" strike="noStrike" baseline="0" dirty="0">
                <a:solidFill>
                  <a:srgbClr val="000000"/>
                </a:solidFill>
              </a:rPr>
              <a:t>Tenants can request to install </a:t>
            </a:r>
            <a:r>
              <a:rPr lang="en-US" sz="1800" i="0" u="none" strike="noStrike" baseline="0" dirty="0" err="1">
                <a:solidFill>
                  <a:srgbClr val="000000"/>
                </a:solidFill>
              </a:rPr>
              <a:t>fibre</a:t>
            </a:r>
            <a:r>
              <a:rPr lang="en-US" sz="1800" i="0" u="none" strike="noStrike" baseline="0" dirty="0">
                <a:solidFill>
                  <a:srgbClr val="000000"/>
                </a:solidFill>
              </a:rPr>
              <a:t> broadband and landlords must facilitate installation if this can be done at no cost to the landlord. </a:t>
            </a:r>
          </a:p>
          <a:p>
            <a:endParaRPr lang="en-US" sz="1800" i="0" u="none" strike="noStrike" baseline="0" dirty="0">
              <a:solidFill>
                <a:srgbClr val="000000"/>
              </a:solidFill>
            </a:endParaRPr>
          </a:p>
          <a:p>
            <a:r>
              <a:rPr lang="en-US" sz="1800" i="0" u="none" strike="noStrike" baseline="0" dirty="0">
                <a:solidFill>
                  <a:srgbClr val="000000"/>
                </a:solidFill>
              </a:rPr>
              <a:t>Landlords can decline a request for </a:t>
            </a:r>
            <a:r>
              <a:rPr lang="en-US" sz="1800" i="0" u="none" strike="noStrike" baseline="0" dirty="0" err="1">
                <a:solidFill>
                  <a:srgbClr val="000000"/>
                </a:solidFill>
              </a:rPr>
              <a:t>fibre</a:t>
            </a:r>
            <a:r>
              <a:rPr lang="en-US" sz="1800" i="0" u="none" strike="noStrike" baseline="0" dirty="0">
                <a:solidFill>
                  <a:srgbClr val="000000"/>
                </a:solidFill>
              </a:rPr>
              <a:t> installation where: </a:t>
            </a:r>
          </a:p>
          <a:p>
            <a:pPr lvl="1"/>
            <a:r>
              <a:rPr lang="en-US" sz="1800" i="0" u="none" strike="noStrike" baseline="0" dirty="0">
                <a:solidFill>
                  <a:srgbClr val="000000"/>
                </a:solidFill>
              </a:rPr>
              <a:t>It will materially compromise the building’s weathertightness or character. </a:t>
            </a:r>
          </a:p>
          <a:p>
            <a:pPr lvl="1"/>
            <a:r>
              <a:rPr lang="en-US" sz="1800" i="0" u="none" strike="noStrike" baseline="0" dirty="0">
                <a:solidFill>
                  <a:srgbClr val="000000"/>
                </a:solidFill>
              </a:rPr>
              <a:t>It will compromise the building’s structural integrity. </a:t>
            </a:r>
          </a:p>
          <a:p>
            <a:pPr lvl="1"/>
            <a:r>
              <a:rPr lang="en-US" sz="1800" i="0" u="none" strike="noStrike" baseline="0" dirty="0">
                <a:solidFill>
                  <a:srgbClr val="000000"/>
                </a:solidFill>
              </a:rPr>
              <a:t>It will breach an obligation relevant to the premises. </a:t>
            </a:r>
          </a:p>
          <a:p>
            <a:pPr lvl="1"/>
            <a:r>
              <a:rPr lang="en-US" sz="1800" i="0" u="none" strike="noStrike" baseline="0" dirty="0">
                <a:solidFill>
                  <a:srgbClr val="000000"/>
                </a:solidFill>
              </a:rPr>
              <a:t>The landlord is going to carry out extensive renovations</a:t>
            </a:r>
            <a:r>
              <a:rPr lang="en-US" sz="1400" i="0" u="none" strike="noStrike" baseline="0" dirty="0">
                <a:solidFill>
                  <a:srgbClr val="000000"/>
                </a:solidFill>
              </a:rPr>
              <a:t>. </a:t>
            </a:r>
            <a:endParaRPr lang="en-NZ" dirty="0"/>
          </a:p>
        </p:txBody>
      </p:sp>
      <p:pic>
        <p:nvPicPr>
          <p:cNvPr id="5" name="Picture 6" descr="C:\Users\glenda.watson\AppData\Local\Microsoft\Windows\Temporary Internet Files\Content.Outlook\SE8HEYGD\NZPIF - logo 1.TIF">
            <a:extLst>
              <a:ext uri="{FF2B5EF4-FFF2-40B4-BE49-F238E27FC236}">
                <a16:creationId xmlns="" xmlns:a16="http://schemas.microsoft.com/office/drawing/2014/main" id="{5FF0453C-5A63-4D71-9028-E54ABBEAA7AF}"/>
              </a:ext>
            </a:extLst>
          </p:cNvPr>
          <p:cNvPicPr>
            <a:picLocks noChangeAspect="1" noChangeArrowheads="1"/>
          </p:cNvPicPr>
          <p:nvPr/>
        </p:nvPicPr>
        <p:blipFill>
          <a:blip r:embed="rId2" cstate="print"/>
          <a:srcRect/>
          <a:stretch>
            <a:fillRect/>
          </a:stretch>
        </p:blipFill>
        <p:spPr bwMode="auto">
          <a:xfrm>
            <a:off x="5773140" y="274638"/>
            <a:ext cx="2913660" cy="1296566"/>
          </a:xfrm>
          <a:prstGeom prst="rect">
            <a:avLst/>
          </a:prstGeom>
          <a:noFill/>
          <a:ln w="9525">
            <a:noFill/>
            <a:miter lim="800000"/>
            <a:headEnd/>
            <a:tailEnd/>
          </a:ln>
        </p:spPr>
      </p:pic>
    </p:spTree>
    <p:extLst>
      <p:ext uri="{BB962C8B-B14F-4D97-AF65-F5344CB8AC3E}">
        <p14:creationId xmlns:p14="http://schemas.microsoft.com/office/powerpoint/2010/main" val="2343545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802D6D-030B-4902-9785-035F72316537}"/>
              </a:ext>
            </a:extLst>
          </p:cNvPr>
          <p:cNvSpPr>
            <a:spLocks noGrp="1"/>
          </p:cNvSpPr>
          <p:nvPr>
            <p:ph type="title"/>
          </p:nvPr>
        </p:nvSpPr>
        <p:spPr/>
        <p:txBody>
          <a:bodyPr/>
          <a:lstStyle/>
          <a:p>
            <a:endParaRPr lang="en-NZ" dirty="0"/>
          </a:p>
        </p:txBody>
      </p:sp>
      <p:sp>
        <p:nvSpPr>
          <p:cNvPr id="3" name="Content Placeholder 2">
            <a:extLst>
              <a:ext uri="{FF2B5EF4-FFF2-40B4-BE49-F238E27FC236}">
                <a16:creationId xmlns="" xmlns:a16="http://schemas.microsoft.com/office/drawing/2014/main" id="{5178EB6B-AB93-44BA-9722-AC2643EB580C}"/>
              </a:ext>
            </a:extLst>
          </p:cNvPr>
          <p:cNvSpPr>
            <a:spLocks noGrp="1"/>
          </p:cNvSpPr>
          <p:nvPr>
            <p:ph idx="1"/>
          </p:nvPr>
        </p:nvSpPr>
        <p:spPr>
          <a:xfrm>
            <a:off x="457200" y="1571204"/>
            <a:ext cx="8229600" cy="4525963"/>
          </a:xfrm>
        </p:spPr>
        <p:txBody>
          <a:bodyPr/>
          <a:lstStyle/>
          <a:p>
            <a:pPr marL="0" indent="0">
              <a:buNone/>
            </a:pPr>
            <a:r>
              <a:rPr lang="en-NZ" b="1" i="0" u="sng" strike="noStrike" baseline="0" dirty="0">
                <a:solidFill>
                  <a:srgbClr val="3333CC"/>
                </a:solidFill>
              </a:rPr>
              <a:t>Rent setting and increases </a:t>
            </a:r>
          </a:p>
          <a:p>
            <a:pPr marL="0" indent="0">
              <a:buNone/>
            </a:pPr>
            <a:endParaRPr lang="en-NZ" sz="1800" b="1" i="0" u="none" strike="noStrike" baseline="0" dirty="0">
              <a:solidFill>
                <a:srgbClr val="000000"/>
              </a:solidFill>
            </a:endParaRPr>
          </a:p>
          <a:p>
            <a:r>
              <a:rPr lang="en-US" sz="1800" i="0" u="none" strike="noStrike" baseline="0" dirty="0">
                <a:solidFill>
                  <a:srgbClr val="000000"/>
                </a:solidFill>
              </a:rPr>
              <a:t>Landlords and agents cannot seek rental bids. This includes advertising rental properties with no rental price listed. Tenants are still allowed to offer to pay more for a property if they want. </a:t>
            </a:r>
          </a:p>
          <a:p>
            <a:endParaRPr lang="en-US" sz="1800" i="0" u="none" strike="noStrike" baseline="0" dirty="0">
              <a:solidFill>
                <a:srgbClr val="000000"/>
              </a:solidFill>
            </a:endParaRPr>
          </a:p>
          <a:p>
            <a:r>
              <a:rPr lang="en-US" sz="1800" i="0" u="none" strike="noStrike" baseline="0" dirty="0">
                <a:solidFill>
                  <a:srgbClr val="000000"/>
                </a:solidFill>
              </a:rPr>
              <a:t>Rent cannot be increased more than once every 12 months. </a:t>
            </a:r>
            <a:endParaRPr lang="en-NZ" dirty="0"/>
          </a:p>
        </p:txBody>
      </p:sp>
      <p:pic>
        <p:nvPicPr>
          <p:cNvPr id="5" name="Picture 6" descr="C:\Users\glenda.watson\AppData\Local\Microsoft\Windows\Temporary Internet Files\Content.Outlook\SE8HEYGD\NZPIF - logo 1.TIF">
            <a:extLst>
              <a:ext uri="{FF2B5EF4-FFF2-40B4-BE49-F238E27FC236}">
                <a16:creationId xmlns="" xmlns:a16="http://schemas.microsoft.com/office/drawing/2014/main" id="{5FF0453C-5A63-4D71-9028-E54ABBEAA7AF}"/>
              </a:ext>
            </a:extLst>
          </p:cNvPr>
          <p:cNvPicPr>
            <a:picLocks noChangeAspect="1" noChangeArrowheads="1"/>
          </p:cNvPicPr>
          <p:nvPr/>
        </p:nvPicPr>
        <p:blipFill>
          <a:blip r:embed="rId2" cstate="print"/>
          <a:srcRect/>
          <a:stretch>
            <a:fillRect/>
          </a:stretch>
        </p:blipFill>
        <p:spPr bwMode="auto">
          <a:xfrm>
            <a:off x="5773140" y="274638"/>
            <a:ext cx="2913660" cy="1296566"/>
          </a:xfrm>
          <a:prstGeom prst="rect">
            <a:avLst/>
          </a:prstGeom>
          <a:noFill/>
          <a:ln w="9525">
            <a:noFill/>
            <a:miter lim="800000"/>
            <a:headEnd/>
            <a:tailEnd/>
          </a:ln>
        </p:spPr>
      </p:pic>
    </p:spTree>
    <p:extLst>
      <p:ext uri="{BB962C8B-B14F-4D97-AF65-F5344CB8AC3E}">
        <p14:creationId xmlns:p14="http://schemas.microsoft.com/office/powerpoint/2010/main" val="4832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601EF7A-40B0-4277-A2B1-660AD843753E}"/>
              </a:ext>
            </a:extLst>
          </p:cNvPr>
          <p:cNvSpPr>
            <a:spLocks noGrp="1"/>
          </p:cNvSpPr>
          <p:nvPr>
            <p:ph type="title"/>
          </p:nvPr>
        </p:nvSpPr>
        <p:spPr/>
        <p:txBody>
          <a:bodyPr/>
          <a:lstStyle/>
          <a:p>
            <a:endParaRPr lang="en-NZ" dirty="0"/>
          </a:p>
        </p:txBody>
      </p:sp>
      <p:sp>
        <p:nvSpPr>
          <p:cNvPr id="3" name="Content Placeholder 2">
            <a:extLst>
              <a:ext uri="{FF2B5EF4-FFF2-40B4-BE49-F238E27FC236}">
                <a16:creationId xmlns="" xmlns:a16="http://schemas.microsoft.com/office/drawing/2014/main" id="{DB50B87B-22CD-4EB2-BF05-A0BB49DD2147}"/>
              </a:ext>
            </a:extLst>
          </p:cNvPr>
          <p:cNvSpPr>
            <a:spLocks noGrp="1"/>
          </p:cNvSpPr>
          <p:nvPr>
            <p:ph idx="1"/>
          </p:nvPr>
        </p:nvSpPr>
        <p:spPr/>
        <p:txBody>
          <a:bodyPr/>
          <a:lstStyle/>
          <a:p>
            <a:pPr marL="0" indent="0" algn="ctr">
              <a:buNone/>
            </a:pPr>
            <a:r>
              <a:rPr lang="en-GB" b="1" dirty="0">
                <a:solidFill>
                  <a:srgbClr val="0000CC"/>
                </a:solidFill>
              </a:rPr>
              <a:t>Bunnings</a:t>
            </a:r>
          </a:p>
          <a:p>
            <a:r>
              <a:rPr lang="en-GB" sz="2800" dirty="0"/>
              <a:t>Jan has negotiated an improved discount for the Associations which now includes a broader product range than previously allocated to us.</a:t>
            </a:r>
          </a:p>
          <a:p>
            <a:r>
              <a:rPr lang="en-GB" sz="2800" dirty="0"/>
              <a:t>Only a checkout operator has the ability to process the discount. (not the self serve counters)</a:t>
            </a:r>
            <a:endParaRPr lang="en-NZ" dirty="0"/>
          </a:p>
        </p:txBody>
      </p:sp>
      <p:pic>
        <p:nvPicPr>
          <p:cNvPr id="4" name="Picture 6" descr="C:\Users\glenda.watson\AppData\Local\Microsoft\Windows\Temporary Internet Files\Content.Outlook\SE8HEYGD\NZPIF - logo 1.TIF">
            <a:extLst>
              <a:ext uri="{FF2B5EF4-FFF2-40B4-BE49-F238E27FC236}">
                <a16:creationId xmlns="" xmlns:a16="http://schemas.microsoft.com/office/drawing/2014/main" id="{94A3B7C4-AC96-469D-AB48-4A530C33988F}"/>
              </a:ext>
            </a:extLst>
          </p:cNvPr>
          <p:cNvPicPr>
            <a:picLocks noChangeAspect="1" noChangeArrowheads="1"/>
          </p:cNvPicPr>
          <p:nvPr/>
        </p:nvPicPr>
        <p:blipFill>
          <a:blip r:embed="rId2" cstate="print"/>
          <a:srcRect/>
          <a:stretch>
            <a:fillRect/>
          </a:stretch>
        </p:blipFill>
        <p:spPr bwMode="auto">
          <a:xfrm>
            <a:off x="5769672" y="274638"/>
            <a:ext cx="2913660" cy="1296566"/>
          </a:xfrm>
          <a:prstGeom prst="rect">
            <a:avLst/>
          </a:prstGeom>
          <a:noFill/>
          <a:ln w="9525">
            <a:noFill/>
            <a:miter lim="800000"/>
            <a:headEnd/>
            <a:tailEnd/>
          </a:ln>
        </p:spPr>
      </p:pic>
    </p:spTree>
    <p:extLst>
      <p:ext uri="{BB962C8B-B14F-4D97-AF65-F5344CB8AC3E}">
        <p14:creationId xmlns:p14="http://schemas.microsoft.com/office/powerpoint/2010/main" val="37172302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802D6D-030B-4902-9785-035F72316537}"/>
              </a:ext>
            </a:extLst>
          </p:cNvPr>
          <p:cNvSpPr>
            <a:spLocks noGrp="1"/>
          </p:cNvSpPr>
          <p:nvPr>
            <p:ph type="title"/>
          </p:nvPr>
        </p:nvSpPr>
        <p:spPr/>
        <p:txBody>
          <a:bodyPr/>
          <a:lstStyle/>
          <a:p>
            <a:endParaRPr lang="en-NZ" dirty="0"/>
          </a:p>
        </p:txBody>
      </p:sp>
      <p:sp>
        <p:nvSpPr>
          <p:cNvPr id="3" name="Content Placeholder 2">
            <a:extLst>
              <a:ext uri="{FF2B5EF4-FFF2-40B4-BE49-F238E27FC236}">
                <a16:creationId xmlns="" xmlns:a16="http://schemas.microsoft.com/office/drawing/2014/main" id="{5178EB6B-AB93-44BA-9722-AC2643EB580C}"/>
              </a:ext>
            </a:extLst>
          </p:cNvPr>
          <p:cNvSpPr>
            <a:spLocks noGrp="1"/>
          </p:cNvSpPr>
          <p:nvPr>
            <p:ph idx="1"/>
          </p:nvPr>
        </p:nvSpPr>
        <p:spPr/>
        <p:txBody>
          <a:bodyPr/>
          <a:lstStyle/>
          <a:p>
            <a:pPr marL="0" indent="0">
              <a:buNone/>
            </a:pPr>
            <a:r>
              <a:rPr lang="en-US" sz="3200" b="1" i="0" u="sng" strike="noStrike" baseline="0" dirty="0">
                <a:solidFill>
                  <a:srgbClr val="3333CC"/>
                </a:solidFill>
              </a:rPr>
              <a:t>Privacy and access to justice </a:t>
            </a:r>
          </a:p>
          <a:p>
            <a:endParaRPr lang="en-NZ" dirty="0"/>
          </a:p>
          <a:p>
            <a:r>
              <a:rPr lang="en-US" sz="1800" i="0" u="none" strike="noStrike" baseline="0" dirty="0">
                <a:solidFill>
                  <a:srgbClr val="000000"/>
                </a:solidFill>
              </a:rPr>
              <a:t>The Tribunal, on the application of any party or on its own initiative, can order that names and identifying details be suppressed. </a:t>
            </a:r>
          </a:p>
          <a:p>
            <a:endParaRPr lang="en-US" sz="1800" i="0" u="none" strike="noStrike" baseline="0" dirty="0">
              <a:solidFill>
                <a:srgbClr val="000000"/>
              </a:solidFill>
            </a:endParaRPr>
          </a:p>
          <a:p>
            <a:r>
              <a:rPr lang="en-US" sz="1800" i="0" u="none" strike="noStrike" baseline="0" dirty="0">
                <a:solidFill>
                  <a:srgbClr val="000000"/>
                </a:solidFill>
              </a:rPr>
              <a:t>Where a party has been wholly or substantially successful in their case, identifying details can be removed from published Tribunal orders. </a:t>
            </a:r>
            <a:endParaRPr lang="en-NZ" dirty="0"/>
          </a:p>
        </p:txBody>
      </p:sp>
      <p:pic>
        <p:nvPicPr>
          <p:cNvPr id="5" name="Picture 6" descr="C:\Users\glenda.watson\AppData\Local\Microsoft\Windows\Temporary Internet Files\Content.Outlook\SE8HEYGD\NZPIF - logo 1.TIF">
            <a:extLst>
              <a:ext uri="{FF2B5EF4-FFF2-40B4-BE49-F238E27FC236}">
                <a16:creationId xmlns="" xmlns:a16="http://schemas.microsoft.com/office/drawing/2014/main" id="{5FF0453C-5A63-4D71-9028-E54ABBEAA7AF}"/>
              </a:ext>
            </a:extLst>
          </p:cNvPr>
          <p:cNvPicPr>
            <a:picLocks noChangeAspect="1" noChangeArrowheads="1"/>
          </p:cNvPicPr>
          <p:nvPr/>
        </p:nvPicPr>
        <p:blipFill>
          <a:blip r:embed="rId2" cstate="print"/>
          <a:srcRect/>
          <a:stretch>
            <a:fillRect/>
          </a:stretch>
        </p:blipFill>
        <p:spPr bwMode="auto">
          <a:xfrm>
            <a:off x="5773140" y="274638"/>
            <a:ext cx="2913660" cy="1296566"/>
          </a:xfrm>
          <a:prstGeom prst="rect">
            <a:avLst/>
          </a:prstGeom>
          <a:noFill/>
          <a:ln w="9525">
            <a:noFill/>
            <a:miter lim="800000"/>
            <a:headEnd/>
            <a:tailEnd/>
          </a:ln>
        </p:spPr>
      </p:pic>
    </p:spTree>
    <p:extLst>
      <p:ext uri="{BB962C8B-B14F-4D97-AF65-F5344CB8AC3E}">
        <p14:creationId xmlns:p14="http://schemas.microsoft.com/office/powerpoint/2010/main" val="693560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802D6D-030B-4902-9785-035F72316537}"/>
              </a:ext>
            </a:extLst>
          </p:cNvPr>
          <p:cNvSpPr>
            <a:spLocks noGrp="1"/>
          </p:cNvSpPr>
          <p:nvPr>
            <p:ph type="title"/>
          </p:nvPr>
        </p:nvSpPr>
        <p:spPr/>
        <p:txBody>
          <a:bodyPr/>
          <a:lstStyle/>
          <a:p>
            <a:endParaRPr lang="en-NZ" dirty="0"/>
          </a:p>
        </p:txBody>
      </p:sp>
      <p:sp>
        <p:nvSpPr>
          <p:cNvPr id="3" name="Content Placeholder 2">
            <a:extLst>
              <a:ext uri="{FF2B5EF4-FFF2-40B4-BE49-F238E27FC236}">
                <a16:creationId xmlns="" xmlns:a16="http://schemas.microsoft.com/office/drawing/2014/main" id="{5178EB6B-AB93-44BA-9722-AC2643EB580C}"/>
              </a:ext>
            </a:extLst>
          </p:cNvPr>
          <p:cNvSpPr>
            <a:spLocks noGrp="1"/>
          </p:cNvSpPr>
          <p:nvPr>
            <p:ph idx="1"/>
          </p:nvPr>
        </p:nvSpPr>
        <p:spPr/>
        <p:txBody>
          <a:bodyPr/>
          <a:lstStyle/>
          <a:p>
            <a:pPr marL="0" indent="0">
              <a:buNone/>
            </a:pPr>
            <a:r>
              <a:rPr lang="en-NZ" sz="3200" b="1" i="0" u="sng" strike="noStrike" baseline="0" dirty="0">
                <a:solidFill>
                  <a:srgbClr val="3333CC"/>
                </a:solidFill>
              </a:rPr>
              <a:t>Assignment </a:t>
            </a:r>
          </a:p>
          <a:p>
            <a:endParaRPr lang="en-NZ" dirty="0"/>
          </a:p>
          <a:p>
            <a:r>
              <a:rPr lang="en-US" sz="1800" i="0" u="none" strike="noStrike" baseline="0" dirty="0">
                <a:solidFill>
                  <a:srgbClr val="000000"/>
                </a:solidFill>
              </a:rPr>
              <a:t>All assignment requests must be considered, and landlords must not decline unreasonably. </a:t>
            </a:r>
          </a:p>
          <a:p>
            <a:endParaRPr lang="en-US" sz="1800" i="0" u="none" strike="noStrike" baseline="0" dirty="0">
              <a:solidFill>
                <a:srgbClr val="000000"/>
              </a:solidFill>
            </a:endParaRPr>
          </a:p>
          <a:p>
            <a:r>
              <a:rPr lang="en-US" sz="1800" i="0" u="none" strike="noStrike" baseline="0" dirty="0">
                <a:solidFill>
                  <a:srgbClr val="000000"/>
                </a:solidFill>
              </a:rPr>
              <a:t>Fixed-term tenancy agreements cannot prohibit assignment. </a:t>
            </a:r>
            <a:endParaRPr lang="en-NZ" dirty="0"/>
          </a:p>
        </p:txBody>
      </p:sp>
      <p:pic>
        <p:nvPicPr>
          <p:cNvPr id="5" name="Picture 6" descr="C:\Users\glenda.watson\AppData\Local\Microsoft\Windows\Temporary Internet Files\Content.Outlook\SE8HEYGD\NZPIF - logo 1.TIF">
            <a:extLst>
              <a:ext uri="{FF2B5EF4-FFF2-40B4-BE49-F238E27FC236}">
                <a16:creationId xmlns="" xmlns:a16="http://schemas.microsoft.com/office/drawing/2014/main" id="{5FF0453C-5A63-4D71-9028-E54ABBEAA7AF}"/>
              </a:ext>
            </a:extLst>
          </p:cNvPr>
          <p:cNvPicPr>
            <a:picLocks noChangeAspect="1" noChangeArrowheads="1"/>
          </p:cNvPicPr>
          <p:nvPr/>
        </p:nvPicPr>
        <p:blipFill>
          <a:blip r:embed="rId2" cstate="print"/>
          <a:srcRect/>
          <a:stretch>
            <a:fillRect/>
          </a:stretch>
        </p:blipFill>
        <p:spPr bwMode="auto">
          <a:xfrm>
            <a:off x="5773140" y="274638"/>
            <a:ext cx="2913660" cy="1296566"/>
          </a:xfrm>
          <a:prstGeom prst="rect">
            <a:avLst/>
          </a:prstGeom>
          <a:noFill/>
          <a:ln w="9525">
            <a:noFill/>
            <a:miter lim="800000"/>
            <a:headEnd/>
            <a:tailEnd/>
          </a:ln>
        </p:spPr>
      </p:pic>
    </p:spTree>
    <p:extLst>
      <p:ext uri="{BB962C8B-B14F-4D97-AF65-F5344CB8AC3E}">
        <p14:creationId xmlns:p14="http://schemas.microsoft.com/office/powerpoint/2010/main" val="1447319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A5E695F-DCF7-4EEA-A7D2-F51E782E2535}"/>
              </a:ext>
            </a:extLst>
          </p:cNvPr>
          <p:cNvSpPr>
            <a:spLocks noGrp="1"/>
          </p:cNvSpPr>
          <p:nvPr>
            <p:ph type="title"/>
          </p:nvPr>
        </p:nvSpPr>
        <p:spPr/>
        <p:txBody>
          <a:bodyPr/>
          <a:lstStyle/>
          <a:p>
            <a:endParaRPr lang="en-NZ" dirty="0"/>
          </a:p>
        </p:txBody>
      </p:sp>
      <p:sp>
        <p:nvSpPr>
          <p:cNvPr id="3" name="Content Placeholder 2">
            <a:extLst>
              <a:ext uri="{FF2B5EF4-FFF2-40B4-BE49-F238E27FC236}">
                <a16:creationId xmlns="" xmlns:a16="http://schemas.microsoft.com/office/drawing/2014/main" id="{FE430292-616F-4822-B151-BA4C45936474}"/>
              </a:ext>
            </a:extLst>
          </p:cNvPr>
          <p:cNvSpPr>
            <a:spLocks noGrp="1"/>
          </p:cNvSpPr>
          <p:nvPr>
            <p:ph idx="1"/>
          </p:nvPr>
        </p:nvSpPr>
        <p:spPr/>
        <p:txBody>
          <a:bodyPr/>
          <a:lstStyle/>
          <a:p>
            <a:pPr marL="0" indent="0">
              <a:buNone/>
            </a:pPr>
            <a:r>
              <a:rPr lang="en-NZ" b="1" dirty="0">
                <a:solidFill>
                  <a:srgbClr val="0000CC"/>
                </a:solidFill>
              </a:rPr>
              <a:t>NB: Assignment of Fixed Term Tenancies</a:t>
            </a:r>
          </a:p>
          <a:p>
            <a:r>
              <a:rPr lang="en-NZ" sz="2200" dirty="0"/>
              <a:t>Tenants can assign a fixed term tenancies to someone else</a:t>
            </a:r>
          </a:p>
          <a:p>
            <a:r>
              <a:rPr lang="en-NZ" sz="2200" dirty="0"/>
              <a:t>Ensure you do proper credit and character checks.</a:t>
            </a:r>
          </a:p>
          <a:p>
            <a:r>
              <a:rPr lang="en-NZ" sz="2200" dirty="0"/>
              <a:t>If the prospective new tenant isn’t suitable keep all evidence (photos, print-outs etc) of how you came to this conclusion.</a:t>
            </a:r>
          </a:p>
          <a:p>
            <a:r>
              <a:rPr lang="en-NZ" sz="2200" dirty="0"/>
              <a:t>There is nothing in legislation that stops a tenant from charging a finders/letting-fee to another tenant!!</a:t>
            </a:r>
          </a:p>
          <a:p>
            <a:r>
              <a:rPr lang="en-NZ" sz="2200" dirty="0"/>
              <a:t>Remember you can only put the rent up once every 12 months – so if a tenant takes over an assigned tenancy and you have just given the old tenant a rent increase 2 months ago, you can’t do another increase for 10 months. </a:t>
            </a:r>
          </a:p>
        </p:txBody>
      </p:sp>
      <p:pic>
        <p:nvPicPr>
          <p:cNvPr id="4" name="Picture 6" descr="C:\Users\glenda.watson\AppData\Local\Microsoft\Windows\Temporary Internet Files\Content.Outlook\SE8HEYGD\NZPIF - logo 1.TIF">
            <a:extLst>
              <a:ext uri="{FF2B5EF4-FFF2-40B4-BE49-F238E27FC236}">
                <a16:creationId xmlns="" xmlns:a16="http://schemas.microsoft.com/office/drawing/2014/main" id="{F6124CDF-8516-4344-AFBF-E71844AEED22}"/>
              </a:ext>
            </a:extLst>
          </p:cNvPr>
          <p:cNvPicPr>
            <a:picLocks noChangeAspect="1" noChangeArrowheads="1"/>
          </p:cNvPicPr>
          <p:nvPr/>
        </p:nvPicPr>
        <p:blipFill>
          <a:blip r:embed="rId2" cstate="print"/>
          <a:srcRect/>
          <a:stretch>
            <a:fillRect/>
          </a:stretch>
        </p:blipFill>
        <p:spPr bwMode="auto">
          <a:xfrm>
            <a:off x="5773140" y="212355"/>
            <a:ext cx="2913660" cy="1296566"/>
          </a:xfrm>
          <a:prstGeom prst="rect">
            <a:avLst/>
          </a:prstGeom>
          <a:noFill/>
          <a:ln w="9525">
            <a:noFill/>
            <a:miter lim="800000"/>
            <a:headEnd/>
            <a:tailEnd/>
          </a:ln>
        </p:spPr>
      </p:pic>
    </p:spTree>
    <p:extLst>
      <p:ext uri="{BB962C8B-B14F-4D97-AF65-F5344CB8AC3E}">
        <p14:creationId xmlns:p14="http://schemas.microsoft.com/office/powerpoint/2010/main" val="4208550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802D6D-030B-4902-9785-035F72316537}"/>
              </a:ext>
            </a:extLst>
          </p:cNvPr>
          <p:cNvSpPr>
            <a:spLocks noGrp="1"/>
          </p:cNvSpPr>
          <p:nvPr>
            <p:ph type="title"/>
          </p:nvPr>
        </p:nvSpPr>
        <p:spPr/>
        <p:txBody>
          <a:bodyPr/>
          <a:lstStyle/>
          <a:p>
            <a:endParaRPr lang="en-NZ" dirty="0"/>
          </a:p>
        </p:txBody>
      </p:sp>
      <p:sp>
        <p:nvSpPr>
          <p:cNvPr id="3" name="Content Placeholder 2">
            <a:extLst>
              <a:ext uri="{FF2B5EF4-FFF2-40B4-BE49-F238E27FC236}">
                <a16:creationId xmlns="" xmlns:a16="http://schemas.microsoft.com/office/drawing/2014/main" id="{5178EB6B-AB93-44BA-9722-AC2643EB580C}"/>
              </a:ext>
            </a:extLst>
          </p:cNvPr>
          <p:cNvSpPr>
            <a:spLocks noGrp="1"/>
          </p:cNvSpPr>
          <p:nvPr>
            <p:ph idx="1"/>
          </p:nvPr>
        </p:nvSpPr>
        <p:spPr/>
        <p:txBody>
          <a:bodyPr/>
          <a:lstStyle/>
          <a:p>
            <a:pPr marL="0" indent="0">
              <a:buNone/>
            </a:pPr>
            <a:r>
              <a:rPr lang="en-NZ" sz="3200" b="1" i="0" u="sng" strike="noStrike" baseline="0" dirty="0">
                <a:solidFill>
                  <a:srgbClr val="3333CC"/>
                </a:solidFill>
              </a:rPr>
              <a:t>Providing information </a:t>
            </a:r>
            <a:endParaRPr lang="en-NZ" b="1" u="sng" dirty="0">
              <a:solidFill>
                <a:srgbClr val="3333CC"/>
              </a:solidFill>
            </a:endParaRPr>
          </a:p>
          <a:p>
            <a:endParaRPr lang="en-NZ" sz="1800" dirty="0">
              <a:solidFill>
                <a:srgbClr val="000000"/>
              </a:solidFill>
            </a:endParaRPr>
          </a:p>
          <a:p>
            <a:r>
              <a:rPr lang="en-US" sz="1800" i="0" u="none" strike="noStrike" baseline="0" dirty="0">
                <a:solidFill>
                  <a:srgbClr val="000000"/>
                </a:solidFill>
              </a:rPr>
              <a:t>Landlords must provide tenants with a breakdown of fees charged on agreement to assignment, subletting or ending a tenancy (break lease fees). This will give tenants an opportunity to consider if the fees are reasonable. </a:t>
            </a:r>
          </a:p>
          <a:p>
            <a:endParaRPr lang="en-US" sz="1800" i="0" u="none" strike="noStrike" baseline="0" dirty="0">
              <a:solidFill>
                <a:srgbClr val="000000"/>
              </a:solidFill>
            </a:endParaRPr>
          </a:p>
          <a:p>
            <a:r>
              <a:rPr lang="en-US" sz="1800" i="0" u="none" strike="noStrike" baseline="0" dirty="0">
                <a:solidFill>
                  <a:srgbClr val="000000"/>
                </a:solidFill>
              </a:rPr>
              <a:t>Landlords will also have an obligation to provide the records relating to healthy home standards on request to tenants. </a:t>
            </a:r>
          </a:p>
          <a:p>
            <a:endParaRPr lang="en-US" sz="1800" i="0" u="none" strike="noStrike" baseline="0" dirty="0">
              <a:solidFill>
                <a:srgbClr val="000000"/>
              </a:solidFill>
            </a:endParaRPr>
          </a:p>
          <a:p>
            <a:r>
              <a:rPr lang="en-US" sz="1800" i="0" u="none" strike="noStrike" baseline="0" dirty="0">
                <a:solidFill>
                  <a:srgbClr val="000000"/>
                </a:solidFill>
              </a:rPr>
              <a:t>Landlords will have to retain additional documents and provide them to the Regulator if required. </a:t>
            </a:r>
            <a:endParaRPr lang="en-NZ" dirty="0"/>
          </a:p>
        </p:txBody>
      </p:sp>
      <p:pic>
        <p:nvPicPr>
          <p:cNvPr id="5" name="Picture 6" descr="C:\Users\glenda.watson\AppData\Local\Microsoft\Windows\Temporary Internet Files\Content.Outlook\SE8HEYGD\NZPIF - logo 1.TIF">
            <a:extLst>
              <a:ext uri="{FF2B5EF4-FFF2-40B4-BE49-F238E27FC236}">
                <a16:creationId xmlns="" xmlns:a16="http://schemas.microsoft.com/office/drawing/2014/main" id="{5FF0453C-5A63-4D71-9028-E54ABBEAA7AF}"/>
              </a:ext>
            </a:extLst>
          </p:cNvPr>
          <p:cNvPicPr>
            <a:picLocks noChangeAspect="1" noChangeArrowheads="1"/>
          </p:cNvPicPr>
          <p:nvPr/>
        </p:nvPicPr>
        <p:blipFill>
          <a:blip r:embed="rId2" cstate="print"/>
          <a:srcRect/>
          <a:stretch>
            <a:fillRect/>
          </a:stretch>
        </p:blipFill>
        <p:spPr bwMode="auto">
          <a:xfrm>
            <a:off x="5773140" y="274638"/>
            <a:ext cx="2913660" cy="1296566"/>
          </a:xfrm>
          <a:prstGeom prst="rect">
            <a:avLst/>
          </a:prstGeom>
          <a:noFill/>
          <a:ln w="9525">
            <a:noFill/>
            <a:miter lim="800000"/>
            <a:headEnd/>
            <a:tailEnd/>
          </a:ln>
        </p:spPr>
      </p:pic>
    </p:spTree>
    <p:extLst>
      <p:ext uri="{BB962C8B-B14F-4D97-AF65-F5344CB8AC3E}">
        <p14:creationId xmlns:p14="http://schemas.microsoft.com/office/powerpoint/2010/main" val="3381814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802D6D-030B-4902-9785-035F72316537}"/>
              </a:ext>
            </a:extLst>
          </p:cNvPr>
          <p:cNvSpPr>
            <a:spLocks noGrp="1"/>
          </p:cNvSpPr>
          <p:nvPr>
            <p:ph type="title"/>
          </p:nvPr>
        </p:nvSpPr>
        <p:spPr/>
        <p:txBody>
          <a:bodyPr/>
          <a:lstStyle/>
          <a:p>
            <a:endParaRPr lang="en-NZ" dirty="0"/>
          </a:p>
        </p:txBody>
      </p:sp>
      <p:sp>
        <p:nvSpPr>
          <p:cNvPr id="3" name="Content Placeholder 2">
            <a:extLst>
              <a:ext uri="{FF2B5EF4-FFF2-40B4-BE49-F238E27FC236}">
                <a16:creationId xmlns="" xmlns:a16="http://schemas.microsoft.com/office/drawing/2014/main" id="{5178EB6B-AB93-44BA-9722-AC2643EB580C}"/>
              </a:ext>
            </a:extLst>
          </p:cNvPr>
          <p:cNvSpPr>
            <a:spLocks noGrp="1"/>
          </p:cNvSpPr>
          <p:nvPr>
            <p:ph idx="1"/>
          </p:nvPr>
        </p:nvSpPr>
        <p:spPr/>
        <p:txBody>
          <a:bodyPr/>
          <a:lstStyle/>
          <a:p>
            <a:pPr marL="0" indent="0">
              <a:buNone/>
            </a:pPr>
            <a:r>
              <a:rPr lang="en-NZ" sz="3200" b="1" i="0" u="sng" strike="noStrike" baseline="0" dirty="0">
                <a:solidFill>
                  <a:srgbClr val="3333CC"/>
                </a:solidFill>
              </a:rPr>
              <a:t>Enforcement of the RTA </a:t>
            </a:r>
            <a:endParaRPr lang="en-NZ" b="1" u="sng" dirty="0">
              <a:solidFill>
                <a:srgbClr val="3333CC"/>
              </a:solidFill>
            </a:endParaRPr>
          </a:p>
          <a:p>
            <a:r>
              <a:rPr lang="en-US" sz="2000" i="0" u="none" strike="noStrike" baseline="0" dirty="0">
                <a:solidFill>
                  <a:srgbClr val="000000"/>
                </a:solidFill>
              </a:rPr>
              <a:t>Existing penalties have increased considerably in Feb 2021  </a:t>
            </a:r>
          </a:p>
          <a:p>
            <a:r>
              <a:rPr lang="en-US" sz="2000" i="0" u="none" strike="noStrike" baseline="0" dirty="0">
                <a:solidFill>
                  <a:srgbClr val="000000"/>
                </a:solidFill>
              </a:rPr>
              <a:t>Regulator (MBIE) can enter into Enforceable Undertakings – voluntary agreements for parties to comply with RTA obligations, with a penalty if not complied with. </a:t>
            </a:r>
          </a:p>
          <a:p>
            <a:r>
              <a:rPr lang="en-US" sz="2000" i="0" u="none" strike="noStrike" baseline="0" dirty="0">
                <a:solidFill>
                  <a:srgbClr val="000000"/>
                </a:solidFill>
              </a:rPr>
              <a:t>Regulator (MBIE) can issue Improvement Notices to correct a breach of the RTA. Improvement Notices carry a penalty if not complied with. </a:t>
            </a:r>
          </a:p>
          <a:p>
            <a:r>
              <a:rPr lang="en-US" sz="2000" i="0" u="none" strike="noStrike" baseline="0" dirty="0">
                <a:solidFill>
                  <a:srgbClr val="000000"/>
                </a:solidFill>
              </a:rPr>
              <a:t>Civil pecuniary penalties, higher maximum infringement fees and higher infringement fines for landlords with six or more tenancies, including boarding house landlords. </a:t>
            </a:r>
            <a:endParaRPr lang="en-NZ" sz="2000" dirty="0"/>
          </a:p>
          <a:p>
            <a:endParaRPr lang="en-NZ" dirty="0"/>
          </a:p>
        </p:txBody>
      </p:sp>
      <p:pic>
        <p:nvPicPr>
          <p:cNvPr id="5" name="Picture 6" descr="C:\Users\glenda.watson\AppData\Local\Microsoft\Windows\Temporary Internet Files\Content.Outlook\SE8HEYGD\NZPIF - logo 1.TIF">
            <a:extLst>
              <a:ext uri="{FF2B5EF4-FFF2-40B4-BE49-F238E27FC236}">
                <a16:creationId xmlns="" xmlns:a16="http://schemas.microsoft.com/office/drawing/2014/main" id="{5FF0453C-5A63-4D71-9028-E54ABBEAA7AF}"/>
              </a:ext>
            </a:extLst>
          </p:cNvPr>
          <p:cNvPicPr>
            <a:picLocks noChangeAspect="1" noChangeArrowheads="1"/>
          </p:cNvPicPr>
          <p:nvPr/>
        </p:nvPicPr>
        <p:blipFill>
          <a:blip r:embed="rId2" cstate="print"/>
          <a:srcRect/>
          <a:stretch>
            <a:fillRect/>
          </a:stretch>
        </p:blipFill>
        <p:spPr bwMode="auto">
          <a:xfrm>
            <a:off x="5773140" y="274638"/>
            <a:ext cx="2913660" cy="1296566"/>
          </a:xfrm>
          <a:prstGeom prst="rect">
            <a:avLst/>
          </a:prstGeom>
          <a:noFill/>
          <a:ln w="9525">
            <a:noFill/>
            <a:miter lim="800000"/>
            <a:headEnd/>
            <a:tailEnd/>
          </a:ln>
        </p:spPr>
      </p:pic>
    </p:spTree>
    <p:extLst>
      <p:ext uri="{BB962C8B-B14F-4D97-AF65-F5344CB8AC3E}">
        <p14:creationId xmlns:p14="http://schemas.microsoft.com/office/powerpoint/2010/main" val="876025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802D6D-030B-4902-9785-035F72316537}"/>
              </a:ext>
            </a:extLst>
          </p:cNvPr>
          <p:cNvSpPr>
            <a:spLocks noGrp="1"/>
          </p:cNvSpPr>
          <p:nvPr>
            <p:ph type="title"/>
          </p:nvPr>
        </p:nvSpPr>
        <p:spPr/>
        <p:txBody>
          <a:bodyPr/>
          <a:lstStyle/>
          <a:p>
            <a:endParaRPr lang="en-NZ" dirty="0"/>
          </a:p>
        </p:txBody>
      </p:sp>
      <p:sp>
        <p:nvSpPr>
          <p:cNvPr id="3" name="Content Placeholder 2">
            <a:extLst>
              <a:ext uri="{FF2B5EF4-FFF2-40B4-BE49-F238E27FC236}">
                <a16:creationId xmlns="" xmlns:a16="http://schemas.microsoft.com/office/drawing/2014/main" id="{5178EB6B-AB93-44BA-9722-AC2643EB580C}"/>
              </a:ext>
            </a:extLst>
          </p:cNvPr>
          <p:cNvSpPr>
            <a:spLocks noGrp="1"/>
          </p:cNvSpPr>
          <p:nvPr>
            <p:ph idx="1"/>
          </p:nvPr>
        </p:nvSpPr>
        <p:spPr/>
        <p:txBody>
          <a:bodyPr/>
          <a:lstStyle/>
          <a:p>
            <a:pPr marL="0" indent="0">
              <a:buNone/>
            </a:pPr>
            <a:r>
              <a:rPr lang="en-NZ" sz="3200" b="1" i="0" u="sng" strike="noStrike" baseline="0" dirty="0">
                <a:solidFill>
                  <a:srgbClr val="3333CC"/>
                </a:solidFill>
              </a:rPr>
              <a:t>Transitional and emergency housing </a:t>
            </a:r>
          </a:p>
          <a:p>
            <a:endParaRPr lang="en-US" sz="1800" i="0" u="none" strike="noStrike" baseline="0" dirty="0">
              <a:solidFill>
                <a:srgbClr val="000000"/>
              </a:solidFill>
            </a:endParaRPr>
          </a:p>
          <a:p>
            <a:endParaRPr lang="en-US" sz="1800" dirty="0">
              <a:solidFill>
                <a:srgbClr val="000000"/>
              </a:solidFill>
            </a:endParaRPr>
          </a:p>
          <a:p>
            <a:r>
              <a:rPr lang="en-US" sz="1800" i="0" u="none" strike="noStrike" baseline="0" dirty="0">
                <a:solidFill>
                  <a:srgbClr val="000000"/>
                </a:solidFill>
              </a:rPr>
              <a:t>Clarifies that the </a:t>
            </a:r>
            <a:r>
              <a:rPr lang="en-US" sz="1800" b="1" i="0" u="none" strike="noStrike" baseline="0" dirty="0">
                <a:solidFill>
                  <a:srgbClr val="000000"/>
                </a:solidFill>
              </a:rPr>
              <a:t>RTA does not apply to transitional and emergency housing </a:t>
            </a:r>
            <a:r>
              <a:rPr lang="en-US" sz="1800" i="0" u="none" strike="noStrike" baseline="0" dirty="0">
                <a:solidFill>
                  <a:srgbClr val="000000"/>
                </a:solidFill>
              </a:rPr>
              <a:t>that is provided under the Special Needs Grant </a:t>
            </a:r>
            <a:r>
              <a:rPr lang="en-US" sz="1800" i="0" u="none" strike="noStrike" baseline="0" dirty="0" err="1">
                <a:solidFill>
                  <a:srgbClr val="000000"/>
                </a:solidFill>
              </a:rPr>
              <a:t>Programme</a:t>
            </a:r>
            <a:r>
              <a:rPr lang="en-US" sz="1800" i="0" u="none" strike="noStrike" baseline="0" dirty="0">
                <a:solidFill>
                  <a:srgbClr val="000000"/>
                </a:solidFill>
              </a:rPr>
              <a:t> or that is funded wholly or partly by a government department. </a:t>
            </a:r>
          </a:p>
          <a:p>
            <a:endParaRPr lang="en-US" sz="1800" dirty="0">
              <a:solidFill>
                <a:srgbClr val="000000"/>
              </a:solidFill>
            </a:endParaRPr>
          </a:p>
          <a:p>
            <a:r>
              <a:rPr lang="en-US" sz="1800" i="0" u="none" strike="noStrike" baseline="0" dirty="0">
                <a:solidFill>
                  <a:srgbClr val="000000"/>
                </a:solidFill>
              </a:rPr>
              <a:t>A Code of Practice will be developed to set out expectations for transitional housing. (Feb 2022 – still no sign of this Code of Practice)</a:t>
            </a:r>
            <a:endParaRPr lang="en-NZ" dirty="0"/>
          </a:p>
        </p:txBody>
      </p:sp>
      <p:pic>
        <p:nvPicPr>
          <p:cNvPr id="5" name="Picture 6" descr="C:\Users\glenda.watson\AppData\Local\Microsoft\Windows\Temporary Internet Files\Content.Outlook\SE8HEYGD\NZPIF - logo 1.TIF">
            <a:extLst>
              <a:ext uri="{FF2B5EF4-FFF2-40B4-BE49-F238E27FC236}">
                <a16:creationId xmlns="" xmlns:a16="http://schemas.microsoft.com/office/drawing/2014/main" id="{5FF0453C-5A63-4D71-9028-E54ABBEAA7AF}"/>
              </a:ext>
            </a:extLst>
          </p:cNvPr>
          <p:cNvPicPr>
            <a:picLocks noChangeAspect="1" noChangeArrowheads="1"/>
          </p:cNvPicPr>
          <p:nvPr/>
        </p:nvPicPr>
        <p:blipFill>
          <a:blip r:embed="rId2" cstate="print"/>
          <a:srcRect/>
          <a:stretch>
            <a:fillRect/>
          </a:stretch>
        </p:blipFill>
        <p:spPr bwMode="auto">
          <a:xfrm>
            <a:off x="5773140" y="274638"/>
            <a:ext cx="2913660" cy="1296566"/>
          </a:xfrm>
          <a:prstGeom prst="rect">
            <a:avLst/>
          </a:prstGeom>
          <a:noFill/>
          <a:ln w="9525">
            <a:noFill/>
            <a:miter lim="800000"/>
            <a:headEnd/>
            <a:tailEnd/>
          </a:ln>
        </p:spPr>
      </p:pic>
    </p:spTree>
    <p:extLst>
      <p:ext uri="{BB962C8B-B14F-4D97-AF65-F5344CB8AC3E}">
        <p14:creationId xmlns:p14="http://schemas.microsoft.com/office/powerpoint/2010/main" val="1508719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B254B4D-C1EB-40C3-A58D-80522DB9BA58}"/>
              </a:ext>
            </a:extLst>
          </p:cNvPr>
          <p:cNvSpPr>
            <a:spLocks noGrp="1"/>
          </p:cNvSpPr>
          <p:nvPr>
            <p:ph type="title"/>
          </p:nvPr>
        </p:nvSpPr>
        <p:spPr/>
        <p:txBody>
          <a:bodyPr/>
          <a:lstStyle/>
          <a:p>
            <a:endParaRPr lang="en-NZ" dirty="0"/>
          </a:p>
        </p:txBody>
      </p:sp>
      <p:sp>
        <p:nvSpPr>
          <p:cNvPr id="3" name="Content Placeholder 2">
            <a:extLst>
              <a:ext uri="{FF2B5EF4-FFF2-40B4-BE49-F238E27FC236}">
                <a16:creationId xmlns="" xmlns:a16="http://schemas.microsoft.com/office/drawing/2014/main" id="{D3486156-9916-41A1-AE80-389036A68523}"/>
              </a:ext>
            </a:extLst>
          </p:cNvPr>
          <p:cNvSpPr>
            <a:spLocks noGrp="1"/>
          </p:cNvSpPr>
          <p:nvPr>
            <p:ph idx="1"/>
          </p:nvPr>
        </p:nvSpPr>
        <p:spPr/>
        <p:txBody>
          <a:bodyPr/>
          <a:lstStyle/>
          <a:p>
            <a:pPr marL="0" indent="0">
              <a:buNone/>
            </a:pPr>
            <a:r>
              <a:rPr lang="en-NZ" b="1" dirty="0">
                <a:solidFill>
                  <a:srgbClr val="3333CC"/>
                </a:solidFill>
              </a:rPr>
              <a:t>Documentation Required for RTA 2020</a:t>
            </a:r>
          </a:p>
          <a:p>
            <a:r>
              <a:rPr lang="en-US" sz="1800" dirty="0"/>
              <a:t>A landlord must retain the following documents (or copies of them) during, and for 12 months after the termination of, the tenancy:</a:t>
            </a:r>
          </a:p>
          <a:p>
            <a:pPr marL="0" indent="0">
              <a:buNone/>
            </a:pPr>
            <a:r>
              <a:rPr lang="en-US" sz="1800" dirty="0"/>
              <a:t>(a) the tenancy agreement and any variations or renewals of it:</a:t>
            </a:r>
          </a:p>
          <a:p>
            <a:pPr marL="0" indent="0">
              <a:buNone/>
            </a:pPr>
            <a:r>
              <a:rPr lang="en-US" sz="1800" dirty="0"/>
              <a:t>(b) any reports of inspections of the premises carried out by or for the landlord during the tenancy:</a:t>
            </a:r>
          </a:p>
          <a:p>
            <a:pPr marL="0" indent="0">
              <a:buNone/>
            </a:pPr>
            <a:r>
              <a:rPr lang="en-US" sz="1800" dirty="0"/>
              <a:t>(c) records of any building work for which a building consent is required, prescribed electrical work, sanitary plumbing, </a:t>
            </a:r>
            <a:r>
              <a:rPr lang="en-US" sz="1800" dirty="0" err="1"/>
              <a:t>gasfitting</a:t>
            </a:r>
            <a:r>
              <a:rPr lang="en-US" sz="1800" dirty="0"/>
              <a:t>, or other maintenance or repair work carried out at the premises by or for the landlord during the tenancy:</a:t>
            </a:r>
          </a:p>
          <a:p>
            <a:pPr marL="0" indent="0">
              <a:buNone/>
            </a:pPr>
            <a:r>
              <a:rPr lang="en-US" sz="1800" dirty="0"/>
              <a:t>(d) any reports or assessments by a professional tradesperson of work that is carried out or is required in relation to a premises that relates to the landlord’s compliance with section 45 or 66I:</a:t>
            </a:r>
          </a:p>
        </p:txBody>
      </p:sp>
      <p:pic>
        <p:nvPicPr>
          <p:cNvPr id="5" name="Picture 6" descr="C:\Users\glenda.watson\AppData\Local\Microsoft\Windows\Temporary Internet Files\Content.Outlook\SE8HEYGD\NZPIF - logo 1.TIF">
            <a:extLst>
              <a:ext uri="{FF2B5EF4-FFF2-40B4-BE49-F238E27FC236}">
                <a16:creationId xmlns="" xmlns:a16="http://schemas.microsoft.com/office/drawing/2014/main" id="{5990DA74-1068-460D-B621-F4A3EE9EE78F}"/>
              </a:ext>
            </a:extLst>
          </p:cNvPr>
          <p:cNvPicPr>
            <a:picLocks noChangeAspect="1" noChangeArrowheads="1"/>
          </p:cNvPicPr>
          <p:nvPr/>
        </p:nvPicPr>
        <p:blipFill>
          <a:blip r:embed="rId2" cstate="print"/>
          <a:srcRect/>
          <a:stretch>
            <a:fillRect/>
          </a:stretch>
        </p:blipFill>
        <p:spPr bwMode="auto">
          <a:xfrm>
            <a:off x="5773140" y="274638"/>
            <a:ext cx="2913660" cy="1296566"/>
          </a:xfrm>
          <a:prstGeom prst="rect">
            <a:avLst/>
          </a:prstGeom>
          <a:noFill/>
          <a:ln w="9525">
            <a:noFill/>
            <a:miter lim="800000"/>
            <a:headEnd/>
            <a:tailEnd/>
          </a:ln>
        </p:spPr>
      </p:pic>
    </p:spTree>
    <p:extLst>
      <p:ext uri="{BB962C8B-B14F-4D97-AF65-F5344CB8AC3E}">
        <p14:creationId xmlns:p14="http://schemas.microsoft.com/office/powerpoint/2010/main" val="3650772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4621918-D3E6-44D6-B086-7BF33FD16094}"/>
              </a:ext>
            </a:extLst>
          </p:cNvPr>
          <p:cNvSpPr>
            <a:spLocks noGrp="1"/>
          </p:cNvSpPr>
          <p:nvPr>
            <p:ph type="title"/>
          </p:nvPr>
        </p:nvSpPr>
        <p:spPr/>
        <p:txBody>
          <a:bodyPr/>
          <a:lstStyle/>
          <a:p>
            <a:endParaRPr lang="en-NZ" dirty="0"/>
          </a:p>
        </p:txBody>
      </p:sp>
      <p:sp>
        <p:nvSpPr>
          <p:cNvPr id="3" name="Content Placeholder 2">
            <a:extLst>
              <a:ext uri="{FF2B5EF4-FFF2-40B4-BE49-F238E27FC236}">
                <a16:creationId xmlns="" xmlns:a16="http://schemas.microsoft.com/office/drawing/2014/main" id="{60D15C2E-AE49-41C7-829F-1336E24E1925}"/>
              </a:ext>
            </a:extLst>
          </p:cNvPr>
          <p:cNvSpPr>
            <a:spLocks noGrp="1"/>
          </p:cNvSpPr>
          <p:nvPr>
            <p:ph idx="1"/>
          </p:nvPr>
        </p:nvSpPr>
        <p:spPr/>
        <p:txBody>
          <a:bodyPr/>
          <a:lstStyle/>
          <a:p>
            <a:pPr marL="0" indent="0">
              <a:buNone/>
            </a:pPr>
            <a:r>
              <a:rPr lang="en-NZ" sz="2600" b="1" dirty="0">
                <a:solidFill>
                  <a:srgbClr val="3333CC"/>
                </a:solidFill>
              </a:rPr>
              <a:t>Documentation Required for RTA 2020 (continued)</a:t>
            </a:r>
          </a:p>
          <a:p>
            <a:pPr marL="0" indent="0">
              <a:buNone/>
            </a:pPr>
            <a:r>
              <a:rPr lang="en-US" sz="1800" dirty="0"/>
              <a:t>(e) the records or other documents that relate to the landlord’s compliance with the healthy homes standards and that are prescribed by regulations under section 138B(5):</a:t>
            </a:r>
          </a:p>
          <a:p>
            <a:pPr marL="0" indent="0">
              <a:buNone/>
            </a:pPr>
            <a:r>
              <a:rPr lang="en-US" sz="1800" dirty="0"/>
              <a:t>(f) any advertisement for the tenancy (including an advertisement from before the commencement of the tenancy):</a:t>
            </a:r>
          </a:p>
          <a:p>
            <a:pPr marL="0" indent="0">
              <a:buNone/>
            </a:pPr>
            <a:r>
              <a:rPr lang="en-US" sz="1800" dirty="0"/>
              <a:t>(g) any notices or correspondence between a landlord (or a person acting on the landlord’s behalf) and—</a:t>
            </a:r>
          </a:p>
          <a:p>
            <a:pPr marL="0" indent="0">
              <a:buNone/>
            </a:pPr>
            <a:r>
              <a:rPr lang="en-US" sz="1800" dirty="0"/>
              <a:t>	(</a:t>
            </a:r>
            <a:r>
              <a:rPr lang="en-US" sz="1800" dirty="0" err="1"/>
              <a:t>i</a:t>
            </a:r>
            <a:r>
              <a:rPr lang="en-US" sz="1800" dirty="0"/>
              <a:t>) a tenant (or a person acting on the tenant’s behalf) in relation to the tenancy:</a:t>
            </a:r>
          </a:p>
          <a:p>
            <a:pPr marL="0" indent="0">
              <a:buNone/>
            </a:pPr>
            <a:r>
              <a:rPr lang="en-US" sz="1800" dirty="0"/>
              <a:t>	(ii) a prospective tenant (or a person acting on the prospective tenant’s behalf) in relation to the tenancy.</a:t>
            </a:r>
            <a:endParaRPr lang="en-NZ" sz="1800" dirty="0"/>
          </a:p>
          <a:p>
            <a:pPr marL="0" indent="0">
              <a:buNone/>
            </a:pPr>
            <a:endParaRPr lang="en-NZ" sz="2600" b="1" dirty="0">
              <a:solidFill>
                <a:srgbClr val="3333CC"/>
              </a:solidFill>
            </a:endParaRPr>
          </a:p>
        </p:txBody>
      </p:sp>
      <p:pic>
        <p:nvPicPr>
          <p:cNvPr id="5" name="Picture 6" descr="C:\Users\glenda.watson\AppData\Local\Microsoft\Windows\Temporary Internet Files\Content.Outlook\SE8HEYGD\NZPIF - logo 1.TIF">
            <a:extLst>
              <a:ext uri="{FF2B5EF4-FFF2-40B4-BE49-F238E27FC236}">
                <a16:creationId xmlns="" xmlns:a16="http://schemas.microsoft.com/office/drawing/2014/main" id="{2CF4F1BD-CE52-40E4-A72D-6D6698501662}"/>
              </a:ext>
            </a:extLst>
          </p:cNvPr>
          <p:cNvPicPr>
            <a:picLocks noChangeAspect="1" noChangeArrowheads="1"/>
          </p:cNvPicPr>
          <p:nvPr/>
        </p:nvPicPr>
        <p:blipFill>
          <a:blip r:embed="rId2" cstate="print"/>
          <a:srcRect/>
          <a:stretch>
            <a:fillRect/>
          </a:stretch>
        </p:blipFill>
        <p:spPr bwMode="auto">
          <a:xfrm>
            <a:off x="5773140" y="274638"/>
            <a:ext cx="2913660" cy="1296566"/>
          </a:xfrm>
          <a:prstGeom prst="rect">
            <a:avLst/>
          </a:prstGeom>
          <a:noFill/>
          <a:ln w="9525">
            <a:noFill/>
            <a:miter lim="800000"/>
            <a:headEnd/>
            <a:tailEnd/>
          </a:ln>
        </p:spPr>
      </p:pic>
    </p:spTree>
    <p:extLst>
      <p:ext uri="{BB962C8B-B14F-4D97-AF65-F5344CB8AC3E}">
        <p14:creationId xmlns:p14="http://schemas.microsoft.com/office/powerpoint/2010/main" val="194663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DD7A47A-EA30-4B71-99EB-87EC18A42B1E}"/>
              </a:ext>
            </a:extLst>
          </p:cNvPr>
          <p:cNvSpPr>
            <a:spLocks noGrp="1"/>
          </p:cNvSpPr>
          <p:nvPr>
            <p:ph type="title"/>
          </p:nvPr>
        </p:nvSpPr>
        <p:spPr/>
        <p:txBody>
          <a:bodyPr/>
          <a:lstStyle/>
          <a:p>
            <a:endParaRPr lang="en-NZ" dirty="0"/>
          </a:p>
        </p:txBody>
      </p:sp>
      <p:sp>
        <p:nvSpPr>
          <p:cNvPr id="3" name="Content Placeholder 2">
            <a:extLst>
              <a:ext uri="{FF2B5EF4-FFF2-40B4-BE49-F238E27FC236}">
                <a16:creationId xmlns="" xmlns:a16="http://schemas.microsoft.com/office/drawing/2014/main" id="{15E18960-5398-4B13-B707-BDACB550AAA8}"/>
              </a:ext>
            </a:extLst>
          </p:cNvPr>
          <p:cNvSpPr>
            <a:spLocks noGrp="1"/>
          </p:cNvSpPr>
          <p:nvPr>
            <p:ph idx="1"/>
          </p:nvPr>
        </p:nvSpPr>
        <p:spPr/>
        <p:txBody>
          <a:bodyPr/>
          <a:lstStyle/>
          <a:p>
            <a:pPr marL="0" indent="0" algn="ctr">
              <a:buNone/>
            </a:pPr>
            <a:r>
              <a:rPr lang="en-NZ" sz="2800" dirty="0">
                <a:solidFill>
                  <a:srgbClr val="0000CC"/>
                </a:solidFill>
              </a:rPr>
              <a:t>Landlord Compliance Checklist</a:t>
            </a:r>
          </a:p>
          <a:p>
            <a:r>
              <a:rPr lang="en-NZ" sz="2400" dirty="0"/>
              <a:t>With all the changes happening to tenancy legislation check all of your paper work is up to date.</a:t>
            </a:r>
          </a:p>
          <a:p>
            <a:r>
              <a:rPr lang="en-NZ" sz="2400" dirty="0"/>
              <a:t>Print off a copy of the Landlord Compliance Checklist from the Tenancy Services website and work your way through this. This is the form that MBIE Compliance Team will use if get audited.</a:t>
            </a:r>
          </a:p>
          <a:p>
            <a:r>
              <a:rPr lang="en-NZ" sz="2800" dirty="0">
                <a:solidFill>
                  <a:srgbClr val="0000CC"/>
                </a:solidFill>
                <a:hlinkClick r:id="rId2">
                  <a:extLst>
                    <a:ext uri="{A12FA001-AC4F-418D-AE19-62706E023703}">
                      <ahyp:hlinkClr xmlns="" xmlns:ahyp="http://schemas.microsoft.com/office/drawing/2018/hyperlinkcolor" val="tx"/>
                    </a:ext>
                  </a:extLst>
                </a:hlinkClick>
              </a:rPr>
              <a:t>https://www.tenancy.govt.nz/starting-a-tenancy/new-to-tenancy/landlord-compliance-checklist/</a:t>
            </a:r>
            <a:endParaRPr lang="en-NZ" sz="2800" dirty="0">
              <a:solidFill>
                <a:srgbClr val="0000CC"/>
              </a:solidFill>
            </a:endParaRPr>
          </a:p>
          <a:p>
            <a:endParaRPr lang="en-NZ" sz="2800" dirty="0"/>
          </a:p>
        </p:txBody>
      </p:sp>
      <p:pic>
        <p:nvPicPr>
          <p:cNvPr id="6" name="Picture 2">
            <a:extLst>
              <a:ext uri="{FF2B5EF4-FFF2-40B4-BE49-F238E27FC236}">
                <a16:creationId xmlns="" xmlns:a16="http://schemas.microsoft.com/office/drawing/2014/main" id="{0F77AF37-CA95-49CF-B96E-07DBF3819E6E}"/>
              </a:ext>
            </a:extLst>
          </p:cNvPr>
          <p:cNvPicPr>
            <a:picLocks noChangeAspect="1" noChangeArrowheads="1"/>
          </p:cNvPicPr>
          <p:nvPr/>
        </p:nvPicPr>
        <p:blipFill>
          <a:blip r:embed="rId3" cstate="print"/>
          <a:srcRect/>
          <a:stretch>
            <a:fillRect/>
          </a:stretch>
        </p:blipFill>
        <p:spPr bwMode="auto">
          <a:xfrm>
            <a:off x="5857875" y="295246"/>
            <a:ext cx="2828925" cy="1228725"/>
          </a:xfrm>
          <a:prstGeom prst="rect">
            <a:avLst/>
          </a:prstGeom>
          <a:noFill/>
          <a:ln w="9525">
            <a:noFill/>
            <a:miter lim="800000"/>
            <a:headEnd/>
            <a:tailEnd/>
          </a:ln>
        </p:spPr>
      </p:pic>
    </p:spTree>
    <p:extLst>
      <p:ext uri="{BB962C8B-B14F-4D97-AF65-F5344CB8AC3E}">
        <p14:creationId xmlns:p14="http://schemas.microsoft.com/office/powerpoint/2010/main" val="2010322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D781D1-F5E8-4CD0-BD24-67CD49955128}"/>
              </a:ext>
            </a:extLst>
          </p:cNvPr>
          <p:cNvSpPr>
            <a:spLocks noGrp="1"/>
          </p:cNvSpPr>
          <p:nvPr>
            <p:ph type="title"/>
          </p:nvPr>
        </p:nvSpPr>
        <p:spPr/>
        <p:txBody>
          <a:bodyPr/>
          <a:lstStyle/>
          <a:p>
            <a:endParaRPr lang="en-NZ" dirty="0"/>
          </a:p>
        </p:txBody>
      </p:sp>
      <p:sp>
        <p:nvSpPr>
          <p:cNvPr id="3" name="Content Placeholder 2">
            <a:extLst>
              <a:ext uri="{FF2B5EF4-FFF2-40B4-BE49-F238E27FC236}">
                <a16:creationId xmlns="" xmlns:a16="http://schemas.microsoft.com/office/drawing/2014/main" id="{D0475742-A708-423A-A174-5E0C688142F9}"/>
              </a:ext>
            </a:extLst>
          </p:cNvPr>
          <p:cNvSpPr>
            <a:spLocks noGrp="1"/>
          </p:cNvSpPr>
          <p:nvPr>
            <p:ph idx="1"/>
          </p:nvPr>
        </p:nvSpPr>
        <p:spPr/>
        <p:txBody>
          <a:bodyPr/>
          <a:lstStyle/>
          <a:p>
            <a:pPr marL="0" indent="0">
              <a:buNone/>
            </a:pPr>
            <a:r>
              <a:rPr lang="en-NZ" b="1" dirty="0">
                <a:solidFill>
                  <a:srgbClr val="3333CC"/>
                </a:solidFill>
              </a:rPr>
              <a:t>RTA 2020 Important Dates</a:t>
            </a:r>
          </a:p>
          <a:p>
            <a:r>
              <a:rPr lang="en-US" sz="2800" dirty="0"/>
              <a:t>12 August 2020 </a:t>
            </a:r>
          </a:p>
          <a:p>
            <a:pPr lvl="2"/>
            <a:r>
              <a:rPr lang="en-US" sz="1800" dirty="0"/>
              <a:t>The new provision that certain transitional and emergency housing is not covered by the RTA takes effect. </a:t>
            </a:r>
          </a:p>
          <a:p>
            <a:pPr lvl="2"/>
            <a:r>
              <a:rPr lang="en-US" sz="1800" dirty="0"/>
              <a:t>The limitation on rent increases to once every 12 months takes effect. </a:t>
            </a:r>
          </a:p>
          <a:p>
            <a:r>
              <a:rPr lang="en-US" sz="2800" dirty="0"/>
              <a:t>11 February 2021 </a:t>
            </a:r>
          </a:p>
          <a:p>
            <a:pPr lvl="2"/>
            <a:r>
              <a:rPr lang="en-US" sz="1800" dirty="0"/>
              <a:t>Most of the remaining reforms take effect. </a:t>
            </a:r>
          </a:p>
          <a:p>
            <a:r>
              <a:rPr lang="en-US" sz="2800" dirty="0">
                <a:solidFill>
                  <a:srgbClr val="FF0000"/>
                </a:solidFill>
              </a:rPr>
              <a:t>11 August 2021 (further delay until Mid 2022)</a:t>
            </a:r>
          </a:p>
          <a:p>
            <a:pPr lvl="2"/>
            <a:r>
              <a:rPr lang="en-US" sz="1800" dirty="0"/>
              <a:t>Reforms relating to family violence and physical assault of a landlord take effect. (These provisions may take effect earlier if the Government agrees.)</a:t>
            </a:r>
            <a:endParaRPr lang="en-NZ" sz="1800" dirty="0"/>
          </a:p>
        </p:txBody>
      </p:sp>
      <p:pic>
        <p:nvPicPr>
          <p:cNvPr id="5" name="Picture 6" descr="C:\Users\glenda.watson\AppData\Local\Microsoft\Windows\Temporary Internet Files\Content.Outlook\SE8HEYGD\NZPIF - logo 1.TIF">
            <a:extLst>
              <a:ext uri="{FF2B5EF4-FFF2-40B4-BE49-F238E27FC236}">
                <a16:creationId xmlns="" xmlns:a16="http://schemas.microsoft.com/office/drawing/2014/main" id="{FE275DB2-37F9-4B7B-89C9-599ADA3C57D7}"/>
              </a:ext>
            </a:extLst>
          </p:cNvPr>
          <p:cNvPicPr>
            <a:picLocks noChangeAspect="1" noChangeArrowheads="1"/>
          </p:cNvPicPr>
          <p:nvPr/>
        </p:nvPicPr>
        <p:blipFill>
          <a:blip r:embed="rId2" cstate="print"/>
          <a:srcRect/>
          <a:stretch>
            <a:fillRect/>
          </a:stretch>
        </p:blipFill>
        <p:spPr bwMode="auto">
          <a:xfrm>
            <a:off x="5773140" y="274638"/>
            <a:ext cx="2913660" cy="1296566"/>
          </a:xfrm>
          <a:prstGeom prst="rect">
            <a:avLst/>
          </a:prstGeom>
          <a:noFill/>
          <a:ln w="9525">
            <a:noFill/>
            <a:miter lim="800000"/>
            <a:headEnd/>
            <a:tailEnd/>
          </a:ln>
        </p:spPr>
      </p:pic>
    </p:spTree>
    <p:extLst>
      <p:ext uri="{BB962C8B-B14F-4D97-AF65-F5344CB8AC3E}">
        <p14:creationId xmlns:p14="http://schemas.microsoft.com/office/powerpoint/2010/main" val="2958984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61C268B-5657-45FA-8D2C-58E946386288}"/>
              </a:ext>
            </a:extLst>
          </p:cNvPr>
          <p:cNvSpPr>
            <a:spLocks noGrp="1"/>
          </p:cNvSpPr>
          <p:nvPr>
            <p:ph type="title"/>
          </p:nvPr>
        </p:nvSpPr>
        <p:spPr/>
        <p:txBody>
          <a:bodyPr/>
          <a:lstStyle/>
          <a:p>
            <a:endParaRPr lang="en-NZ" dirty="0"/>
          </a:p>
        </p:txBody>
      </p:sp>
      <p:sp>
        <p:nvSpPr>
          <p:cNvPr id="3" name="Content Placeholder 2">
            <a:extLst>
              <a:ext uri="{FF2B5EF4-FFF2-40B4-BE49-F238E27FC236}">
                <a16:creationId xmlns="" xmlns:a16="http://schemas.microsoft.com/office/drawing/2014/main" id="{E3E340E5-5DEE-4FA4-A107-44037AD59055}"/>
              </a:ext>
            </a:extLst>
          </p:cNvPr>
          <p:cNvSpPr>
            <a:spLocks noGrp="1"/>
          </p:cNvSpPr>
          <p:nvPr>
            <p:ph idx="1"/>
          </p:nvPr>
        </p:nvSpPr>
        <p:spPr/>
        <p:txBody>
          <a:bodyPr/>
          <a:lstStyle/>
          <a:p>
            <a:pPr marL="0" indent="0">
              <a:buNone/>
            </a:pPr>
            <a:r>
              <a:rPr lang="en-GB" b="1" dirty="0">
                <a:solidFill>
                  <a:srgbClr val="0000CC"/>
                </a:solidFill>
              </a:rPr>
              <a:t>Pretty Cheap Masks (www.cheapmasks.nz)</a:t>
            </a:r>
          </a:p>
          <a:p>
            <a:r>
              <a:rPr lang="en-GB" sz="2800" dirty="0"/>
              <a:t>Member benefit</a:t>
            </a:r>
          </a:p>
          <a:p>
            <a:r>
              <a:rPr lang="en-GB" sz="2800" dirty="0"/>
              <a:t>Discount for NZPIF members</a:t>
            </a:r>
          </a:p>
          <a:p>
            <a:r>
              <a:rPr lang="en-GB" sz="2800" dirty="0"/>
              <a:t>Suppliers of Covid Masks and oximeters </a:t>
            </a:r>
          </a:p>
          <a:p>
            <a:r>
              <a:rPr lang="en-GB" sz="2800" dirty="0"/>
              <a:t>Use the code </a:t>
            </a:r>
            <a:r>
              <a:rPr lang="en-GB" sz="2800" dirty="0" err="1"/>
              <a:t>StaySafeNZPIF</a:t>
            </a:r>
            <a:endParaRPr lang="en-GB" sz="2800" dirty="0"/>
          </a:p>
          <a:p>
            <a:endParaRPr lang="en-GB" sz="2800" dirty="0"/>
          </a:p>
          <a:p>
            <a:pPr marL="0" indent="0">
              <a:buNone/>
            </a:pPr>
            <a:endParaRPr lang="en-GB" b="1" dirty="0">
              <a:solidFill>
                <a:srgbClr val="0000CC"/>
              </a:solidFill>
            </a:endParaRPr>
          </a:p>
          <a:p>
            <a:endParaRPr lang="en-NZ" dirty="0"/>
          </a:p>
        </p:txBody>
      </p:sp>
      <p:pic>
        <p:nvPicPr>
          <p:cNvPr id="4" name="Picture 6" descr="C:\Users\glenda.watson\AppData\Local\Microsoft\Windows\Temporary Internet Files\Content.Outlook\SE8HEYGD\NZPIF - logo 1.TIF">
            <a:extLst>
              <a:ext uri="{FF2B5EF4-FFF2-40B4-BE49-F238E27FC236}">
                <a16:creationId xmlns="" xmlns:a16="http://schemas.microsoft.com/office/drawing/2014/main" id="{DB175290-AD04-43ED-B236-2C19C205625D}"/>
              </a:ext>
            </a:extLst>
          </p:cNvPr>
          <p:cNvPicPr>
            <a:picLocks noChangeAspect="1" noChangeArrowheads="1"/>
          </p:cNvPicPr>
          <p:nvPr/>
        </p:nvPicPr>
        <p:blipFill>
          <a:blip r:embed="rId2" cstate="print"/>
          <a:srcRect/>
          <a:stretch>
            <a:fillRect/>
          </a:stretch>
        </p:blipFill>
        <p:spPr bwMode="auto">
          <a:xfrm>
            <a:off x="5769672" y="274638"/>
            <a:ext cx="2913660" cy="1296566"/>
          </a:xfrm>
          <a:prstGeom prst="rect">
            <a:avLst/>
          </a:prstGeom>
          <a:noFill/>
          <a:ln w="9525">
            <a:noFill/>
            <a:miter lim="800000"/>
            <a:headEnd/>
            <a:tailEnd/>
          </a:ln>
        </p:spPr>
      </p:pic>
    </p:spTree>
    <p:extLst>
      <p:ext uri="{BB962C8B-B14F-4D97-AF65-F5344CB8AC3E}">
        <p14:creationId xmlns:p14="http://schemas.microsoft.com/office/powerpoint/2010/main" val="1042557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802D6D-030B-4902-9785-035F72316537}"/>
              </a:ext>
            </a:extLst>
          </p:cNvPr>
          <p:cNvSpPr>
            <a:spLocks noGrp="1"/>
          </p:cNvSpPr>
          <p:nvPr>
            <p:ph type="title"/>
          </p:nvPr>
        </p:nvSpPr>
        <p:spPr/>
        <p:txBody>
          <a:bodyPr/>
          <a:lstStyle/>
          <a:p>
            <a:endParaRPr lang="en-NZ" dirty="0"/>
          </a:p>
        </p:txBody>
      </p:sp>
      <p:sp>
        <p:nvSpPr>
          <p:cNvPr id="3" name="Content Placeholder 2">
            <a:extLst>
              <a:ext uri="{FF2B5EF4-FFF2-40B4-BE49-F238E27FC236}">
                <a16:creationId xmlns="" xmlns:a16="http://schemas.microsoft.com/office/drawing/2014/main" id="{5178EB6B-AB93-44BA-9722-AC2643EB580C}"/>
              </a:ext>
            </a:extLst>
          </p:cNvPr>
          <p:cNvSpPr>
            <a:spLocks noGrp="1"/>
          </p:cNvSpPr>
          <p:nvPr>
            <p:ph idx="1"/>
          </p:nvPr>
        </p:nvSpPr>
        <p:spPr/>
        <p:txBody>
          <a:bodyPr/>
          <a:lstStyle/>
          <a:p>
            <a:pPr marL="0" indent="0">
              <a:buNone/>
            </a:pPr>
            <a:r>
              <a:rPr lang="en-NZ" b="1" u="sng" dirty="0">
                <a:solidFill>
                  <a:srgbClr val="3333CC"/>
                </a:solidFill>
              </a:rPr>
              <a:t>Family Violence </a:t>
            </a:r>
            <a:r>
              <a:rPr lang="en-NZ" sz="2400" b="1" u="sng" dirty="0">
                <a:solidFill>
                  <a:srgbClr val="3333CC"/>
                </a:solidFill>
              </a:rPr>
              <a:t>(Delayed until Mid 2022 release)</a:t>
            </a:r>
          </a:p>
          <a:p>
            <a:pPr marL="0" indent="0">
              <a:buNone/>
            </a:pPr>
            <a:r>
              <a:rPr lang="en-NZ" sz="2800" dirty="0">
                <a:solidFill>
                  <a:srgbClr val="FF0000"/>
                </a:solidFill>
              </a:rPr>
              <a:t>Previous</a:t>
            </a:r>
            <a:endParaRPr lang="en-NZ" sz="1800" i="0" u="none" strike="noStrike" baseline="0" dirty="0">
              <a:solidFill>
                <a:srgbClr val="FF0000"/>
              </a:solidFill>
            </a:endParaRPr>
          </a:p>
          <a:p>
            <a:r>
              <a:rPr lang="en-US" sz="1800" i="0" u="none" strike="noStrike" baseline="0" dirty="0">
                <a:solidFill>
                  <a:srgbClr val="FF0000"/>
                </a:solidFill>
              </a:rPr>
              <a:t> Withdrawal by tenant experiencing family violence </a:t>
            </a:r>
          </a:p>
          <a:p>
            <a:r>
              <a:rPr lang="en-US" sz="1800" i="0" u="none" strike="noStrike" baseline="0" dirty="0">
                <a:solidFill>
                  <a:srgbClr val="FF0000"/>
                </a:solidFill>
              </a:rPr>
              <a:t>Nothing specific to support tenants experiencing family violence. </a:t>
            </a:r>
            <a:endParaRPr lang="en-NZ" sz="1800" i="0" u="none" strike="noStrike" baseline="0" dirty="0">
              <a:solidFill>
                <a:srgbClr val="FF0000"/>
              </a:solidFill>
            </a:endParaRPr>
          </a:p>
          <a:p>
            <a:pPr marL="0" indent="0">
              <a:buNone/>
            </a:pPr>
            <a:r>
              <a:rPr lang="en-NZ" sz="2800" dirty="0">
                <a:solidFill>
                  <a:srgbClr val="3333CC"/>
                </a:solidFill>
              </a:rPr>
              <a:t>New</a:t>
            </a:r>
            <a:endParaRPr lang="en-NZ" sz="2800" i="0" u="none" strike="noStrike" baseline="0" dirty="0">
              <a:solidFill>
                <a:srgbClr val="3333CC"/>
              </a:solidFill>
            </a:endParaRPr>
          </a:p>
          <a:p>
            <a:r>
              <a:rPr lang="en-US" sz="1800" i="0" u="none" strike="noStrike" baseline="0" dirty="0">
                <a:solidFill>
                  <a:srgbClr val="000000"/>
                </a:solidFill>
              </a:rPr>
              <a:t>Tenants who are experiencing family violence can withdraw from a tenancy by giving two days’ notice, accompanied by appropriate evidence of the family violence. Regulations will be created to specify what constitutes evidence. </a:t>
            </a:r>
          </a:p>
          <a:p>
            <a:r>
              <a:rPr lang="en-US" sz="1800" i="0" u="none" strike="noStrike" baseline="0" dirty="0">
                <a:solidFill>
                  <a:srgbClr val="000000"/>
                </a:solidFill>
              </a:rPr>
              <a:t>Provisions are also included for protecting the privacy of a victim from unauthorised disclosure of this notice and in relation to Tenancy Tribunal hearings. </a:t>
            </a:r>
          </a:p>
          <a:p>
            <a:r>
              <a:rPr lang="en-US" sz="1800" i="0" u="none" strike="noStrike" baseline="0" dirty="0">
                <a:solidFill>
                  <a:srgbClr val="000000"/>
                </a:solidFill>
              </a:rPr>
              <a:t>Remaining tenants in the tenancy may receive a temporary rent reduction using a specific formula. </a:t>
            </a:r>
            <a:endParaRPr lang="en-NZ" dirty="0"/>
          </a:p>
        </p:txBody>
      </p:sp>
      <p:pic>
        <p:nvPicPr>
          <p:cNvPr id="5" name="Picture 6" descr="C:\Users\glenda.watson\AppData\Local\Microsoft\Windows\Temporary Internet Files\Content.Outlook\SE8HEYGD\NZPIF - logo 1.TIF">
            <a:extLst>
              <a:ext uri="{FF2B5EF4-FFF2-40B4-BE49-F238E27FC236}">
                <a16:creationId xmlns="" xmlns:a16="http://schemas.microsoft.com/office/drawing/2014/main" id="{5FF0453C-5A63-4D71-9028-E54ABBEAA7AF}"/>
              </a:ext>
            </a:extLst>
          </p:cNvPr>
          <p:cNvPicPr>
            <a:picLocks noChangeAspect="1" noChangeArrowheads="1"/>
          </p:cNvPicPr>
          <p:nvPr/>
        </p:nvPicPr>
        <p:blipFill>
          <a:blip r:embed="rId2" cstate="print"/>
          <a:srcRect/>
          <a:stretch>
            <a:fillRect/>
          </a:stretch>
        </p:blipFill>
        <p:spPr bwMode="auto">
          <a:xfrm>
            <a:off x="5773140" y="274638"/>
            <a:ext cx="2913660" cy="1296566"/>
          </a:xfrm>
          <a:prstGeom prst="rect">
            <a:avLst/>
          </a:prstGeom>
          <a:noFill/>
          <a:ln w="9525">
            <a:noFill/>
            <a:miter lim="800000"/>
            <a:headEnd/>
            <a:tailEnd/>
          </a:ln>
        </p:spPr>
      </p:pic>
    </p:spTree>
    <p:extLst>
      <p:ext uri="{BB962C8B-B14F-4D97-AF65-F5344CB8AC3E}">
        <p14:creationId xmlns:p14="http://schemas.microsoft.com/office/powerpoint/2010/main" val="1395525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9A2C3BE-529E-4BD8-AD8C-39D7ED82D403}"/>
              </a:ext>
            </a:extLst>
          </p:cNvPr>
          <p:cNvSpPr>
            <a:spLocks noGrp="1"/>
          </p:cNvSpPr>
          <p:nvPr>
            <p:ph type="title"/>
          </p:nvPr>
        </p:nvSpPr>
        <p:spPr/>
        <p:txBody>
          <a:bodyPr/>
          <a:lstStyle/>
          <a:p>
            <a:endParaRPr lang="en-NZ" dirty="0"/>
          </a:p>
        </p:txBody>
      </p:sp>
      <p:sp>
        <p:nvSpPr>
          <p:cNvPr id="3" name="Content Placeholder 2">
            <a:extLst>
              <a:ext uri="{FF2B5EF4-FFF2-40B4-BE49-F238E27FC236}">
                <a16:creationId xmlns="" xmlns:a16="http://schemas.microsoft.com/office/drawing/2014/main" id="{0E61889E-05C3-47CE-A151-11B9DEF69AC2}"/>
              </a:ext>
            </a:extLst>
          </p:cNvPr>
          <p:cNvSpPr>
            <a:spLocks noGrp="1"/>
          </p:cNvSpPr>
          <p:nvPr>
            <p:ph idx="1"/>
          </p:nvPr>
        </p:nvSpPr>
        <p:spPr/>
        <p:txBody>
          <a:bodyPr/>
          <a:lstStyle/>
          <a:p>
            <a:pPr marL="0" indent="0">
              <a:buNone/>
            </a:pPr>
            <a:r>
              <a:rPr lang="en-NZ" b="1" dirty="0">
                <a:solidFill>
                  <a:srgbClr val="0000CC"/>
                </a:solidFill>
                <a:effectLst/>
                <a:ea typeface="Calibri" panose="020F0502020204030204" pitchFamily="34" charset="0"/>
              </a:rPr>
              <a:t>Physical assault</a:t>
            </a:r>
            <a:endParaRPr lang="en-NZ" dirty="0">
              <a:solidFill>
                <a:srgbClr val="0000CC"/>
              </a:solidFill>
              <a:effectLst/>
              <a:ea typeface="Calibri" panose="020F0502020204030204" pitchFamily="34" charset="0"/>
            </a:endParaRPr>
          </a:p>
          <a:p>
            <a:pPr marL="342900" lvl="0" indent="-342900">
              <a:spcAft>
                <a:spcPts val="400"/>
              </a:spcAft>
              <a:buSzPts val="1000"/>
              <a:buFont typeface="Symbol" panose="05050102010706020507" pitchFamily="18" charset="2"/>
              <a:buChar char=""/>
              <a:tabLst>
                <a:tab pos="457200" algn="l"/>
              </a:tabLst>
            </a:pPr>
            <a:r>
              <a:rPr lang="en-NZ" sz="1600" dirty="0">
                <a:effectLst/>
                <a:ea typeface="Calibri" panose="020F0502020204030204" pitchFamily="34" charset="0"/>
              </a:rPr>
              <a:t>if a tenant physically assaults: </a:t>
            </a:r>
          </a:p>
          <a:p>
            <a:pPr marL="742950" lvl="1" indent="-285750">
              <a:spcBef>
                <a:spcPts val="200"/>
              </a:spcBef>
              <a:spcAft>
                <a:spcPts val="400"/>
              </a:spcAft>
              <a:buSzPts val="1000"/>
              <a:buFont typeface="Courier New" panose="02070309020205020404" pitchFamily="49" charset="0"/>
              <a:buChar char="o"/>
              <a:tabLst>
                <a:tab pos="914400" algn="l"/>
              </a:tabLst>
            </a:pPr>
            <a:r>
              <a:rPr lang="en-NZ" sz="1600" dirty="0">
                <a:effectLst/>
                <a:ea typeface="Calibri" panose="020F0502020204030204" pitchFamily="34" charset="0"/>
                <a:cs typeface="Times New Roman" panose="02020603050405020304" pitchFamily="18" charset="0"/>
              </a:rPr>
              <a:t>the landlord or owner</a:t>
            </a:r>
          </a:p>
          <a:p>
            <a:pPr marL="742950" lvl="1" indent="-285750">
              <a:spcBef>
                <a:spcPts val="200"/>
              </a:spcBef>
              <a:spcAft>
                <a:spcPts val="400"/>
              </a:spcAft>
              <a:buSzPts val="1000"/>
              <a:buFont typeface="Courier New" panose="02070309020205020404" pitchFamily="49" charset="0"/>
              <a:buChar char="o"/>
              <a:tabLst>
                <a:tab pos="914400" algn="l"/>
              </a:tabLst>
            </a:pPr>
            <a:r>
              <a:rPr lang="en-NZ" sz="1600" dirty="0">
                <a:effectLst/>
                <a:ea typeface="Calibri" panose="020F0502020204030204" pitchFamily="34" charset="0"/>
                <a:cs typeface="Times New Roman" panose="02020603050405020304" pitchFamily="18" charset="0"/>
              </a:rPr>
              <a:t>a member of the landlord or owner’s family, or</a:t>
            </a:r>
          </a:p>
          <a:p>
            <a:pPr marL="742950" lvl="1" indent="-285750">
              <a:spcBef>
                <a:spcPts val="200"/>
              </a:spcBef>
              <a:spcAft>
                <a:spcPts val="400"/>
              </a:spcAft>
              <a:buSzPts val="1000"/>
              <a:buFont typeface="Courier New" panose="02070309020205020404" pitchFamily="49" charset="0"/>
              <a:buChar char="o"/>
              <a:tabLst>
                <a:tab pos="914400" algn="l"/>
              </a:tabLst>
            </a:pPr>
            <a:r>
              <a:rPr lang="en-NZ" sz="1600" dirty="0">
                <a:effectLst/>
                <a:ea typeface="Calibri" panose="020F0502020204030204" pitchFamily="34" charset="0"/>
                <a:cs typeface="Times New Roman" panose="02020603050405020304" pitchFamily="18" charset="0"/>
              </a:rPr>
              <a:t>an agent of the landlord,</a:t>
            </a:r>
          </a:p>
          <a:p>
            <a:pPr>
              <a:spcAft>
                <a:spcPts val="400"/>
              </a:spcAft>
            </a:pPr>
            <a:r>
              <a:rPr lang="en-NZ" sz="1600" dirty="0">
                <a:effectLst/>
                <a:ea typeface="Calibri" panose="020F0502020204030204" pitchFamily="34" charset="0"/>
              </a:rPr>
              <a:t>the landlord can issue a 14-day notice to end the tenancy. A formal charge must be laid by the </a:t>
            </a:r>
            <a:r>
              <a:rPr lang="en-NZ" sz="1600" b="1" dirty="0">
                <a:effectLst/>
                <a:ea typeface="Calibri" panose="020F0502020204030204" pitchFamily="34" charset="0"/>
              </a:rPr>
              <a:t>Police</a:t>
            </a:r>
            <a:r>
              <a:rPr lang="en-NZ" sz="1600" dirty="0">
                <a:effectLst/>
                <a:ea typeface="Calibri" panose="020F0502020204030204" pitchFamily="34" charset="0"/>
              </a:rPr>
              <a:t>. The landlord will not need to apply to the Tenancy Tribunal.</a:t>
            </a:r>
          </a:p>
          <a:p>
            <a:pPr marL="342900" lvl="0" indent="-342900">
              <a:spcAft>
                <a:spcPts val="400"/>
              </a:spcAft>
              <a:buSzPts val="1000"/>
              <a:buFont typeface="Symbol" panose="05050102010706020507" pitchFamily="18" charset="2"/>
              <a:buChar char=""/>
              <a:tabLst>
                <a:tab pos="457200" algn="l"/>
              </a:tabLst>
            </a:pPr>
            <a:r>
              <a:rPr lang="en-NZ" sz="1600" dirty="0">
                <a:effectLst/>
                <a:ea typeface="Calibri" panose="020F0502020204030204" pitchFamily="34" charset="0"/>
              </a:rPr>
              <a:t>The landlord must advise the tenant of their right to apply to the Tenancy Tribunal to challenge the notice. If the tenant challenges it, the tenancy won’t end unless there is a Tenancy Tribunal order.</a:t>
            </a:r>
          </a:p>
          <a:p>
            <a:pPr marL="342900" lvl="0" indent="-342900">
              <a:spcBef>
                <a:spcPts val="200"/>
              </a:spcBef>
              <a:spcAft>
                <a:spcPts val="400"/>
              </a:spcAft>
              <a:buSzPts val="1000"/>
              <a:buFont typeface="Symbol" panose="05050102010706020507" pitchFamily="18" charset="2"/>
              <a:buChar char=""/>
              <a:tabLst>
                <a:tab pos="457200" algn="l"/>
              </a:tabLst>
            </a:pPr>
            <a:r>
              <a:rPr lang="en-NZ" sz="1600" dirty="0">
                <a:effectLst/>
                <a:ea typeface="Calibri" panose="020F0502020204030204" pitchFamily="34" charset="0"/>
              </a:rPr>
              <a:t>The regulations will specify the information that landlords must include in the 14-day notice for termination in this situation.</a:t>
            </a:r>
          </a:p>
          <a:p>
            <a:pPr>
              <a:spcAft>
                <a:spcPts val="400"/>
              </a:spcAft>
            </a:pPr>
            <a:r>
              <a:rPr lang="en-NZ" sz="1600" dirty="0">
                <a:effectLst/>
                <a:ea typeface="Calibri" panose="020F0502020204030204" pitchFamily="34" charset="0"/>
              </a:rPr>
              <a:t>Before the regulations are developed, landlords in this situation can still apply to end the tenancy through the Tenancy Tribunal.</a:t>
            </a:r>
          </a:p>
          <a:p>
            <a:endParaRPr lang="en-NZ" dirty="0"/>
          </a:p>
        </p:txBody>
      </p:sp>
      <p:pic>
        <p:nvPicPr>
          <p:cNvPr id="4" name="Picture 6" descr="C:\Users\glenda.watson\AppData\Local\Microsoft\Windows\Temporary Internet Files\Content.Outlook\SE8HEYGD\NZPIF - logo 1.TIF">
            <a:extLst>
              <a:ext uri="{FF2B5EF4-FFF2-40B4-BE49-F238E27FC236}">
                <a16:creationId xmlns="" xmlns:a16="http://schemas.microsoft.com/office/drawing/2014/main" id="{8E488079-9D35-4C8C-88AE-4C6CC995C293}"/>
              </a:ext>
            </a:extLst>
          </p:cNvPr>
          <p:cNvPicPr>
            <a:picLocks noChangeAspect="1" noChangeArrowheads="1"/>
          </p:cNvPicPr>
          <p:nvPr/>
        </p:nvPicPr>
        <p:blipFill>
          <a:blip r:embed="rId2" cstate="print"/>
          <a:srcRect/>
          <a:stretch>
            <a:fillRect/>
          </a:stretch>
        </p:blipFill>
        <p:spPr bwMode="auto">
          <a:xfrm>
            <a:off x="5769672" y="274638"/>
            <a:ext cx="2913660" cy="1296566"/>
          </a:xfrm>
          <a:prstGeom prst="rect">
            <a:avLst/>
          </a:prstGeom>
          <a:noFill/>
          <a:ln w="9525">
            <a:noFill/>
            <a:miter lim="800000"/>
            <a:headEnd/>
            <a:tailEnd/>
          </a:ln>
        </p:spPr>
      </p:pic>
    </p:spTree>
    <p:extLst>
      <p:ext uri="{BB962C8B-B14F-4D97-AF65-F5344CB8AC3E}">
        <p14:creationId xmlns:p14="http://schemas.microsoft.com/office/powerpoint/2010/main" val="3089531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1C2FF66-1FF0-404E-9C19-D0FB9374E162}"/>
              </a:ext>
            </a:extLst>
          </p:cNvPr>
          <p:cNvSpPr>
            <a:spLocks noGrp="1"/>
          </p:cNvSpPr>
          <p:nvPr>
            <p:ph type="title"/>
          </p:nvPr>
        </p:nvSpPr>
        <p:spPr/>
        <p:txBody>
          <a:bodyPr/>
          <a:lstStyle/>
          <a:p>
            <a:endParaRPr lang="en-NZ" dirty="0"/>
          </a:p>
        </p:txBody>
      </p:sp>
      <p:sp>
        <p:nvSpPr>
          <p:cNvPr id="3" name="Content Placeholder 2">
            <a:extLst>
              <a:ext uri="{FF2B5EF4-FFF2-40B4-BE49-F238E27FC236}">
                <a16:creationId xmlns="" xmlns:a16="http://schemas.microsoft.com/office/drawing/2014/main" id="{6AD3D8CE-7099-40AA-B918-06FE30BCF615}"/>
              </a:ext>
            </a:extLst>
          </p:cNvPr>
          <p:cNvSpPr>
            <a:spLocks noGrp="1"/>
          </p:cNvSpPr>
          <p:nvPr>
            <p:ph idx="1"/>
          </p:nvPr>
        </p:nvSpPr>
        <p:spPr>
          <a:xfrm>
            <a:off x="457200" y="1600204"/>
            <a:ext cx="8229600" cy="4997148"/>
          </a:xfrm>
        </p:spPr>
        <p:txBody>
          <a:bodyPr/>
          <a:lstStyle/>
          <a:p>
            <a:pPr marL="0" indent="0" algn="ctr">
              <a:buNone/>
            </a:pPr>
            <a:r>
              <a:rPr lang="en-NZ" dirty="0">
                <a:solidFill>
                  <a:srgbClr val="0000CC"/>
                </a:solidFill>
              </a:rPr>
              <a:t>Healthy Homes – important dates</a:t>
            </a:r>
          </a:p>
          <a:p>
            <a:pPr marL="0" lvl="0" indent="0">
              <a:spcBef>
                <a:spcPct val="0"/>
              </a:spcBef>
              <a:buNone/>
            </a:pPr>
            <a:r>
              <a:rPr lang="en-US" altLang="en-US" sz="1600" dirty="0"/>
              <a:t>From 1 December 2020 (was 1 July 2020)</a:t>
            </a:r>
          </a:p>
          <a:p>
            <a:pPr marL="0" lvl="0" indent="0">
              <a:spcBef>
                <a:spcPct val="0"/>
              </a:spcBef>
            </a:pPr>
            <a:r>
              <a:rPr lang="en-US" altLang="en-US" sz="1600" dirty="0">
                <a:solidFill>
                  <a:srgbClr val="373F4C"/>
                </a:solidFill>
              </a:rPr>
              <a:t> Landlords must include a statement of their current level of compliance with the healthy homes standards in any new, varied or renewed tenancy agreement.</a:t>
            </a:r>
          </a:p>
          <a:p>
            <a:pPr marL="0" lvl="0" indent="0">
              <a:spcBef>
                <a:spcPct val="0"/>
              </a:spcBef>
              <a:buNone/>
            </a:pPr>
            <a:endParaRPr lang="en-US" altLang="en-US" sz="1600" dirty="0">
              <a:solidFill>
                <a:srgbClr val="373F4C"/>
              </a:solidFill>
            </a:endParaRPr>
          </a:p>
          <a:p>
            <a:pPr marL="0" lvl="0" indent="0">
              <a:spcBef>
                <a:spcPct val="0"/>
              </a:spcBef>
              <a:buNone/>
            </a:pPr>
            <a:r>
              <a:rPr lang="en-US" altLang="en-US" sz="1600" dirty="0"/>
              <a:t>From 1 July 2021</a:t>
            </a:r>
            <a:endParaRPr lang="en-US" altLang="en-US" sz="2000" b="1" dirty="0"/>
          </a:p>
          <a:p>
            <a:pPr marL="0" lvl="0" indent="0">
              <a:spcBef>
                <a:spcPct val="0"/>
              </a:spcBef>
            </a:pPr>
            <a:r>
              <a:rPr lang="en-US" altLang="en-US" sz="1600" dirty="0">
                <a:solidFill>
                  <a:srgbClr val="373F4C"/>
                </a:solidFill>
              </a:rPr>
              <a:t> Private landlords must ensure their rental properties comply with the healthy homes standards within 90 days of any new, or renewed, tenancy.        </a:t>
            </a:r>
          </a:p>
          <a:p>
            <a:pPr marL="0" lvl="0" indent="0">
              <a:spcBef>
                <a:spcPct val="0"/>
              </a:spcBef>
            </a:pPr>
            <a:r>
              <a:rPr lang="en-US" altLang="en-US" sz="1600" dirty="0">
                <a:solidFill>
                  <a:srgbClr val="373F4C"/>
                </a:solidFill>
              </a:rPr>
              <a:t> All boarding houses (except </a:t>
            </a:r>
            <a:r>
              <a:rPr lang="en-US" altLang="en-US" sz="1600" dirty="0" err="1">
                <a:solidFill>
                  <a:srgbClr val="373F4C"/>
                </a:solidFill>
              </a:rPr>
              <a:t>Kāinga</a:t>
            </a:r>
            <a:r>
              <a:rPr lang="en-US" altLang="en-US" sz="1600" dirty="0">
                <a:solidFill>
                  <a:srgbClr val="373F4C"/>
                </a:solidFill>
              </a:rPr>
              <a:t> Ora (formerly Housing New Zealand) and Community Housing Provider boarding house tenancies) must comply with the healthy homes standards.</a:t>
            </a:r>
          </a:p>
          <a:p>
            <a:pPr marL="0" lvl="0" indent="0" algn="just">
              <a:spcBef>
                <a:spcPct val="0"/>
              </a:spcBef>
              <a:buNone/>
            </a:pPr>
            <a:endParaRPr lang="en-US" altLang="en-US" sz="1600" dirty="0">
              <a:solidFill>
                <a:srgbClr val="373F4C"/>
              </a:solidFill>
            </a:endParaRPr>
          </a:p>
          <a:p>
            <a:pPr marL="0" lvl="0" indent="0">
              <a:spcBef>
                <a:spcPct val="0"/>
              </a:spcBef>
              <a:buNone/>
            </a:pPr>
            <a:r>
              <a:rPr lang="en-US" altLang="en-US" sz="1600" dirty="0">
                <a:solidFill>
                  <a:srgbClr val="373F4C"/>
                </a:solidFill>
              </a:rPr>
              <a:t>From 1 July 2023</a:t>
            </a:r>
          </a:p>
          <a:p>
            <a:pPr marL="0" lvl="0" indent="0">
              <a:spcBef>
                <a:spcPct val="0"/>
              </a:spcBef>
            </a:pPr>
            <a:r>
              <a:rPr lang="en-US" altLang="en-US" sz="1600" dirty="0">
                <a:solidFill>
                  <a:srgbClr val="373F4C"/>
                </a:solidFill>
              </a:rPr>
              <a:t> All </a:t>
            </a:r>
            <a:r>
              <a:rPr lang="en-US" altLang="en-US" sz="1600" dirty="0" err="1">
                <a:solidFill>
                  <a:srgbClr val="373F4C"/>
                </a:solidFill>
              </a:rPr>
              <a:t>Kāinga</a:t>
            </a:r>
            <a:r>
              <a:rPr lang="en-US" altLang="en-US" sz="1600" dirty="0">
                <a:solidFill>
                  <a:srgbClr val="373F4C"/>
                </a:solidFill>
              </a:rPr>
              <a:t> Ora (formerly Housing New Zealand) houses and registered Community Housing Provider houses must comply with the healthy homes standards.</a:t>
            </a:r>
          </a:p>
          <a:p>
            <a:pPr marL="0" lvl="0" indent="0" algn="just">
              <a:spcBef>
                <a:spcPct val="0"/>
              </a:spcBef>
              <a:buNone/>
            </a:pPr>
            <a:endParaRPr lang="en-US" altLang="en-US" sz="1600" dirty="0">
              <a:solidFill>
                <a:srgbClr val="373F4C"/>
              </a:solidFill>
            </a:endParaRPr>
          </a:p>
          <a:p>
            <a:pPr marL="0" lvl="0" indent="0">
              <a:spcBef>
                <a:spcPct val="0"/>
              </a:spcBef>
              <a:buNone/>
            </a:pPr>
            <a:r>
              <a:rPr lang="en-US" altLang="en-US" sz="1600" b="1" dirty="0">
                <a:solidFill>
                  <a:srgbClr val="373F4C"/>
                </a:solidFill>
              </a:rPr>
              <a:t>From 1 July 2024</a:t>
            </a:r>
          </a:p>
          <a:p>
            <a:pPr marL="0" lvl="0" indent="0">
              <a:spcBef>
                <a:spcPct val="0"/>
              </a:spcBef>
            </a:pPr>
            <a:r>
              <a:rPr lang="en-US" altLang="en-US" sz="1600" b="1" dirty="0">
                <a:solidFill>
                  <a:srgbClr val="373F4C"/>
                </a:solidFill>
              </a:rPr>
              <a:t> All rental homes must comply with the healthy homes standards</a:t>
            </a:r>
            <a:endParaRPr lang="en-NZ" sz="1600" b="1" dirty="0">
              <a:solidFill>
                <a:srgbClr val="0000FF"/>
              </a:solidFill>
            </a:endParaRPr>
          </a:p>
          <a:p>
            <a:pPr algn="ctr"/>
            <a:endParaRPr lang="en-NZ" dirty="0">
              <a:solidFill>
                <a:srgbClr val="0000FF"/>
              </a:solidFill>
            </a:endParaRPr>
          </a:p>
        </p:txBody>
      </p:sp>
      <p:pic>
        <p:nvPicPr>
          <p:cNvPr id="5" name="Picture 6" descr="C:\Users\glenda.watson\AppData\Local\Microsoft\Windows\Temporary Internet Files\Content.Outlook\SE8HEYGD\NZPIF - logo 1.TIF">
            <a:extLst>
              <a:ext uri="{FF2B5EF4-FFF2-40B4-BE49-F238E27FC236}">
                <a16:creationId xmlns="" xmlns:a16="http://schemas.microsoft.com/office/drawing/2014/main" id="{D7C1E996-3ADE-43FC-BE94-D2A3D554BE37}"/>
              </a:ext>
            </a:extLst>
          </p:cNvPr>
          <p:cNvPicPr>
            <a:picLocks noChangeAspect="1" noChangeArrowheads="1"/>
          </p:cNvPicPr>
          <p:nvPr/>
        </p:nvPicPr>
        <p:blipFill>
          <a:blip r:embed="rId2" cstate="print"/>
          <a:srcRect/>
          <a:stretch>
            <a:fillRect/>
          </a:stretch>
        </p:blipFill>
        <p:spPr bwMode="auto">
          <a:xfrm>
            <a:off x="5773140" y="212355"/>
            <a:ext cx="2913660" cy="1296566"/>
          </a:xfrm>
          <a:prstGeom prst="rect">
            <a:avLst/>
          </a:prstGeom>
          <a:noFill/>
          <a:ln w="9525">
            <a:noFill/>
            <a:miter lim="800000"/>
            <a:headEnd/>
            <a:tailEnd/>
          </a:ln>
        </p:spPr>
      </p:pic>
    </p:spTree>
    <p:extLst>
      <p:ext uri="{BB962C8B-B14F-4D97-AF65-F5344CB8AC3E}">
        <p14:creationId xmlns:p14="http://schemas.microsoft.com/office/powerpoint/2010/main" val="3994885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B09224D-99EF-42F1-AAC0-8474CB39F25A}"/>
              </a:ext>
            </a:extLst>
          </p:cNvPr>
          <p:cNvSpPr>
            <a:spLocks noGrp="1"/>
          </p:cNvSpPr>
          <p:nvPr>
            <p:ph type="title"/>
          </p:nvPr>
        </p:nvSpPr>
        <p:spPr/>
        <p:txBody>
          <a:bodyPr/>
          <a:lstStyle/>
          <a:p>
            <a:endParaRPr lang="en-NZ" dirty="0"/>
          </a:p>
        </p:txBody>
      </p:sp>
      <p:sp>
        <p:nvSpPr>
          <p:cNvPr id="3" name="Content Placeholder 2">
            <a:extLst>
              <a:ext uri="{FF2B5EF4-FFF2-40B4-BE49-F238E27FC236}">
                <a16:creationId xmlns="" xmlns:a16="http://schemas.microsoft.com/office/drawing/2014/main" id="{AB30058A-36B5-4C15-AF6C-B078D5C8BABB}"/>
              </a:ext>
            </a:extLst>
          </p:cNvPr>
          <p:cNvSpPr>
            <a:spLocks noGrp="1"/>
          </p:cNvSpPr>
          <p:nvPr>
            <p:ph idx="1"/>
          </p:nvPr>
        </p:nvSpPr>
        <p:spPr/>
        <p:txBody>
          <a:bodyPr/>
          <a:lstStyle/>
          <a:p>
            <a:pPr marL="0" indent="0" algn="ctr">
              <a:buNone/>
            </a:pPr>
            <a:r>
              <a:rPr lang="en-GB" b="1" dirty="0">
                <a:solidFill>
                  <a:srgbClr val="0000CC"/>
                </a:solidFill>
              </a:rPr>
              <a:t>HHS Extension for those having  lockdowns and Covid delays</a:t>
            </a:r>
          </a:p>
          <a:p>
            <a:r>
              <a:rPr lang="en-GB" sz="2000" dirty="0"/>
              <a:t>I’ve asked for an extension with no joy!!</a:t>
            </a:r>
          </a:p>
          <a:p>
            <a:endParaRPr lang="en-GB" sz="2000" dirty="0"/>
          </a:p>
          <a:p>
            <a:r>
              <a:rPr lang="en-GB" sz="2000" dirty="0"/>
              <a:t>If however you show a conscious effort to meet the standards within the time frame this may be sufficient.</a:t>
            </a:r>
          </a:p>
          <a:p>
            <a:endParaRPr lang="en-NZ" dirty="0"/>
          </a:p>
        </p:txBody>
      </p:sp>
      <p:pic>
        <p:nvPicPr>
          <p:cNvPr id="4" name="Picture 6" descr="C:\Users\glenda.watson\AppData\Local\Microsoft\Windows\Temporary Internet Files\Content.Outlook\SE8HEYGD\NZPIF - logo 1.TIF">
            <a:extLst>
              <a:ext uri="{FF2B5EF4-FFF2-40B4-BE49-F238E27FC236}">
                <a16:creationId xmlns="" xmlns:a16="http://schemas.microsoft.com/office/drawing/2014/main" id="{70398C17-CCC4-4204-884C-C5E2863D1081}"/>
              </a:ext>
            </a:extLst>
          </p:cNvPr>
          <p:cNvPicPr>
            <a:picLocks noChangeAspect="1" noChangeArrowheads="1"/>
          </p:cNvPicPr>
          <p:nvPr/>
        </p:nvPicPr>
        <p:blipFill>
          <a:blip r:embed="rId2" cstate="print"/>
          <a:srcRect/>
          <a:stretch>
            <a:fillRect/>
          </a:stretch>
        </p:blipFill>
        <p:spPr bwMode="auto">
          <a:xfrm>
            <a:off x="5773140" y="212355"/>
            <a:ext cx="2913660" cy="1296566"/>
          </a:xfrm>
          <a:prstGeom prst="rect">
            <a:avLst/>
          </a:prstGeom>
          <a:noFill/>
          <a:ln w="9525">
            <a:noFill/>
            <a:miter lim="800000"/>
            <a:headEnd/>
            <a:tailEnd/>
          </a:ln>
        </p:spPr>
      </p:pic>
    </p:spTree>
    <p:extLst>
      <p:ext uri="{BB962C8B-B14F-4D97-AF65-F5344CB8AC3E}">
        <p14:creationId xmlns:p14="http://schemas.microsoft.com/office/powerpoint/2010/main" val="33808154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613B9D1-9F31-4010-BD35-D653A52A2726}"/>
              </a:ext>
            </a:extLst>
          </p:cNvPr>
          <p:cNvSpPr>
            <a:spLocks noGrp="1"/>
          </p:cNvSpPr>
          <p:nvPr>
            <p:ph type="title"/>
          </p:nvPr>
        </p:nvSpPr>
        <p:spPr/>
        <p:txBody>
          <a:bodyPr/>
          <a:lstStyle/>
          <a:p>
            <a:endParaRPr lang="en-NZ" dirty="0"/>
          </a:p>
        </p:txBody>
      </p:sp>
      <p:sp>
        <p:nvSpPr>
          <p:cNvPr id="3" name="Content Placeholder 2">
            <a:extLst>
              <a:ext uri="{FF2B5EF4-FFF2-40B4-BE49-F238E27FC236}">
                <a16:creationId xmlns="" xmlns:a16="http://schemas.microsoft.com/office/drawing/2014/main" id="{47942EAF-63AA-4F1F-B0B3-2BAE6A870DD8}"/>
              </a:ext>
            </a:extLst>
          </p:cNvPr>
          <p:cNvSpPr>
            <a:spLocks noGrp="1"/>
          </p:cNvSpPr>
          <p:nvPr>
            <p:ph idx="1"/>
          </p:nvPr>
        </p:nvSpPr>
        <p:spPr>
          <a:xfrm>
            <a:off x="457200" y="1539980"/>
            <a:ext cx="8229600" cy="4525963"/>
          </a:xfrm>
        </p:spPr>
        <p:txBody>
          <a:bodyPr/>
          <a:lstStyle/>
          <a:p>
            <a:pPr marL="0" indent="0" algn="ctr">
              <a:buNone/>
            </a:pPr>
            <a:r>
              <a:rPr lang="en-NZ" b="1" dirty="0">
                <a:solidFill>
                  <a:srgbClr val="0000CC"/>
                </a:solidFill>
              </a:rPr>
              <a:t>23 March ‘21 changes</a:t>
            </a:r>
          </a:p>
          <a:p>
            <a:pPr marL="0" indent="0" algn="ctr">
              <a:buNone/>
            </a:pPr>
            <a:endParaRPr lang="en-NZ" sz="1800" b="1" dirty="0">
              <a:solidFill>
                <a:srgbClr val="0000CC"/>
              </a:solidFill>
            </a:endParaRPr>
          </a:p>
          <a:p>
            <a:pPr marL="0" indent="0" algn="ctr">
              <a:buNone/>
            </a:pPr>
            <a:endParaRPr lang="en-NZ" sz="1800" b="1" dirty="0">
              <a:solidFill>
                <a:srgbClr val="0000CC"/>
              </a:solidFill>
            </a:endParaRPr>
          </a:p>
          <a:p>
            <a:pPr marL="342900" lvl="0" indent="-342900">
              <a:lnSpc>
                <a:spcPct val="105000"/>
              </a:lnSpc>
              <a:buFont typeface="Symbol" panose="05050102010706020507" pitchFamily="18" charset="2"/>
              <a:buChar char=""/>
            </a:pPr>
            <a:r>
              <a:rPr lang="en-NZ" sz="2400" dirty="0">
                <a:effectLst/>
                <a:ea typeface="Times New Roman" panose="02020603050405020304" pitchFamily="18" charset="0"/>
              </a:rPr>
              <a:t>Extension of the </a:t>
            </a:r>
            <a:r>
              <a:rPr lang="en-NZ" sz="2400" dirty="0">
                <a:effectLst/>
                <a:ea typeface="Times New Roman" panose="02020603050405020304" pitchFamily="18" charset="0"/>
                <a:hlinkClick r:id="rId2">
                  <a:extLst>
                    <a:ext uri="{A12FA001-AC4F-418D-AE19-62706E023703}">
                      <ahyp:hlinkClr xmlns="" xmlns:ahyp="http://schemas.microsoft.com/office/drawing/2018/hyperlinkcolor" val="tx"/>
                    </a:ext>
                  </a:extLst>
                </a:hlinkClick>
              </a:rPr>
              <a:t>bright line test </a:t>
            </a:r>
            <a:endParaRPr lang="en-NZ" sz="2400" dirty="0">
              <a:effectLst/>
              <a:ea typeface="Times New Roman" panose="02020603050405020304" pitchFamily="18" charset="0"/>
            </a:endParaRPr>
          </a:p>
          <a:p>
            <a:pPr marL="342900" lvl="0" indent="-342900">
              <a:lnSpc>
                <a:spcPct val="105000"/>
              </a:lnSpc>
              <a:buFont typeface="Symbol" panose="05050102010706020507" pitchFamily="18" charset="2"/>
              <a:buChar char=""/>
            </a:pPr>
            <a:r>
              <a:rPr lang="en-NZ" sz="2400" dirty="0">
                <a:effectLst/>
                <a:ea typeface="Times New Roman" panose="02020603050405020304" pitchFamily="18" charset="0"/>
              </a:rPr>
              <a:t>Limit deductions for interest expenses on loans</a:t>
            </a:r>
          </a:p>
          <a:p>
            <a:pPr marL="342900" lvl="0" indent="-342900">
              <a:lnSpc>
                <a:spcPct val="105000"/>
              </a:lnSpc>
              <a:buFont typeface="Symbol" panose="05050102010706020507" pitchFamily="18" charset="2"/>
              <a:buChar char=""/>
            </a:pPr>
            <a:r>
              <a:rPr lang="en-NZ" sz="2400" dirty="0">
                <a:effectLst/>
                <a:ea typeface="Times New Roman" panose="02020603050405020304" pitchFamily="18" charset="0"/>
              </a:rPr>
              <a:t>A proposal to consult on limiting rent increases to once every 12 months per rental</a:t>
            </a:r>
          </a:p>
          <a:p>
            <a:pPr marL="342900" lvl="0" indent="-342900">
              <a:lnSpc>
                <a:spcPct val="105000"/>
              </a:lnSpc>
              <a:buFont typeface="Symbol" panose="05050102010706020507" pitchFamily="18" charset="2"/>
              <a:buChar char=""/>
            </a:pPr>
            <a:endParaRPr lang="en-NZ" sz="2400" dirty="0">
              <a:ea typeface="Times New Roman" panose="02020603050405020304" pitchFamily="18" charset="0"/>
            </a:endParaRPr>
          </a:p>
          <a:p>
            <a:pPr marL="342900" lvl="0" indent="-342900">
              <a:lnSpc>
                <a:spcPct val="105000"/>
              </a:lnSpc>
              <a:buFont typeface="Symbol" panose="05050102010706020507" pitchFamily="18" charset="2"/>
              <a:buChar char=""/>
            </a:pPr>
            <a:endParaRPr lang="en-US" sz="2400" dirty="0">
              <a:effectLst/>
              <a:ea typeface="Times New Roman" panose="02020603050405020304" pitchFamily="18" charset="0"/>
            </a:endParaRPr>
          </a:p>
          <a:p>
            <a:pPr marL="342900" lvl="0" indent="-342900">
              <a:lnSpc>
                <a:spcPct val="105000"/>
              </a:lnSpc>
              <a:buFont typeface="Symbol" panose="05050102010706020507" pitchFamily="18" charset="2"/>
              <a:buChar char=""/>
            </a:pPr>
            <a:endParaRPr lang="en-NZ" sz="2400" dirty="0">
              <a:effectLst/>
              <a:ea typeface="Times New Roman" panose="02020603050405020304" pitchFamily="18" charset="0"/>
            </a:endParaRPr>
          </a:p>
          <a:p>
            <a:pPr marL="0" indent="0" algn="ctr">
              <a:buNone/>
            </a:pPr>
            <a:endParaRPr lang="en-NZ" b="1" dirty="0">
              <a:solidFill>
                <a:srgbClr val="0000CC"/>
              </a:solidFill>
            </a:endParaRPr>
          </a:p>
        </p:txBody>
      </p:sp>
      <p:pic>
        <p:nvPicPr>
          <p:cNvPr id="4" name="Picture 6" descr="C:\Users\glenda.watson\AppData\Local\Microsoft\Windows\Temporary Internet Files\Content.Outlook\SE8HEYGD\NZPIF - logo 1.TIF">
            <a:extLst>
              <a:ext uri="{FF2B5EF4-FFF2-40B4-BE49-F238E27FC236}">
                <a16:creationId xmlns="" xmlns:a16="http://schemas.microsoft.com/office/drawing/2014/main" id="{966E6453-372E-4753-80BF-04840E6DD60A}"/>
              </a:ext>
            </a:extLst>
          </p:cNvPr>
          <p:cNvPicPr>
            <a:picLocks noChangeAspect="1" noChangeArrowheads="1"/>
          </p:cNvPicPr>
          <p:nvPr/>
        </p:nvPicPr>
        <p:blipFill>
          <a:blip r:embed="rId3" cstate="print"/>
          <a:srcRect/>
          <a:stretch>
            <a:fillRect/>
          </a:stretch>
        </p:blipFill>
        <p:spPr bwMode="auto">
          <a:xfrm>
            <a:off x="5769672" y="274638"/>
            <a:ext cx="2913660" cy="1296566"/>
          </a:xfrm>
          <a:prstGeom prst="rect">
            <a:avLst/>
          </a:prstGeom>
          <a:noFill/>
          <a:ln w="9525">
            <a:noFill/>
            <a:miter lim="800000"/>
            <a:headEnd/>
            <a:tailEnd/>
          </a:ln>
        </p:spPr>
      </p:pic>
    </p:spTree>
    <p:extLst>
      <p:ext uri="{BB962C8B-B14F-4D97-AF65-F5344CB8AC3E}">
        <p14:creationId xmlns:p14="http://schemas.microsoft.com/office/powerpoint/2010/main" val="2450360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B2B3E16-1536-4DC5-9909-5259F3D0353B}"/>
              </a:ext>
            </a:extLst>
          </p:cNvPr>
          <p:cNvSpPr>
            <a:spLocks noGrp="1"/>
          </p:cNvSpPr>
          <p:nvPr>
            <p:ph type="title"/>
          </p:nvPr>
        </p:nvSpPr>
        <p:spPr/>
        <p:txBody>
          <a:bodyPr/>
          <a:lstStyle/>
          <a:p>
            <a:endParaRPr lang="en-NZ" dirty="0"/>
          </a:p>
        </p:txBody>
      </p:sp>
      <p:sp>
        <p:nvSpPr>
          <p:cNvPr id="3" name="Content Placeholder 2">
            <a:extLst>
              <a:ext uri="{FF2B5EF4-FFF2-40B4-BE49-F238E27FC236}">
                <a16:creationId xmlns="" xmlns:a16="http://schemas.microsoft.com/office/drawing/2014/main" id="{AA4B8CCB-F53B-4057-9860-438572962DEF}"/>
              </a:ext>
            </a:extLst>
          </p:cNvPr>
          <p:cNvSpPr>
            <a:spLocks noGrp="1"/>
          </p:cNvSpPr>
          <p:nvPr>
            <p:ph idx="1"/>
          </p:nvPr>
        </p:nvSpPr>
        <p:spPr/>
        <p:txBody>
          <a:bodyPr/>
          <a:lstStyle/>
          <a:p>
            <a:pPr marL="0" indent="0" algn="ctr">
              <a:buNone/>
            </a:pPr>
            <a:r>
              <a:rPr lang="en-NZ" b="1" dirty="0">
                <a:solidFill>
                  <a:srgbClr val="0000CC"/>
                </a:solidFill>
              </a:rPr>
              <a:t>Why make changes?</a:t>
            </a:r>
          </a:p>
          <a:p>
            <a:endParaRPr lang="en-NZ" sz="2400" dirty="0">
              <a:ea typeface="Times New Roman" panose="02020603050405020304" pitchFamily="18" charset="0"/>
            </a:endParaRPr>
          </a:p>
          <a:p>
            <a:r>
              <a:rPr lang="en-NZ" sz="2400" dirty="0">
                <a:ea typeface="Times New Roman" panose="02020603050405020304" pitchFamily="18" charset="0"/>
              </a:rPr>
              <a:t>To slow down the house price increases.</a:t>
            </a:r>
          </a:p>
          <a:p>
            <a:endParaRPr lang="en-NZ" sz="2400" dirty="0">
              <a:ea typeface="Times New Roman" panose="02020603050405020304" pitchFamily="18" charset="0"/>
            </a:endParaRPr>
          </a:p>
          <a:p>
            <a:r>
              <a:rPr lang="en-NZ" sz="2400" dirty="0">
                <a:ea typeface="Times New Roman" panose="02020603050405020304" pitchFamily="18" charset="0"/>
              </a:rPr>
              <a:t>Allow first home buyers an opportunity to purchase a property.</a:t>
            </a:r>
          </a:p>
          <a:p>
            <a:endParaRPr lang="en-NZ" sz="2400" dirty="0">
              <a:effectLst/>
              <a:ea typeface="Times New Roman" panose="02020603050405020304" pitchFamily="18" charset="0"/>
            </a:endParaRPr>
          </a:p>
          <a:p>
            <a:r>
              <a:rPr lang="en-NZ" sz="2400" dirty="0">
                <a:effectLst/>
                <a:ea typeface="Calibri" panose="020F0502020204030204" pitchFamily="34" charset="0"/>
              </a:rPr>
              <a:t>Disincentivising rental property providers.</a:t>
            </a:r>
            <a:endParaRPr lang="en-NZ" sz="2400" b="1" dirty="0"/>
          </a:p>
          <a:p>
            <a:endParaRPr lang="en-NZ" b="1" dirty="0">
              <a:solidFill>
                <a:srgbClr val="0000CC"/>
              </a:solidFill>
            </a:endParaRPr>
          </a:p>
        </p:txBody>
      </p:sp>
      <p:pic>
        <p:nvPicPr>
          <p:cNvPr id="4" name="Picture 6" descr="C:\Users\glenda.watson\AppData\Local\Microsoft\Windows\Temporary Internet Files\Content.Outlook\SE8HEYGD\NZPIF - logo 1.TIF">
            <a:extLst>
              <a:ext uri="{FF2B5EF4-FFF2-40B4-BE49-F238E27FC236}">
                <a16:creationId xmlns="" xmlns:a16="http://schemas.microsoft.com/office/drawing/2014/main" id="{004FDE29-2B82-4F58-906E-9A19201C68E4}"/>
              </a:ext>
            </a:extLst>
          </p:cNvPr>
          <p:cNvPicPr>
            <a:picLocks noChangeAspect="1" noChangeArrowheads="1"/>
          </p:cNvPicPr>
          <p:nvPr/>
        </p:nvPicPr>
        <p:blipFill>
          <a:blip r:embed="rId2" cstate="print"/>
          <a:srcRect/>
          <a:stretch>
            <a:fillRect/>
          </a:stretch>
        </p:blipFill>
        <p:spPr bwMode="auto">
          <a:xfrm>
            <a:off x="5769672" y="274638"/>
            <a:ext cx="2913660" cy="1296566"/>
          </a:xfrm>
          <a:prstGeom prst="rect">
            <a:avLst/>
          </a:prstGeom>
          <a:noFill/>
          <a:ln w="9525">
            <a:noFill/>
            <a:miter lim="800000"/>
            <a:headEnd/>
            <a:tailEnd/>
          </a:ln>
        </p:spPr>
      </p:pic>
    </p:spTree>
    <p:extLst>
      <p:ext uri="{BB962C8B-B14F-4D97-AF65-F5344CB8AC3E}">
        <p14:creationId xmlns:p14="http://schemas.microsoft.com/office/powerpoint/2010/main" val="2278910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B2B3E16-1536-4DC5-9909-5259F3D0353B}"/>
              </a:ext>
            </a:extLst>
          </p:cNvPr>
          <p:cNvSpPr>
            <a:spLocks noGrp="1"/>
          </p:cNvSpPr>
          <p:nvPr>
            <p:ph type="title"/>
          </p:nvPr>
        </p:nvSpPr>
        <p:spPr/>
        <p:txBody>
          <a:bodyPr/>
          <a:lstStyle/>
          <a:p>
            <a:endParaRPr lang="en-NZ" dirty="0"/>
          </a:p>
        </p:txBody>
      </p:sp>
      <p:sp>
        <p:nvSpPr>
          <p:cNvPr id="3" name="Content Placeholder 2">
            <a:extLst>
              <a:ext uri="{FF2B5EF4-FFF2-40B4-BE49-F238E27FC236}">
                <a16:creationId xmlns="" xmlns:a16="http://schemas.microsoft.com/office/drawing/2014/main" id="{AA4B8CCB-F53B-4057-9860-438572962DEF}"/>
              </a:ext>
            </a:extLst>
          </p:cNvPr>
          <p:cNvSpPr>
            <a:spLocks noGrp="1"/>
          </p:cNvSpPr>
          <p:nvPr>
            <p:ph idx="1"/>
          </p:nvPr>
        </p:nvSpPr>
        <p:spPr/>
        <p:txBody>
          <a:bodyPr/>
          <a:lstStyle/>
          <a:p>
            <a:pPr marL="0" indent="0" algn="ctr">
              <a:buNone/>
            </a:pPr>
            <a:r>
              <a:rPr lang="en-NZ" b="1" dirty="0">
                <a:solidFill>
                  <a:srgbClr val="0000CC"/>
                </a:solidFill>
              </a:rPr>
              <a:t>Bright Line Test</a:t>
            </a:r>
          </a:p>
          <a:p>
            <a:r>
              <a:rPr lang="en-NZ" sz="2400" dirty="0">
                <a:ea typeface="Times New Roman" panose="02020603050405020304" pitchFamily="18" charset="0"/>
              </a:rPr>
              <a:t>Increased from 5 to 10 years</a:t>
            </a:r>
          </a:p>
          <a:p>
            <a:r>
              <a:rPr lang="en-NZ" sz="2400" dirty="0">
                <a:effectLst/>
                <a:ea typeface="Times New Roman" panose="02020603050405020304" pitchFamily="18" charset="0"/>
              </a:rPr>
              <a:t>Excludes new builds</a:t>
            </a:r>
          </a:p>
          <a:p>
            <a:r>
              <a:rPr lang="en-NZ" sz="2400" dirty="0">
                <a:effectLst/>
                <a:ea typeface="Times New Roman" panose="02020603050405020304" pitchFamily="18" charset="0"/>
              </a:rPr>
              <a:t>Applied to property acquired on or after 27 March 2021</a:t>
            </a:r>
          </a:p>
          <a:p>
            <a:r>
              <a:rPr lang="en-NZ" sz="2400" dirty="0">
                <a:effectLst/>
                <a:ea typeface="Times New Roman" panose="02020603050405020304" pitchFamily="18" charset="0"/>
              </a:rPr>
              <a:t>Main homes and inherited property remain exempt. (some changes are occurring for a property that is both own home and a rental).</a:t>
            </a:r>
          </a:p>
          <a:p>
            <a:r>
              <a:rPr lang="en-NZ" sz="2400" dirty="0">
                <a:ea typeface="Times New Roman" panose="02020603050405020304" pitchFamily="18" charset="0"/>
              </a:rPr>
              <a:t>Tax is paid at your income tax rate - up to 39% </a:t>
            </a:r>
            <a:endParaRPr lang="en-NZ" sz="2400" dirty="0">
              <a:effectLst/>
              <a:ea typeface="Times New Roman" panose="02020603050405020304" pitchFamily="18" charset="0"/>
            </a:endParaRPr>
          </a:p>
          <a:p>
            <a:r>
              <a:rPr lang="en-NZ" sz="2400" dirty="0">
                <a:ea typeface="Times New Roman" panose="02020603050405020304" pitchFamily="18" charset="0"/>
              </a:rPr>
              <a:t>Already passed via a Bill</a:t>
            </a:r>
            <a:endParaRPr lang="en-NZ" sz="2400" dirty="0">
              <a:effectLst/>
              <a:ea typeface="Times New Roman" panose="02020603050405020304" pitchFamily="18" charset="0"/>
            </a:endParaRPr>
          </a:p>
          <a:p>
            <a:endParaRPr lang="en-NZ" sz="2800" b="1" dirty="0"/>
          </a:p>
          <a:p>
            <a:endParaRPr lang="en-NZ" b="1" dirty="0">
              <a:solidFill>
                <a:srgbClr val="0000CC"/>
              </a:solidFill>
            </a:endParaRPr>
          </a:p>
        </p:txBody>
      </p:sp>
      <p:pic>
        <p:nvPicPr>
          <p:cNvPr id="4" name="Picture 6" descr="C:\Users\glenda.watson\AppData\Local\Microsoft\Windows\Temporary Internet Files\Content.Outlook\SE8HEYGD\NZPIF - logo 1.TIF">
            <a:extLst>
              <a:ext uri="{FF2B5EF4-FFF2-40B4-BE49-F238E27FC236}">
                <a16:creationId xmlns="" xmlns:a16="http://schemas.microsoft.com/office/drawing/2014/main" id="{004FDE29-2B82-4F58-906E-9A19201C68E4}"/>
              </a:ext>
            </a:extLst>
          </p:cNvPr>
          <p:cNvPicPr>
            <a:picLocks noChangeAspect="1" noChangeArrowheads="1"/>
          </p:cNvPicPr>
          <p:nvPr/>
        </p:nvPicPr>
        <p:blipFill>
          <a:blip r:embed="rId2" cstate="print"/>
          <a:srcRect/>
          <a:stretch>
            <a:fillRect/>
          </a:stretch>
        </p:blipFill>
        <p:spPr bwMode="auto">
          <a:xfrm>
            <a:off x="5769672" y="274638"/>
            <a:ext cx="2913660" cy="1296566"/>
          </a:xfrm>
          <a:prstGeom prst="rect">
            <a:avLst/>
          </a:prstGeom>
          <a:noFill/>
          <a:ln w="9525">
            <a:noFill/>
            <a:miter lim="800000"/>
            <a:headEnd/>
            <a:tailEnd/>
          </a:ln>
        </p:spPr>
      </p:pic>
    </p:spTree>
    <p:extLst>
      <p:ext uri="{BB962C8B-B14F-4D97-AF65-F5344CB8AC3E}">
        <p14:creationId xmlns:p14="http://schemas.microsoft.com/office/powerpoint/2010/main" val="141071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929CF51-6DE1-444D-881D-E6E5D77ADB5C}"/>
              </a:ext>
            </a:extLst>
          </p:cNvPr>
          <p:cNvSpPr>
            <a:spLocks noGrp="1"/>
          </p:cNvSpPr>
          <p:nvPr>
            <p:ph type="title"/>
          </p:nvPr>
        </p:nvSpPr>
        <p:spPr/>
        <p:txBody>
          <a:bodyPr/>
          <a:lstStyle/>
          <a:p>
            <a:endParaRPr lang="en-NZ" dirty="0"/>
          </a:p>
        </p:txBody>
      </p:sp>
      <p:sp>
        <p:nvSpPr>
          <p:cNvPr id="3" name="Content Placeholder 2">
            <a:extLst>
              <a:ext uri="{FF2B5EF4-FFF2-40B4-BE49-F238E27FC236}">
                <a16:creationId xmlns="" xmlns:a16="http://schemas.microsoft.com/office/drawing/2014/main" id="{C4B4F49B-79DC-4726-A09B-1F4232872D33}"/>
              </a:ext>
            </a:extLst>
          </p:cNvPr>
          <p:cNvSpPr>
            <a:spLocks noGrp="1"/>
          </p:cNvSpPr>
          <p:nvPr>
            <p:ph idx="1"/>
          </p:nvPr>
        </p:nvSpPr>
        <p:spPr/>
        <p:txBody>
          <a:bodyPr/>
          <a:lstStyle/>
          <a:p>
            <a:pPr marL="0" indent="0" algn="ctr">
              <a:buNone/>
            </a:pPr>
            <a:r>
              <a:rPr lang="en-NZ" b="1" dirty="0">
                <a:solidFill>
                  <a:srgbClr val="0000CC"/>
                </a:solidFill>
              </a:rPr>
              <a:t>Brightline Test</a:t>
            </a:r>
          </a:p>
          <a:p>
            <a:pPr algn="l" fontAlgn="base"/>
            <a:r>
              <a:rPr lang="en-US" sz="2800" b="0" i="0" dirty="0">
                <a:solidFill>
                  <a:srgbClr val="37424A"/>
                </a:solidFill>
                <a:effectLst/>
              </a:rPr>
              <a:t>Looks at when the property was acquired</a:t>
            </a:r>
          </a:p>
          <a:p>
            <a:pPr lvl="1">
              <a:buFont typeface="Wingdings" panose="05000000000000000000" pitchFamily="2" charset="2"/>
              <a:buChar char="§"/>
            </a:pPr>
            <a:r>
              <a:rPr lang="en-US" b="0" i="0" dirty="0">
                <a:solidFill>
                  <a:srgbClr val="37424A"/>
                </a:solidFill>
                <a:effectLst/>
              </a:rPr>
              <a:t>New builds are subject to a 5 year bright-line.</a:t>
            </a:r>
          </a:p>
          <a:p>
            <a:pPr lvl="1">
              <a:buFont typeface="Wingdings" panose="05000000000000000000" pitchFamily="2" charset="2"/>
              <a:buChar char="§"/>
            </a:pPr>
            <a:r>
              <a:rPr lang="en-US" b="0" i="0" dirty="0">
                <a:solidFill>
                  <a:srgbClr val="37424A"/>
                </a:solidFill>
                <a:effectLst/>
              </a:rPr>
              <a:t>on or after 27 March 2021, and sold within the 10-year bright-line period</a:t>
            </a:r>
          </a:p>
          <a:p>
            <a:pPr lvl="1">
              <a:buFont typeface="Wingdings" panose="05000000000000000000" pitchFamily="2" charset="2"/>
              <a:buChar char="§"/>
            </a:pPr>
            <a:r>
              <a:rPr lang="en-US" b="0" i="0" dirty="0">
                <a:solidFill>
                  <a:srgbClr val="37424A"/>
                </a:solidFill>
                <a:effectLst/>
              </a:rPr>
              <a:t>between 29 March 2018 and 26 March 2021, and sold within the 5-year bright-line period</a:t>
            </a:r>
          </a:p>
          <a:p>
            <a:pPr lvl="1">
              <a:buFont typeface="Wingdings" panose="05000000000000000000" pitchFamily="2" charset="2"/>
              <a:buChar char="§"/>
            </a:pPr>
            <a:r>
              <a:rPr lang="en-US" b="0" i="0" dirty="0">
                <a:solidFill>
                  <a:srgbClr val="37424A"/>
                </a:solidFill>
                <a:effectLst/>
              </a:rPr>
              <a:t>between 1 October 2015 and 28 March 2018, and sold within the 2-year bright-line period.</a:t>
            </a:r>
          </a:p>
          <a:p>
            <a:pPr algn="l" fontAlgn="base"/>
            <a:endParaRPr lang="en-US" sz="1800" b="0" i="0" dirty="0">
              <a:solidFill>
                <a:srgbClr val="37424A"/>
              </a:solidFill>
              <a:effectLst/>
            </a:endParaRPr>
          </a:p>
          <a:p>
            <a:pPr algn="l" fontAlgn="base"/>
            <a:endParaRPr lang="en-US" sz="1800" b="0" i="0" dirty="0">
              <a:solidFill>
                <a:srgbClr val="37424A"/>
              </a:solidFill>
              <a:effectLst/>
            </a:endParaRPr>
          </a:p>
          <a:p>
            <a:endParaRPr lang="en-NZ" dirty="0"/>
          </a:p>
        </p:txBody>
      </p:sp>
      <p:pic>
        <p:nvPicPr>
          <p:cNvPr id="4" name="Picture 6" descr="C:\Users\glenda.watson\AppData\Local\Microsoft\Windows\Temporary Internet Files\Content.Outlook\SE8HEYGD\NZPIF - logo 1.TIF">
            <a:extLst>
              <a:ext uri="{FF2B5EF4-FFF2-40B4-BE49-F238E27FC236}">
                <a16:creationId xmlns="" xmlns:a16="http://schemas.microsoft.com/office/drawing/2014/main" id="{184260F8-00E3-494B-A5B6-EF392A1591FA}"/>
              </a:ext>
            </a:extLst>
          </p:cNvPr>
          <p:cNvPicPr>
            <a:picLocks noChangeAspect="1" noChangeArrowheads="1"/>
          </p:cNvPicPr>
          <p:nvPr/>
        </p:nvPicPr>
        <p:blipFill>
          <a:blip r:embed="rId2" cstate="print"/>
          <a:srcRect/>
          <a:stretch>
            <a:fillRect/>
          </a:stretch>
        </p:blipFill>
        <p:spPr bwMode="auto">
          <a:xfrm>
            <a:off x="5769672" y="274638"/>
            <a:ext cx="2913660" cy="1296566"/>
          </a:xfrm>
          <a:prstGeom prst="rect">
            <a:avLst/>
          </a:prstGeom>
          <a:noFill/>
          <a:ln w="9525">
            <a:noFill/>
            <a:miter lim="800000"/>
            <a:headEnd/>
            <a:tailEnd/>
          </a:ln>
        </p:spPr>
      </p:pic>
    </p:spTree>
    <p:extLst>
      <p:ext uri="{BB962C8B-B14F-4D97-AF65-F5344CB8AC3E}">
        <p14:creationId xmlns:p14="http://schemas.microsoft.com/office/powerpoint/2010/main" val="42071558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8A3E29B-C097-422E-BB36-286158A80278}"/>
              </a:ext>
            </a:extLst>
          </p:cNvPr>
          <p:cNvSpPr>
            <a:spLocks noGrp="1"/>
          </p:cNvSpPr>
          <p:nvPr>
            <p:ph type="title"/>
          </p:nvPr>
        </p:nvSpPr>
        <p:spPr/>
        <p:txBody>
          <a:bodyPr/>
          <a:lstStyle/>
          <a:p>
            <a:endParaRPr lang="en-NZ" dirty="0"/>
          </a:p>
        </p:txBody>
      </p:sp>
      <p:sp>
        <p:nvSpPr>
          <p:cNvPr id="3" name="Content Placeholder 2">
            <a:extLst>
              <a:ext uri="{FF2B5EF4-FFF2-40B4-BE49-F238E27FC236}">
                <a16:creationId xmlns="" xmlns:a16="http://schemas.microsoft.com/office/drawing/2014/main" id="{07B1C361-971D-4E29-9B1F-9977F197D0CA}"/>
              </a:ext>
            </a:extLst>
          </p:cNvPr>
          <p:cNvSpPr>
            <a:spLocks noGrp="1"/>
          </p:cNvSpPr>
          <p:nvPr>
            <p:ph idx="1"/>
          </p:nvPr>
        </p:nvSpPr>
        <p:spPr/>
        <p:txBody>
          <a:bodyPr/>
          <a:lstStyle/>
          <a:p>
            <a:pPr marL="0" indent="0" algn="ctr">
              <a:buNone/>
            </a:pPr>
            <a:r>
              <a:rPr lang="en-NZ" b="1" dirty="0">
                <a:solidFill>
                  <a:srgbClr val="0000CC"/>
                </a:solidFill>
              </a:rPr>
              <a:t>Brightline Test</a:t>
            </a:r>
          </a:p>
          <a:p>
            <a:r>
              <a:rPr lang="en-NZ" sz="2400" dirty="0"/>
              <a:t>Treasury wanted to extend this to 20 years.</a:t>
            </a:r>
          </a:p>
          <a:p>
            <a:r>
              <a:rPr lang="en-NZ" sz="2400" dirty="0"/>
              <a:t>Treasury never had time to work out the difference from 5 to 10 years</a:t>
            </a:r>
          </a:p>
          <a:p>
            <a:r>
              <a:rPr lang="en-NZ" sz="2400" dirty="0"/>
              <a:t>Expected fiscal gain is $650 million with the 10 years.</a:t>
            </a:r>
          </a:p>
          <a:p>
            <a:r>
              <a:rPr lang="en-NZ" sz="2400" dirty="0"/>
              <a:t>Treasury expect rents to rise due to this.</a:t>
            </a:r>
          </a:p>
          <a:p>
            <a:r>
              <a:rPr lang="en-NZ" sz="2400" dirty="0"/>
              <a:t>IRD opposed the 10 years</a:t>
            </a:r>
          </a:p>
          <a:p>
            <a:r>
              <a:rPr lang="en-NZ" sz="2400" dirty="0"/>
              <a:t>IRD wanted 5 years for new builds</a:t>
            </a:r>
          </a:p>
          <a:p>
            <a:r>
              <a:rPr lang="en-NZ" sz="2400" dirty="0"/>
              <a:t>Treasury wanted 20 years for new builds</a:t>
            </a:r>
          </a:p>
          <a:p>
            <a:r>
              <a:rPr lang="en-NZ" sz="2400" dirty="0"/>
              <a:t>Both were worried about the ‘lock-in’ effect</a:t>
            </a:r>
          </a:p>
          <a:p>
            <a:endParaRPr lang="en-NZ" dirty="0"/>
          </a:p>
        </p:txBody>
      </p:sp>
      <p:pic>
        <p:nvPicPr>
          <p:cNvPr id="4" name="Picture 6" descr="C:\Users\glenda.watson\AppData\Local\Microsoft\Windows\Temporary Internet Files\Content.Outlook\SE8HEYGD\NZPIF - logo 1.TIF">
            <a:extLst>
              <a:ext uri="{FF2B5EF4-FFF2-40B4-BE49-F238E27FC236}">
                <a16:creationId xmlns="" xmlns:a16="http://schemas.microsoft.com/office/drawing/2014/main" id="{A31C9F94-36AF-4DA9-9EB3-D29C549F2915}"/>
              </a:ext>
            </a:extLst>
          </p:cNvPr>
          <p:cNvPicPr>
            <a:picLocks noChangeAspect="1" noChangeArrowheads="1"/>
          </p:cNvPicPr>
          <p:nvPr/>
        </p:nvPicPr>
        <p:blipFill>
          <a:blip r:embed="rId2" cstate="print"/>
          <a:srcRect/>
          <a:stretch>
            <a:fillRect/>
          </a:stretch>
        </p:blipFill>
        <p:spPr bwMode="auto">
          <a:xfrm>
            <a:off x="5769672" y="274638"/>
            <a:ext cx="2913660" cy="1296566"/>
          </a:xfrm>
          <a:prstGeom prst="rect">
            <a:avLst/>
          </a:prstGeom>
          <a:noFill/>
          <a:ln w="9525">
            <a:noFill/>
            <a:miter lim="800000"/>
            <a:headEnd/>
            <a:tailEnd/>
          </a:ln>
        </p:spPr>
      </p:pic>
    </p:spTree>
    <p:extLst>
      <p:ext uri="{BB962C8B-B14F-4D97-AF65-F5344CB8AC3E}">
        <p14:creationId xmlns:p14="http://schemas.microsoft.com/office/powerpoint/2010/main" val="690346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5AFC5F2-0DCB-463C-BD94-432484C3FCAC}"/>
              </a:ext>
            </a:extLst>
          </p:cNvPr>
          <p:cNvSpPr>
            <a:spLocks noGrp="1"/>
          </p:cNvSpPr>
          <p:nvPr>
            <p:ph type="title"/>
          </p:nvPr>
        </p:nvSpPr>
        <p:spPr/>
        <p:txBody>
          <a:bodyPr/>
          <a:lstStyle/>
          <a:p>
            <a:endParaRPr lang="en-NZ" dirty="0"/>
          </a:p>
        </p:txBody>
      </p:sp>
      <p:sp>
        <p:nvSpPr>
          <p:cNvPr id="3" name="Content Placeholder 2">
            <a:extLst>
              <a:ext uri="{FF2B5EF4-FFF2-40B4-BE49-F238E27FC236}">
                <a16:creationId xmlns="" xmlns:a16="http://schemas.microsoft.com/office/drawing/2014/main" id="{A9C4463B-6280-4F92-9ADA-E05646FD7CC8}"/>
              </a:ext>
            </a:extLst>
          </p:cNvPr>
          <p:cNvSpPr>
            <a:spLocks noGrp="1"/>
          </p:cNvSpPr>
          <p:nvPr>
            <p:ph idx="1"/>
          </p:nvPr>
        </p:nvSpPr>
        <p:spPr/>
        <p:txBody>
          <a:bodyPr/>
          <a:lstStyle/>
          <a:p>
            <a:pPr marL="0" indent="0" algn="ctr">
              <a:buNone/>
            </a:pPr>
            <a:r>
              <a:rPr lang="en-NZ" b="1" dirty="0">
                <a:solidFill>
                  <a:srgbClr val="0000CC"/>
                </a:solidFill>
              </a:rPr>
              <a:t>Removal of Interest Deductibility  </a:t>
            </a:r>
          </a:p>
          <a:p>
            <a:r>
              <a:rPr lang="en-NZ" sz="2400" dirty="0"/>
              <a:t>Removal of deductions for interest expenses on loans</a:t>
            </a:r>
            <a:r>
              <a:rPr lang="en-NZ" sz="2400" dirty="0">
                <a:effectLst/>
                <a:ea typeface="Times New Roman" panose="02020603050405020304" pitchFamily="18" charset="0"/>
              </a:rPr>
              <a:t> used to generate income from residential property. </a:t>
            </a:r>
          </a:p>
          <a:p>
            <a:r>
              <a:rPr lang="en-NZ" sz="2400" dirty="0">
                <a:effectLst/>
                <a:ea typeface="Times New Roman" panose="02020603050405020304" pitchFamily="18" charset="0"/>
              </a:rPr>
              <a:t>New builds are exempt.</a:t>
            </a:r>
          </a:p>
          <a:p>
            <a:r>
              <a:rPr lang="en-NZ" sz="2400" dirty="0">
                <a:ea typeface="Times New Roman" panose="02020603050405020304" pitchFamily="18" charset="0"/>
              </a:rPr>
              <a:t>Applies from 1st October, 2021 </a:t>
            </a:r>
          </a:p>
          <a:p>
            <a:r>
              <a:rPr lang="en-NZ" sz="2400" dirty="0">
                <a:effectLst/>
                <a:ea typeface="Times New Roman" panose="02020603050405020304" pitchFamily="18" charset="0"/>
              </a:rPr>
              <a:t>Property purchased on or after 27</a:t>
            </a:r>
            <a:r>
              <a:rPr lang="en-NZ" sz="2400" baseline="30000" dirty="0">
                <a:effectLst/>
                <a:ea typeface="Times New Roman" panose="02020603050405020304" pitchFamily="18" charset="0"/>
              </a:rPr>
              <a:t>th</a:t>
            </a:r>
            <a:r>
              <a:rPr lang="en-NZ" sz="2400" dirty="0">
                <a:effectLst/>
                <a:ea typeface="Times New Roman" panose="02020603050405020304" pitchFamily="18" charset="0"/>
              </a:rPr>
              <a:t> March 2021</a:t>
            </a:r>
          </a:p>
          <a:p>
            <a:r>
              <a:rPr lang="en-NZ" sz="2400" dirty="0">
                <a:ea typeface="Times New Roman" panose="02020603050405020304" pitchFamily="18" charset="0"/>
              </a:rPr>
              <a:t>Applies to all residential investment property by 2025.</a:t>
            </a:r>
            <a:endParaRPr lang="en-NZ" sz="2400" dirty="0">
              <a:effectLst/>
              <a:ea typeface="Times New Roman" panose="02020603050405020304" pitchFamily="18" charset="0"/>
            </a:endParaRPr>
          </a:p>
          <a:p>
            <a:endParaRPr lang="en-NZ" dirty="0"/>
          </a:p>
        </p:txBody>
      </p:sp>
      <p:pic>
        <p:nvPicPr>
          <p:cNvPr id="4" name="Picture 6" descr="C:\Users\glenda.watson\AppData\Local\Microsoft\Windows\Temporary Internet Files\Content.Outlook\SE8HEYGD\NZPIF - logo 1.TIF">
            <a:extLst>
              <a:ext uri="{FF2B5EF4-FFF2-40B4-BE49-F238E27FC236}">
                <a16:creationId xmlns="" xmlns:a16="http://schemas.microsoft.com/office/drawing/2014/main" id="{10DFD77A-F53F-4A7F-A88C-7922CFCEA6CA}"/>
              </a:ext>
            </a:extLst>
          </p:cNvPr>
          <p:cNvPicPr>
            <a:picLocks noChangeAspect="1" noChangeArrowheads="1"/>
          </p:cNvPicPr>
          <p:nvPr/>
        </p:nvPicPr>
        <p:blipFill>
          <a:blip r:embed="rId2" cstate="print"/>
          <a:srcRect/>
          <a:stretch>
            <a:fillRect/>
          </a:stretch>
        </p:blipFill>
        <p:spPr bwMode="auto">
          <a:xfrm>
            <a:off x="5769672" y="274638"/>
            <a:ext cx="2913660" cy="1296566"/>
          </a:xfrm>
          <a:prstGeom prst="rect">
            <a:avLst/>
          </a:prstGeom>
          <a:noFill/>
          <a:ln w="9525">
            <a:noFill/>
            <a:miter lim="800000"/>
            <a:headEnd/>
            <a:tailEnd/>
          </a:ln>
        </p:spPr>
      </p:pic>
    </p:spTree>
    <p:extLst>
      <p:ext uri="{BB962C8B-B14F-4D97-AF65-F5344CB8AC3E}">
        <p14:creationId xmlns:p14="http://schemas.microsoft.com/office/powerpoint/2010/main" val="1238140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F20D35F-65FD-4C8B-BE34-B08FB8A0F1A6}"/>
              </a:ext>
            </a:extLst>
          </p:cNvPr>
          <p:cNvSpPr>
            <a:spLocks noGrp="1"/>
          </p:cNvSpPr>
          <p:nvPr>
            <p:ph type="title"/>
          </p:nvPr>
        </p:nvSpPr>
        <p:spPr/>
        <p:txBody>
          <a:bodyPr/>
          <a:lstStyle/>
          <a:p>
            <a:endParaRPr lang="en-NZ" dirty="0"/>
          </a:p>
        </p:txBody>
      </p:sp>
      <p:sp>
        <p:nvSpPr>
          <p:cNvPr id="3" name="Content Placeholder 2">
            <a:extLst>
              <a:ext uri="{FF2B5EF4-FFF2-40B4-BE49-F238E27FC236}">
                <a16:creationId xmlns="" xmlns:a16="http://schemas.microsoft.com/office/drawing/2014/main" id="{DD26846E-5881-4A5D-823A-1194A1CE4715}"/>
              </a:ext>
            </a:extLst>
          </p:cNvPr>
          <p:cNvSpPr>
            <a:spLocks noGrp="1"/>
          </p:cNvSpPr>
          <p:nvPr>
            <p:ph idx="1"/>
          </p:nvPr>
        </p:nvSpPr>
        <p:spPr/>
        <p:txBody>
          <a:bodyPr/>
          <a:lstStyle/>
          <a:p>
            <a:pPr marL="0" indent="0" algn="ctr">
              <a:buNone/>
            </a:pPr>
            <a:r>
              <a:rPr lang="en-GB" b="1" dirty="0">
                <a:solidFill>
                  <a:srgbClr val="0000CC"/>
                </a:solidFill>
              </a:rPr>
              <a:t>RMA changes</a:t>
            </a:r>
          </a:p>
          <a:p>
            <a:r>
              <a:rPr lang="en-NZ" sz="1600" dirty="0">
                <a:solidFill>
                  <a:srgbClr val="202020"/>
                </a:solidFill>
                <a:effectLst/>
                <a:ea typeface="Times New Roman" panose="02020603050405020304" pitchFamily="18" charset="0"/>
              </a:rPr>
              <a:t>Labour with the support of National (</a:t>
            </a:r>
            <a:r>
              <a:rPr lang="en-NZ" sz="1600" dirty="0">
                <a:solidFill>
                  <a:srgbClr val="1A1A1A"/>
                </a:solidFill>
                <a:effectLst/>
              </a:rPr>
              <a:t>bipartisan agreement) ‘Townhouse Nation’</a:t>
            </a:r>
          </a:p>
          <a:p>
            <a:r>
              <a:rPr lang="en-NZ" sz="1600" dirty="0">
                <a:solidFill>
                  <a:srgbClr val="202020"/>
                </a:solidFill>
                <a:ea typeface="Times New Roman" panose="02020603050405020304" pitchFamily="18" charset="0"/>
              </a:rPr>
              <a:t>14</a:t>
            </a:r>
            <a:r>
              <a:rPr lang="en-NZ" sz="1600" baseline="30000" dirty="0">
                <a:solidFill>
                  <a:srgbClr val="202020"/>
                </a:solidFill>
                <a:ea typeface="Times New Roman" panose="02020603050405020304" pitchFamily="18" charset="0"/>
              </a:rPr>
              <a:t>th</a:t>
            </a:r>
            <a:r>
              <a:rPr lang="en-NZ" sz="1600" dirty="0">
                <a:solidFill>
                  <a:srgbClr val="202020"/>
                </a:solidFill>
                <a:ea typeface="Times New Roman" panose="02020603050405020304" pitchFamily="18" charset="0"/>
              </a:rPr>
              <a:t> December 2021 passed third reading</a:t>
            </a:r>
            <a:endParaRPr lang="en-NZ" sz="1600" dirty="0">
              <a:solidFill>
                <a:srgbClr val="202020"/>
              </a:solidFill>
              <a:effectLst/>
              <a:ea typeface="Times New Roman" panose="02020603050405020304" pitchFamily="18" charset="0"/>
            </a:endParaRPr>
          </a:p>
          <a:p>
            <a:r>
              <a:rPr lang="en-NZ" sz="1600" dirty="0">
                <a:solidFill>
                  <a:srgbClr val="202020"/>
                </a:solidFill>
                <a:ea typeface="Times New Roman" panose="02020603050405020304" pitchFamily="18" charset="0"/>
              </a:rPr>
              <a:t>The RMA changes </a:t>
            </a:r>
            <a:r>
              <a:rPr lang="en-NZ" sz="1600" dirty="0">
                <a:solidFill>
                  <a:srgbClr val="202020"/>
                </a:solidFill>
                <a:effectLst/>
                <a:ea typeface="Times New Roman" panose="02020603050405020304" pitchFamily="18" charset="0"/>
              </a:rPr>
              <a:t>will allow up to three homes of up to three storeys to be built on most sites without the need for a resource consent. </a:t>
            </a:r>
          </a:p>
          <a:p>
            <a:r>
              <a:rPr lang="en-NZ" sz="1600" dirty="0">
                <a:solidFill>
                  <a:srgbClr val="202020"/>
                </a:solidFill>
                <a:effectLst/>
                <a:ea typeface="Times New Roman" panose="02020603050405020304" pitchFamily="18" charset="0"/>
              </a:rPr>
              <a:t>This will cut through outdated local zoning rules that are holding many towns and cities back.</a:t>
            </a:r>
          </a:p>
          <a:p>
            <a:r>
              <a:rPr lang="en-NZ" sz="1600" dirty="0">
                <a:solidFill>
                  <a:srgbClr val="202020"/>
                </a:solidFill>
                <a:effectLst/>
                <a:ea typeface="Times New Roman" panose="02020603050405020304" pitchFamily="18" charset="0"/>
              </a:rPr>
              <a:t>It is expected that the new rules will facilitate an additional 27,000 to 105,000 new homes to be built over the next 5-8 years. </a:t>
            </a:r>
          </a:p>
          <a:p>
            <a:r>
              <a:rPr lang="en-NZ" sz="1600" dirty="0">
                <a:solidFill>
                  <a:srgbClr val="202020"/>
                </a:solidFill>
                <a:effectLst/>
                <a:ea typeface="Times New Roman" panose="02020603050405020304" pitchFamily="18" charset="0"/>
              </a:rPr>
              <a:t>The new law is restricted to a small number of urban areas called Tier 1.</a:t>
            </a:r>
          </a:p>
          <a:p>
            <a:r>
              <a:rPr lang="en-NZ" sz="1600" dirty="0">
                <a:solidFill>
                  <a:srgbClr val="202020"/>
                </a:solidFill>
                <a:effectLst/>
                <a:ea typeface="Times New Roman" panose="02020603050405020304" pitchFamily="18" charset="0"/>
              </a:rPr>
              <a:t>Can be applied to Tier 2 area such as Nelson / Tasman urban area when those areas have an acute housing need. T</a:t>
            </a:r>
          </a:p>
          <a:p>
            <a:r>
              <a:rPr lang="en-NZ" sz="1600" dirty="0">
                <a:solidFill>
                  <a:srgbClr val="202020"/>
                </a:solidFill>
                <a:effectLst/>
                <a:ea typeface="Times New Roman" panose="02020603050405020304" pitchFamily="18" charset="0"/>
              </a:rPr>
              <a:t>The Minister of Environment in consultation with the Minister of Housing can do an Order in Council to REQUIRE the relevant Tier 2 territorial authority to develop an intensification plan.</a:t>
            </a:r>
            <a:r>
              <a:rPr lang="en-NZ" sz="1800" dirty="0">
                <a:solidFill>
                  <a:srgbClr val="202020"/>
                </a:solidFill>
                <a:effectLst/>
                <a:ea typeface="Times New Roman" panose="02020603050405020304" pitchFamily="18" charset="0"/>
              </a:rPr>
              <a:t/>
            </a:r>
            <a:br>
              <a:rPr lang="en-NZ" sz="1800" dirty="0">
                <a:solidFill>
                  <a:srgbClr val="202020"/>
                </a:solidFill>
                <a:effectLst/>
                <a:ea typeface="Times New Roman" panose="02020603050405020304" pitchFamily="18" charset="0"/>
              </a:rPr>
            </a:br>
            <a:endParaRPr lang="en-NZ" sz="1800" dirty="0">
              <a:solidFill>
                <a:srgbClr val="202020"/>
              </a:solidFill>
              <a:effectLst/>
              <a:ea typeface="Times New Roman" panose="02020603050405020304" pitchFamily="18" charset="0"/>
            </a:endParaRPr>
          </a:p>
          <a:p>
            <a:endParaRPr lang="en-NZ" sz="1800" i="1" dirty="0">
              <a:solidFill>
                <a:srgbClr val="202020"/>
              </a:solidFill>
              <a:effectLst/>
              <a:latin typeface="Helvetica" panose="020B0604020202020204" pitchFamily="34" charset="0"/>
              <a:ea typeface="Times New Roman" panose="02020603050405020304" pitchFamily="18" charset="0"/>
            </a:endParaRPr>
          </a:p>
          <a:p>
            <a:endParaRPr lang="en-NZ" dirty="0"/>
          </a:p>
        </p:txBody>
      </p:sp>
      <p:pic>
        <p:nvPicPr>
          <p:cNvPr id="4" name="Picture 6" descr="C:\Users\glenda.watson\AppData\Local\Microsoft\Windows\Temporary Internet Files\Content.Outlook\SE8HEYGD\NZPIF - logo 1.TIF">
            <a:extLst>
              <a:ext uri="{FF2B5EF4-FFF2-40B4-BE49-F238E27FC236}">
                <a16:creationId xmlns="" xmlns:a16="http://schemas.microsoft.com/office/drawing/2014/main" id="{B7836802-C347-4178-8940-306AB6033EAA}"/>
              </a:ext>
            </a:extLst>
          </p:cNvPr>
          <p:cNvPicPr>
            <a:picLocks noChangeAspect="1" noChangeArrowheads="1"/>
          </p:cNvPicPr>
          <p:nvPr/>
        </p:nvPicPr>
        <p:blipFill>
          <a:blip r:embed="rId2" cstate="print"/>
          <a:srcRect/>
          <a:stretch>
            <a:fillRect/>
          </a:stretch>
        </p:blipFill>
        <p:spPr bwMode="auto">
          <a:xfrm>
            <a:off x="5769672" y="274638"/>
            <a:ext cx="2913660" cy="1296566"/>
          </a:xfrm>
          <a:prstGeom prst="rect">
            <a:avLst/>
          </a:prstGeom>
          <a:noFill/>
          <a:ln w="9525">
            <a:noFill/>
            <a:miter lim="800000"/>
            <a:headEnd/>
            <a:tailEnd/>
          </a:ln>
        </p:spPr>
      </p:pic>
    </p:spTree>
    <p:extLst>
      <p:ext uri="{BB962C8B-B14F-4D97-AF65-F5344CB8AC3E}">
        <p14:creationId xmlns:p14="http://schemas.microsoft.com/office/powerpoint/2010/main" val="6632038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DF1DE69-B48A-4B49-8E38-51FD7C07422F}"/>
              </a:ext>
            </a:extLst>
          </p:cNvPr>
          <p:cNvSpPr>
            <a:spLocks noGrp="1"/>
          </p:cNvSpPr>
          <p:nvPr>
            <p:ph type="title"/>
          </p:nvPr>
        </p:nvSpPr>
        <p:spPr/>
        <p:txBody>
          <a:bodyPr/>
          <a:lstStyle/>
          <a:p>
            <a:endParaRPr lang="en-NZ" dirty="0"/>
          </a:p>
        </p:txBody>
      </p:sp>
      <p:pic>
        <p:nvPicPr>
          <p:cNvPr id="4" name="Picture 6" descr="C:\Users\glenda.watson\AppData\Local\Microsoft\Windows\Temporary Internet Files\Content.Outlook\SE8HEYGD\NZPIF - logo 1.TIF">
            <a:extLst>
              <a:ext uri="{FF2B5EF4-FFF2-40B4-BE49-F238E27FC236}">
                <a16:creationId xmlns="" xmlns:a16="http://schemas.microsoft.com/office/drawing/2014/main" id="{E2C10860-395F-4976-AF81-6AF349984745}"/>
              </a:ext>
            </a:extLst>
          </p:cNvPr>
          <p:cNvPicPr>
            <a:picLocks noChangeAspect="1" noChangeArrowheads="1"/>
          </p:cNvPicPr>
          <p:nvPr/>
        </p:nvPicPr>
        <p:blipFill>
          <a:blip r:embed="rId2" cstate="print"/>
          <a:srcRect/>
          <a:stretch>
            <a:fillRect/>
          </a:stretch>
        </p:blipFill>
        <p:spPr bwMode="auto">
          <a:xfrm>
            <a:off x="5769672" y="274638"/>
            <a:ext cx="2913660" cy="1296566"/>
          </a:xfrm>
          <a:prstGeom prst="rect">
            <a:avLst/>
          </a:prstGeom>
          <a:noFill/>
          <a:ln w="9525">
            <a:noFill/>
            <a:miter lim="800000"/>
            <a:headEnd/>
            <a:tailEnd/>
          </a:ln>
        </p:spPr>
      </p:pic>
      <p:sp>
        <p:nvSpPr>
          <p:cNvPr id="8" name="Content Placeholder 7">
            <a:extLst>
              <a:ext uri="{FF2B5EF4-FFF2-40B4-BE49-F238E27FC236}">
                <a16:creationId xmlns="" xmlns:a16="http://schemas.microsoft.com/office/drawing/2014/main" id="{2E605A9A-EBBF-4CD9-8727-D49D00A36C6D}"/>
              </a:ext>
            </a:extLst>
          </p:cNvPr>
          <p:cNvSpPr>
            <a:spLocks noGrp="1"/>
          </p:cNvSpPr>
          <p:nvPr>
            <p:ph idx="1"/>
          </p:nvPr>
        </p:nvSpPr>
        <p:spPr/>
        <p:txBody>
          <a:bodyPr/>
          <a:lstStyle/>
          <a:p>
            <a:pPr marL="0" indent="0" algn="ctr">
              <a:buNone/>
            </a:pPr>
            <a:r>
              <a:rPr lang="en-NZ" b="1" dirty="0">
                <a:solidFill>
                  <a:srgbClr val="0000CC"/>
                </a:solidFill>
              </a:rPr>
              <a:t>Interest Deductibility – pre-existing loans</a:t>
            </a:r>
          </a:p>
          <a:p>
            <a:endParaRPr lang="en-NZ" dirty="0"/>
          </a:p>
        </p:txBody>
      </p:sp>
      <p:pic>
        <p:nvPicPr>
          <p:cNvPr id="9" name="Content Placeholder 5">
            <a:extLst>
              <a:ext uri="{FF2B5EF4-FFF2-40B4-BE49-F238E27FC236}">
                <a16:creationId xmlns="" xmlns:a16="http://schemas.microsoft.com/office/drawing/2014/main" id="{D2491C19-B727-49C6-96DF-1E2215DF0863}"/>
              </a:ext>
            </a:extLst>
          </p:cNvPr>
          <p:cNvPicPr>
            <a:picLocks noChangeAspect="1"/>
          </p:cNvPicPr>
          <p:nvPr/>
        </p:nvPicPr>
        <p:blipFill>
          <a:blip r:embed="rId3"/>
          <a:stretch>
            <a:fillRect/>
          </a:stretch>
        </p:blipFill>
        <p:spPr bwMode="auto">
          <a:xfrm>
            <a:off x="755576" y="2303957"/>
            <a:ext cx="7043616" cy="3996000"/>
          </a:xfrm>
          <a:prstGeom prst="rect">
            <a:avLst/>
          </a:prstGeom>
          <a:noFill/>
          <a:ln w="9525">
            <a:noFill/>
            <a:miter lim="800000"/>
            <a:headEnd/>
            <a:tailEnd/>
          </a:ln>
        </p:spPr>
      </p:pic>
    </p:spTree>
    <p:extLst>
      <p:ext uri="{BB962C8B-B14F-4D97-AF65-F5344CB8AC3E}">
        <p14:creationId xmlns:p14="http://schemas.microsoft.com/office/powerpoint/2010/main" val="2313012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096DE9F-524F-4ECA-B11C-3A0DB96BEBF0}"/>
              </a:ext>
            </a:extLst>
          </p:cNvPr>
          <p:cNvSpPr>
            <a:spLocks noGrp="1"/>
          </p:cNvSpPr>
          <p:nvPr>
            <p:ph type="title"/>
          </p:nvPr>
        </p:nvSpPr>
        <p:spPr/>
        <p:txBody>
          <a:bodyPr/>
          <a:lstStyle/>
          <a:p>
            <a:endParaRPr lang="en-NZ" dirty="0"/>
          </a:p>
        </p:txBody>
      </p:sp>
      <p:sp>
        <p:nvSpPr>
          <p:cNvPr id="3" name="Content Placeholder 2">
            <a:extLst>
              <a:ext uri="{FF2B5EF4-FFF2-40B4-BE49-F238E27FC236}">
                <a16:creationId xmlns="" xmlns:a16="http://schemas.microsoft.com/office/drawing/2014/main" id="{210E2EEC-3CD4-409B-BE73-C94D8A141DDA}"/>
              </a:ext>
            </a:extLst>
          </p:cNvPr>
          <p:cNvSpPr>
            <a:spLocks noGrp="1"/>
          </p:cNvSpPr>
          <p:nvPr>
            <p:ph idx="1"/>
          </p:nvPr>
        </p:nvSpPr>
        <p:spPr/>
        <p:txBody>
          <a:bodyPr/>
          <a:lstStyle/>
          <a:p>
            <a:pPr marL="0" indent="0" algn="ctr">
              <a:buNone/>
            </a:pPr>
            <a:r>
              <a:rPr lang="en-NZ" b="1" dirty="0">
                <a:solidFill>
                  <a:srgbClr val="0000CC"/>
                </a:solidFill>
              </a:rPr>
              <a:t>New build definition</a:t>
            </a:r>
          </a:p>
          <a:p>
            <a:pPr marL="457200" indent="-457200">
              <a:lnSpc>
                <a:spcPct val="100000"/>
              </a:lnSpc>
              <a:spcBef>
                <a:spcPts val="0"/>
              </a:spcBef>
              <a:spcAft>
                <a:spcPts val="0"/>
              </a:spcAft>
            </a:pPr>
            <a:r>
              <a:rPr lang="en-US" sz="2100" dirty="0">
                <a:cs typeface="Arial" panose="020B0604020202020204" pitchFamily="34" charset="0"/>
              </a:rPr>
              <a:t>Property should only qualify as a new build where residential housing supply has clearly increased. (One-for-one replacements)</a:t>
            </a:r>
          </a:p>
          <a:p>
            <a:pPr marL="457200" indent="-457200">
              <a:lnSpc>
                <a:spcPct val="100000"/>
              </a:lnSpc>
              <a:spcBef>
                <a:spcPts val="0"/>
              </a:spcBef>
              <a:spcAft>
                <a:spcPts val="0"/>
              </a:spcAft>
            </a:pPr>
            <a:r>
              <a:rPr lang="en-US" sz="2100" dirty="0">
                <a:cs typeface="Arial" panose="020B0604020202020204" pitchFamily="34" charset="0"/>
              </a:rPr>
              <a:t>Early owners (no later than 12 months after Code of Compliance issued)</a:t>
            </a:r>
          </a:p>
          <a:p>
            <a:pPr marL="457200" indent="-457200">
              <a:lnSpc>
                <a:spcPct val="100000"/>
              </a:lnSpc>
              <a:spcBef>
                <a:spcPts val="0"/>
              </a:spcBef>
              <a:spcAft>
                <a:spcPts val="0"/>
              </a:spcAft>
            </a:pPr>
            <a:r>
              <a:rPr lang="en-US" sz="2100" dirty="0">
                <a:cs typeface="Arial" panose="020B0604020202020204" pitchFamily="34" charset="0"/>
              </a:rPr>
              <a:t>Dwelling added to vacant land or replacing an existing dwelling</a:t>
            </a:r>
          </a:p>
          <a:p>
            <a:pPr marL="457200" indent="-457200">
              <a:lnSpc>
                <a:spcPct val="100000"/>
              </a:lnSpc>
              <a:spcBef>
                <a:spcPts val="0"/>
              </a:spcBef>
              <a:spcAft>
                <a:spcPts val="0"/>
              </a:spcAft>
            </a:pPr>
            <a:r>
              <a:rPr lang="en-US" sz="2100" dirty="0">
                <a:cs typeface="Arial" panose="020B0604020202020204" pitchFamily="34" charset="0"/>
              </a:rPr>
              <a:t>Additional dwelling added to a property (stand-alone or attached and includes relocatable houses) </a:t>
            </a:r>
          </a:p>
          <a:p>
            <a:pPr marL="457200" indent="-457200">
              <a:lnSpc>
                <a:spcPct val="100000"/>
              </a:lnSpc>
              <a:spcBef>
                <a:spcPts val="0"/>
              </a:spcBef>
              <a:spcAft>
                <a:spcPts val="0"/>
              </a:spcAft>
            </a:pPr>
            <a:r>
              <a:rPr lang="en-US" sz="2100" dirty="0">
                <a:cs typeface="Arial" panose="020B0604020202020204" pitchFamily="34" charset="0"/>
              </a:rPr>
              <a:t>Renovating an existing dwelling to create two or more dwellings. </a:t>
            </a:r>
          </a:p>
          <a:p>
            <a:pPr marL="457200" indent="-457200">
              <a:lnSpc>
                <a:spcPct val="100000"/>
              </a:lnSpc>
              <a:spcBef>
                <a:spcPts val="0"/>
              </a:spcBef>
              <a:spcAft>
                <a:spcPts val="0"/>
              </a:spcAft>
            </a:pPr>
            <a:r>
              <a:rPr lang="en-US" sz="2100" dirty="0">
                <a:cs typeface="Arial" panose="020B0604020202020204" pitchFamily="34" charset="0"/>
              </a:rPr>
              <a:t>Dwelling converted from commercial premises (office block converted into apartments)</a:t>
            </a:r>
          </a:p>
          <a:p>
            <a:pPr marL="0" indent="0" algn="ctr">
              <a:buNone/>
            </a:pPr>
            <a:endParaRPr lang="en-NZ" b="1" dirty="0">
              <a:solidFill>
                <a:srgbClr val="0000CC"/>
              </a:solidFill>
            </a:endParaRPr>
          </a:p>
        </p:txBody>
      </p:sp>
      <p:pic>
        <p:nvPicPr>
          <p:cNvPr id="4" name="Picture 6" descr="C:\Users\glenda.watson\AppData\Local\Microsoft\Windows\Temporary Internet Files\Content.Outlook\SE8HEYGD\NZPIF - logo 1.TIF">
            <a:extLst>
              <a:ext uri="{FF2B5EF4-FFF2-40B4-BE49-F238E27FC236}">
                <a16:creationId xmlns="" xmlns:a16="http://schemas.microsoft.com/office/drawing/2014/main" id="{C8853DFA-537E-42EC-B2BD-FD0929C0E0FC}"/>
              </a:ext>
            </a:extLst>
          </p:cNvPr>
          <p:cNvPicPr>
            <a:picLocks noChangeAspect="1" noChangeArrowheads="1"/>
          </p:cNvPicPr>
          <p:nvPr/>
        </p:nvPicPr>
        <p:blipFill>
          <a:blip r:embed="rId2" cstate="print"/>
          <a:srcRect/>
          <a:stretch>
            <a:fillRect/>
          </a:stretch>
        </p:blipFill>
        <p:spPr bwMode="auto">
          <a:xfrm>
            <a:off x="5769672" y="274638"/>
            <a:ext cx="2913660" cy="1296566"/>
          </a:xfrm>
          <a:prstGeom prst="rect">
            <a:avLst/>
          </a:prstGeom>
          <a:noFill/>
          <a:ln w="9525">
            <a:noFill/>
            <a:miter lim="800000"/>
            <a:headEnd/>
            <a:tailEnd/>
          </a:ln>
        </p:spPr>
      </p:pic>
    </p:spTree>
    <p:extLst>
      <p:ext uri="{BB962C8B-B14F-4D97-AF65-F5344CB8AC3E}">
        <p14:creationId xmlns:p14="http://schemas.microsoft.com/office/powerpoint/2010/main" val="4748283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E43954C-7D83-4DFD-85AE-178F24BDF258}"/>
              </a:ext>
            </a:extLst>
          </p:cNvPr>
          <p:cNvSpPr>
            <a:spLocks noGrp="1"/>
          </p:cNvSpPr>
          <p:nvPr>
            <p:ph type="title"/>
          </p:nvPr>
        </p:nvSpPr>
        <p:spPr/>
        <p:txBody>
          <a:bodyPr/>
          <a:lstStyle/>
          <a:p>
            <a:endParaRPr lang="en-NZ" dirty="0"/>
          </a:p>
        </p:txBody>
      </p:sp>
      <p:sp>
        <p:nvSpPr>
          <p:cNvPr id="3" name="Content Placeholder 2">
            <a:extLst>
              <a:ext uri="{FF2B5EF4-FFF2-40B4-BE49-F238E27FC236}">
                <a16:creationId xmlns="" xmlns:a16="http://schemas.microsoft.com/office/drawing/2014/main" id="{70CCCA33-6D91-4AF7-B7B5-BA50E61A7231}"/>
              </a:ext>
            </a:extLst>
          </p:cNvPr>
          <p:cNvSpPr>
            <a:spLocks noGrp="1"/>
          </p:cNvSpPr>
          <p:nvPr>
            <p:ph idx="1"/>
          </p:nvPr>
        </p:nvSpPr>
        <p:spPr/>
        <p:txBody>
          <a:bodyPr/>
          <a:lstStyle/>
          <a:p>
            <a:pPr marL="0" indent="0" algn="ctr">
              <a:buNone/>
            </a:pPr>
            <a:r>
              <a:rPr lang="en-NZ" sz="3200" b="1" dirty="0">
                <a:solidFill>
                  <a:srgbClr val="0000CC"/>
                </a:solidFill>
                <a:effectLst/>
                <a:ea typeface="Times New Roman" panose="02020603050405020304" pitchFamily="18" charset="0"/>
              </a:rPr>
              <a:t>Limit rent increase to once per year, </a:t>
            </a:r>
          </a:p>
          <a:p>
            <a:pPr marL="0" indent="0" algn="ctr">
              <a:buNone/>
            </a:pPr>
            <a:r>
              <a:rPr lang="en-NZ" sz="3200" b="1" dirty="0">
                <a:solidFill>
                  <a:srgbClr val="0000CC"/>
                </a:solidFill>
                <a:effectLst/>
                <a:ea typeface="Times New Roman" panose="02020603050405020304" pitchFamily="18" charset="0"/>
              </a:rPr>
              <a:t>per property</a:t>
            </a:r>
          </a:p>
          <a:p>
            <a:r>
              <a:rPr lang="en-NZ" sz="2400" dirty="0">
                <a:effectLst/>
                <a:ea typeface="Times New Roman" panose="02020603050405020304" pitchFamily="18" charset="0"/>
              </a:rPr>
              <a:t>Limit rent increases to once every 12 months per rental property (rather than once every 12 months per tenancy), </a:t>
            </a:r>
          </a:p>
          <a:p>
            <a:r>
              <a:rPr lang="en-NZ" sz="2400" dirty="0">
                <a:effectLst/>
                <a:ea typeface="Times New Roman" panose="02020603050405020304" pitchFamily="18" charset="0"/>
              </a:rPr>
              <a:t>This is to help mitigate potential negative impacts on tenants from the tax changes.</a:t>
            </a:r>
          </a:p>
          <a:p>
            <a:r>
              <a:rPr lang="en-NZ" sz="2400" dirty="0">
                <a:ea typeface="Times New Roman" panose="02020603050405020304" pitchFamily="18" charset="0"/>
              </a:rPr>
              <a:t>Will involve a change to the RTA</a:t>
            </a:r>
            <a:endParaRPr lang="en-NZ" sz="2400" dirty="0">
              <a:effectLst/>
              <a:ea typeface="Times New Roman" panose="02020603050405020304" pitchFamily="18" charset="0"/>
            </a:endParaRPr>
          </a:p>
          <a:p>
            <a:r>
              <a:rPr lang="en-NZ" sz="2400" dirty="0">
                <a:ea typeface="Times New Roman" panose="02020603050405020304" pitchFamily="18" charset="0"/>
              </a:rPr>
              <a:t>Supposed to be consulted on however we haven’t heard anything!</a:t>
            </a:r>
            <a:r>
              <a:rPr lang="en-NZ" sz="2400" dirty="0">
                <a:effectLst/>
                <a:ea typeface="Times New Roman" panose="02020603050405020304" pitchFamily="18" charset="0"/>
              </a:rPr>
              <a:t> </a:t>
            </a:r>
          </a:p>
          <a:p>
            <a:endParaRPr lang="en-NZ" dirty="0"/>
          </a:p>
        </p:txBody>
      </p:sp>
      <p:pic>
        <p:nvPicPr>
          <p:cNvPr id="4" name="Picture 6" descr="C:\Users\glenda.watson\AppData\Local\Microsoft\Windows\Temporary Internet Files\Content.Outlook\SE8HEYGD\NZPIF - logo 1.TIF">
            <a:extLst>
              <a:ext uri="{FF2B5EF4-FFF2-40B4-BE49-F238E27FC236}">
                <a16:creationId xmlns="" xmlns:a16="http://schemas.microsoft.com/office/drawing/2014/main" id="{803D3FBF-EDC8-4154-80F3-1D75B538CB4C}"/>
              </a:ext>
            </a:extLst>
          </p:cNvPr>
          <p:cNvPicPr>
            <a:picLocks noChangeAspect="1" noChangeArrowheads="1"/>
          </p:cNvPicPr>
          <p:nvPr/>
        </p:nvPicPr>
        <p:blipFill>
          <a:blip r:embed="rId2" cstate="print"/>
          <a:srcRect/>
          <a:stretch>
            <a:fillRect/>
          </a:stretch>
        </p:blipFill>
        <p:spPr bwMode="auto">
          <a:xfrm>
            <a:off x="5769672" y="274638"/>
            <a:ext cx="2913660" cy="1296566"/>
          </a:xfrm>
          <a:prstGeom prst="rect">
            <a:avLst/>
          </a:prstGeom>
          <a:noFill/>
          <a:ln w="9525">
            <a:noFill/>
            <a:miter lim="800000"/>
            <a:headEnd/>
            <a:tailEnd/>
          </a:ln>
        </p:spPr>
      </p:pic>
    </p:spTree>
    <p:extLst>
      <p:ext uri="{BB962C8B-B14F-4D97-AF65-F5344CB8AC3E}">
        <p14:creationId xmlns:p14="http://schemas.microsoft.com/office/powerpoint/2010/main" val="1198293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DF1DE69-B48A-4B49-8E38-51FD7C07422F}"/>
              </a:ext>
            </a:extLst>
          </p:cNvPr>
          <p:cNvSpPr>
            <a:spLocks noGrp="1"/>
          </p:cNvSpPr>
          <p:nvPr>
            <p:ph type="title"/>
          </p:nvPr>
        </p:nvSpPr>
        <p:spPr/>
        <p:txBody>
          <a:bodyPr/>
          <a:lstStyle/>
          <a:p>
            <a:endParaRPr lang="en-NZ" dirty="0"/>
          </a:p>
        </p:txBody>
      </p:sp>
      <p:sp>
        <p:nvSpPr>
          <p:cNvPr id="3" name="Content Placeholder 2">
            <a:extLst>
              <a:ext uri="{FF2B5EF4-FFF2-40B4-BE49-F238E27FC236}">
                <a16:creationId xmlns="" xmlns:a16="http://schemas.microsoft.com/office/drawing/2014/main" id="{99F75E2C-718F-41BF-885B-ED94BFE3EC2F}"/>
              </a:ext>
            </a:extLst>
          </p:cNvPr>
          <p:cNvSpPr>
            <a:spLocks noGrp="1"/>
          </p:cNvSpPr>
          <p:nvPr>
            <p:ph idx="1"/>
          </p:nvPr>
        </p:nvSpPr>
        <p:spPr/>
        <p:txBody>
          <a:bodyPr/>
          <a:lstStyle/>
          <a:p>
            <a:pPr marL="0" indent="0">
              <a:buNone/>
            </a:pPr>
            <a:r>
              <a:rPr lang="en-NZ" b="1" dirty="0">
                <a:solidFill>
                  <a:srgbClr val="0000CC"/>
                </a:solidFill>
              </a:rPr>
              <a:t>Additional things that were on the table:</a:t>
            </a:r>
          </a:p>
          <a:p>
            <a:r>
              <a:rPr lang="en-US" sz="2400" b="0" i="0" dirty="0">
                <a:solidFill>
                  <a:srgbClr val="222222"/>
                </a:solidFill>
                <a:effectLst/>
              </a:rPr>
              <a:t>Ending interest-only loans – on investment properties.</a:t>
            </a:r>
          </a:p>
          <a:p>
            <a:r>
              <a:rPr lang="en-US" sz="2400" dirty="0">
                <a:solidFill>
                  <a:srgbClr val="222222"/>
                </a:solidFill>
              </a:rPr>
              <a:t>T</a:t>
            </a:r>
            <a:r>
              <a:rPr lang="en-US" sz="2400" b="0" i="0" dirty="0">
                <a:solidFill>
                  <a:srgbClr val="222222"/>
                </a:solidFill>
                <a:effectLst/>
              </a:rPr>
              <a:t>he Reserve Bank looking at bringing in debt-to-income (DTI) caps for mortgage lending. (this is now back on the table)</a:t>
            </a:r>
          </a:p>
          <a:p>
            <a:r>
              <a:rPr lang="en-US" sz="2400" dirty="0">
                <a:solidFill>
                  <a:srgbClr val="222222"/>
                </a:solidFill>
              </a:rPr>
              <a:t>Extending the Bright Line to 20 years.</a:t>
            </a:r>
          </a:p>
          <a:p>
            <a:r>
              <a:rPr lang="en-US" sz="2400" dirty="0">
                <a:solidFill>
                  <a:srgbClr val="222222"/>
                </a:solidFill>
              </a:rPr>
              <a:t>The reintroduction of Stamp Duty.</a:t>
            </a:r>
          </a:p>
          <a:p>
            <a:r>
              <a:rPr lang="en-US" sz="2400" dirty="0">
                <a:solidFill>
                  <a:srgbClr val="222222"/>
                </a:solidFill>
              </a:rPr>
              <a:t>Compulsory selling of vacant land for development.</a:t>
            </a:r>
          </a:p>
        </p:txBody>
      </p:sp>
      <p:pic>
        <p:nvPicPr>
          <p:cNvPr id="4" name="Picture 6" descr="C:\Users\glenda.watson\AppData\Local\Microsoft\Windows\Temporary Internet Files\Content.Outlook\SE8HEYGD\NZPIF - logo 1.TIF">
            <a:extLst>
              <a:ext uri="{FF2B5EF4-FFF2-40B4-BE49-F238E27FC236}">
                <a16:creationId xmlns="" xmlns:a16="http://schemas.microsoft.com/office/drawing/2014/main" id="{E2C10860-395F-4976-AF81-6AF349984745}"/>
              </a:ext>
            </a:extLst>
          </p:cNvPr>
          <p:cNvPicPr>
            <a:picLocks noChangeAspect="1" noChangeArrowheads="1"/>
          </p:cNvPicPr>
          <p:nvPr/>
        </p:nvPicPr>
        <p:blipFill>
          <a:blip r:embed="rId2" cstate="print"/>
          <a:srcRect/>
          <a:stretch>
            <a:fillRect/>
          </a:stretch>
        </p:blipFill>
        <p:spPr bwMode="auto">
          <a:xfrm>
            <a:off x="5769672" y="274638"/>
            <a:ext cx="2913660" cy="1296566"/>
          </a:xfrm>
          <a:prstGeom prst="rect">
            <a:avLst/>
          </a:prstGeom>
          <a:noFill/>
          <a:ln w="9525">
            <a:noFill/>
            <a:miter lim="800000"/>
            <a:headEnd/>
            <a:tailEnd/>
          </a:ln>
        </p:spPr>
      </p:pic>
    </p:spTree>
    <p:extLst>
      <p:ext uri="{BB962C8B-B14F-4D97-AF65-F5344CB8AC3E}">
        <p14:creationId xmlns:p14="http://schemas.microsoft.com/office/powerpoint/2010/main" val="1178519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06D0C4-65EF-4A80-8F6D-E653793638A6}"/>
              </a:ext>
            </a:extLst>
          </p:cNvPr>
          <p:cNvSpPr>
            <a:spLocks noGrp="1"/>
          </p:cNvSpPr>
          <p:nvPr>
            <p:ph type="title"/>
          </p:nvPr>
        </p:nvSpPr>
        <p:spPr/>
        <p:txBody>
          <a:bodyPr/>
          <a:lstStyle/>
          <a:p>
            <a:endParaRPr lang="en-NZ" dirty="0"/>
          </a:p>
        </p:txBody>
      </p:sp>
      <p:sp>
        <p:nvSpPr>
          <p:cNvPr id="3" name="Content Placeholder 2">
            <a:extLst>
              <a:ext uri="{FF2B5EF4-FFF2-40B4-BE49-F238E27FC236}">
                <a16:creationId xmlns="" xmlns:a16="http://schemas.microsoft.com/office/drawing/2014/main" id="{4CE349BE-26FA-4507-A817-44E9C6C39068}"/>
              </a:ext>
            </a:extLst>
          </p:cNvPr>
          <p:cNvSpPr>
            <a:spLocks noGrp="1"/>
          </p:cNvSpPr>
          <p:nvPr>
            <p:ph idx="1"/>
          </p:nvPr>
        </p:nvSpPr>
        <p:spPr/>
        <p:txBody>
          <a:bodyPr/>
          <a:lstStyle/>
          <a:p>
            <a:pPr marL="0" indent="0">
              <a:buNone/>
            </a:pPr>
            <a:r>
              <a:rPr lang="en-NZ" b="1" dirty="0">
                <a:solidFill>
                  <a:srgbClr val="0000CC"/>
                </a:solidFill>
              </a:rPr>
              <a:t>Unintended consequences of interest deductibility removal</a:t>
            </a:r>
          </a:p>
          <a:p>
            <a:r>
              <a:rPr lang="en-NZ" sz="2800" dirty="0"/>
              <a:t>Who do you sell a large apartment block to? They will need substantial cash</a:t>
            </a:r>
          </a:p>
          <a:p>
            <a:r>
              <a:rPr lang="en-NZ" sz="2800" dirty="0"/>
              <a:t>New investors may get in trouble if they purchased on capital growth, not on yield.</a:t>
            </a:r>
          </a:p>
          <a:p>
            <a:r>
              <a:rPr lang="en-NZ" sz="2800" dirty="0"/>
              <a:t>Who will buy investments?</a:t>
            </a:r>
          </a:p>
          <a:p>
            <a:r>
              <a:rPr lang="en-NZ" sz="2800" dirty="0"/>
              <a:t>What will happen in a couple of years when the tax deductibility starts to hurt people?</a:t>
            </a:r>
          </a:p>
          <a:p>
            <a:endParaRPr lang="en-NZ" dirty="0"/>
          </a:p>
        </p:txBody>
      </p:sp>
      <p:pic>
        <p:nvPicPr>
          <p:cNvPr id="4" name="Picture 6" descr="C:\Users\glenda.watson\AppData\Local\Microsoft\Windows\Temporary Internet Files\Content.Outlook\SE8HEYGD\NZPIF - logo 1.TIF">
            <a:extLst>
              <a:ext uri="{FF2B5EF4-FFF2-40B4-BE49-F238E27FC236}">
                <a16:creationId xmlns="" xmlns:a16="http://schemas.microsoft.com/office/drawing/2014/main" id="{A8D062E7-6A4F-4329-8104-2ED35D309A06}"/>
              </a:ext>
            </a:extLst>
          </p:cNvPr>
          <p:cNvPicPr>
            <a:picLocks noChangeAspect="1" noChangeArrowheads="1"/>
          </p:cNvPicPr>
          <p:nvPr/>
        </p:nvPicPr>
        <p:blipFill>
          <a:blip r:embed="rId2" cstate="print"/>
          <a:srcRect/>
          <a:stretch>
            <a:fillRect/>
          </a:stretch>
        </p:blipFill>
        <p:spPr bwMode="auto">
          <a:xfrm>
            <a:off x="5769672" y="274638"/>
            <a:ext cx="2913660" cy="1296566"/>
          </a:xfrm>
          <a:prstGeom prst="rect">
            <a:avLst/>
          </a:prstGeom>
          <a:noFill/>
          <a:ln w="9525">
            <a:noFill/>
            <a:miter lim="800000"/>
            <a:headEnd/>
            <a:tailEnd/>
          </a:ln>
        </p:spPr>
      </p:pic>
    </p:spTree>
    <p:extLst>
      <p:ext uri="{BB962C8B-B14F-4D97-AF65-F5344CB8AC3E}">
        <p14:creationId xmlns:p14="http://schemas.microsoft.com/office/powerpoint/2010/main" val="3115313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CE0CBF-0DB4-482B-8C02-7792E8B5573A}"/>
              </a:ext>
            </a:extLst>
          </p:cNvPr>
          <p:cNvSpPr>
            <a:spLocks noGrp="1"/>
          </p:cNvSpPr>
          <p:nvPr>
            <p:ph type="title"/>
          </p:nvPr>
        </p:nvSpPr>
        <p:spPr/>
        <p:txBody>
          <a:bodyPr/>
          <a:lstStyle/>
          <a:p>
            <a:endParaRPr lang="en-NZ" dirty="0"/>
          </a:p>
        </p:txBody>
      </p:sp>
      <p:sp>
        <p:nvSpPr>
          <p:cNvPr id="3" name="Content Placeholder 2">
            <a:extLst>
              <a:ext uri="{FF2B5EF4-FFF2-40B4-BE49-F238E27FC236}">
                <a16:creationId xmlns="" xmlns:a16="http://schemas.microsoft.com/office/drawing/2014/main" id="{C18FFA56-A532-43CB-B0E1-66156A06DFB0}"/>
              </a:ext>
            </a:extLst>
          </p:cNvPr>
          <p:cNvSpPr>
            <a:spLocks noGrp="1"/>
          </p:cNvSpPr>
          <p:nvPr>
            <p:ph idx="1"/>
          </p:nvPr>
        </p:nvSpPr>
        <p:spPr/>
        <p:txBody>
          <a:bodyPr/>
          <a:lstStyle/>
          <a:p>
            <a:pPr marL="0" indent="0" algn="ctr">
              <a:buNone/>
            </a:pPr>
            <a:r>
              <a:rPr lang="en-GB" b="1" dirty="0">
                <a:solidFill>
                  <a:srgbClr val="0000CC"/>
                </a:solidFill>
              </a:rPr>
              <a:t>What are the opportunities?</a:t>
            </a:r>
          </a:p>
          <a:p>
            <a:pPr marL="342900" lvl="0" indent="-342900">
              <a:spcBef>
                <a:spcPts val="0"/>
              </a:spcBef>
              <a:buFont typeface="Symbol" panose="05050102010706020507" pitchFamily="18" charset="2"/>
              <a:buChar char=""/>
            </a:pPr>
            <a:r>
              <a:rPr lang="en-NZ" sz="2800" dirty="0">
                <a:latin typeface="Arial" panose="020B0604020202020204" pitchFamily="34" charset="0"/>
                <a:cs typeface="Arial" panose="020B0604020202020204" pitchFamily="34" charset="0"/>
              </a:rPr>
              <a:t>Less competition</a:t>
            </a:r>
          </a:p>
          <a:p>
            <a:pPr marL="342900" lvl="0" indent="-342900">
              <a:spcBef>
                <a:spcPts val="0"/>
              </a:spcBef>
              <a:buFont typeface="Symbol" panose="05050102010706020507" pitchFamily="18" charset="2"/>
              <a:buChar char=""/>
            </a:pPr>
            <a:r>
              <a:rPr lang="en-NZ" sz="2800" dirty="0">
                <a:latin typeface="Arial" panose="020B0604020202020204" pitchFamily="34" charset="0"/>
                <a:cs typeface="Arial" panose="020B0604020202020204" pitchFamily="34" charset="0"/>
              </a:rPr>
              <a:t>Wait four years for rents to increase</a:t>
            </a:r>
          </a:p>
          <a:p>
            <a:pPr marL="342900" lvl="0" indent="-342900">
              <a:spcBef>
                <a:spcPts val="0"/>
              </a:spcBef>
              <a:buFont typeface="Symbol" panose="05050102010706020507" pitchFamily="18" charset="2"/>
              <a:buChar char=""/>
            </a:pPr>
            <a:r>
              <a:rPr lang="en-NZ" sz="2800" dirty="0">
                <a:latin typeface="Arial" panose="020B0604020202020204" pitchFamily="34" charset="0"/>
                <a:cs typeface="Arial" panose="020B0604020202020204" pitchFamily="34" charset="0"/>
              </a:rPr>
              <a:t>Restructure finance</a:t>
            </a:r>
          </a:p>
          <a:p>
            <a:pPr marL="342900" lvl="0" indent="-342900">
              <a:spcBef>
                <a:spcPts val="0"/>
              </a:spcBef>
              <a:buFont typeface="Symbol" panose="05050102010706020507" pitchFamily="18" charset="2"/>
              <a:buChar char=""/>
            </a:pPr>
            <a:r>
              <a:rPr lang="en-NZ" sz="2800" dirty="0">
                <a:latin typeface="Arial" panose="020B0604020202020204" pitchFamily="34" charset="0"/>
                <a:cs typeface="Arial" panose="020B0604020202020204" pitchFamily="34" charset="0"/>
              </a:rPr>
              <a:t>Increase cashflow (Extra features, extra bedroom, parking, minor dwelling)</a:t>
            </a:r>
          </a:p>
          <a:p>
            <a:pPr marL="342900" indent="-342900">
              <a:spcBef>
                <a:spcPts val="0"/>
              </a:spcBef>
              <a:spcAft>
                <a:spcPts val="800"/>
              </a:spcAft>
              <a:buFont typeface="Symbol" panose="05050102010706020507" pitchFamily="18" charset="2"/>
              <a:buChar char=""/>
            </a:pPr>
            <a:r>
              <a:rPr lang="en-NZ" sz="2800" dirty="0">
                <a:latin typeface="Arial" panose="020B0604020202020204" pitchFamily="34" charset="0"/>
                <a:cs typeface="Arial" panose="020B0604020202020204" pitchFamily="34" charset="0"/>
              </a:rPr>
              <a:t>Build new rentals</a:t>
            </a:r>
          </a:p>
          <a:p>
            <a:pPr marL="342900" lvl="0" indent="-342900">
              <a:spcBef>
                <a:spcPts val="0"/>
              </a:spcBef>
              <a:spcAft>
                <a:spcPts val="800"/>
              </a:spcAft>
              <a:buFont typeface="Symbol" panose="05050102010706020507" pitchFamily="18" charset="2"/>
              <a:buChar char=""/>
            </a:pPr>
            <a:r>
              <a:rPr lang="en-NZ" sz="2800" dirty="0">
                <a:latin typeface="Arial" panose="020B0604020202020204" pitchFamily="34" charset="0"/>
                <a:cs typeface="Arial" panose="020B0604020202020204" pitchFamily="34" charset="0"/>
              </a:rPr>
              <a:t>Form Joint Ventures</a:t>
            </a:r>
          </a:p>
          <a:p>
            <a:endParaRPr lang="en-NZ" dirty="0"/>
          </a:p>
        </p:txBody>
      </p:sp>
      <p:pic>
        <p:nvPicPr>
          <p:cNvPr id="4" name="Picture 6" descr="C:\Users\glenda.watson\AppData\Local\Microsoft\Windows\Temporary Internet Files\Content.Outlook\SE8HEYGD\NZPIF - logo 1.TIF">
            <a:extLst>
              <a:ext uri="{FF2B5EF4-FFF2-40B4-BE49-F238E27FC236}">
                <a16:creationId xmlns="" xmlns:a16="http://schemas.microsoft.com/office/drawing/2014/main" id="{BC50A769-EE51-426B-BA19-A0C200FBD0E2}"/>
              </a:ext>
            </a:extLst>
          </p:cNvPr>
          <p:cNvPicPr>
            <a:picLocks noChangeAspect="1" noChangeArrowheads="1"/>
          </p:cNvPicPr>
          <p:nvPr/>
        </p:nvPicPr>
        <p:blipFill>
          <a:blip r:embed="rId2" cstate="print"/>
          <a:srcRect/>
          <a:stretch>
            <a:fillRect/>
          </a:stretch>
        </p:blipFill>
        <p:spPr bwMode="auto">
          <a:xfrm>
            <a:off x="5769672" y="274638"/>
            <a:ext cx="2913660" cy="1296566"/>
          </a:xfrm>
          <a:prstGeom prst="rect">
            <a:avLst/>
          </a:prstGeom>
          <a:noFill/>
          <a:ln w="9525">
            <a:noFill/>
            <a:miter lim="800000"/>
            <a:headEnd/>
            <a:tailEnd/>
          </a:ln>
        </p:spPr>
      </p:pic>
    </p:spTree>
    <p:extLst>
      <p:ext uri="{BB962C8B-B14F-4D97-AF65-F5344CB8AC3E}">
        <p14:creationId xmlns:p14="http://schemas.microsoft.com/office/powerpoint/2010/main" val="3807188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6BC8218-B5EB-4E13-A632-B9AAFF1784FE}"/>
              </a:ext>
            </a:extLst>
          </p:cNvPr>
          <p:cNvSpPr>
            <a:spLocks noGrp="1"/>
          </p:cNvSpPr>
          <p:nvPr>
            <p:ph type="title"/>
          </p:nvPr>
        </p:nvSpPr>
        <p:spPr/>
        <p:txBody>
          <a:bodyPr/>
          <a:lstStyle/>
          <a:p>
            <a:endParaRPr lang="en-NZ" dirty="0"/>
          </a:p>
        </p:txBody>
      </p:sp>
      <p:sp>
        <p:nvSpPr>
          <p:cNvPr id="3" name="Content Placeholder 2">
            <a:extLst>
              <a:ext uri="{FF2B5EF4-FFF2-40B4-BE49-F238E27FC236}">
                <a16:creationId xmlns="" xmlns:a16="http://schemas.microsoft.com/office/drawing/2014/main" id="{97498EF0-D1CA-46E6-981D-D299EFBD874E}"/>
              </a:ext>
            </a:extLst>
          </p:cNvPr>
          <p:cNvSpPr>
            <a:spLocks noGrp="1"/>
          </p:cNvSpPr>
          <p:nvPr>
            <p:ph idx="1"/>
          </p:nvPr>
        </p:nvSpPr>
        <p:spPr/>
        <p:txBody>
          <a:bodyPr/>
          <a:lstStyle/>
          <a:p>
            <a:pPr marL="0" indent="0" algn="ctr">
              <a:buNone/>
            </a:pPr>
            <a:r>
              <a:rPr lang="en-NZ" b="1" dirty="0">
                <a:solidFill>
                  <a:srgbClr val="0000CC"/>
                </a:solidFill>
              </a:rPr>
              <a:t>What’s next? </a:t>
            </a:r>
          </a:p>
          <a:p>
            <a:pPr marL="0" indent="0" algn="ctr">
              <a:buNone/>
            </a:pPr>
            <a:r>
              <a:rPr lang="en-NZ" b="1" dirty="0">
                <a:solidFill>
                  <a:srgbClr val="0000CC"/>
                </a:solidFill>
              </a:rPr>
              <a:t>We don’t know, we can only guess</a:t>
            </a:r>
          </a:p>
          <a:p>
            <a:r>
              <a:rPr lang="en-NZ" sz="2800" dirty="0"/>
              <a:t>Rental indexing – unsure what exactly but know that HUD are working on this – they may link rents to CPI but not when CPI is at 5.9%!</a:t>
            </a:r>
          </a:p>
          <a:p>
            <a:r>
              <a:rPr lang="en-NZ" sz="2800" dirty="0"/>
              <a:t>Rental caps – similar to the above but have a maximum amount you can charge for the size of the property. </a:t>
            </a:r>
            <a:r>
              <a:rPr lang="en-NZ" sz="2800" dirty="0" err="1"/>
              <a:t>Poto</a:t>
            </a:r>
            <a:r>
              <a:rPr lang="en-NZ" sz="2800" dirty="0"/>
              <a:t> Williams and Megan Woods have said this won’t happen.</a:t>
            </a:r>
          </a:p>
          <a:p>
            <a:endParaRPr lang="en-NZ" sz="2400" dirty="0"/>
          </a:p>
        </p:txBody>
      </p:sp>
      <p:pic>
        <p:nvPicPr>
          <p:cNvPr id="4" name="Picture 6" descr="C:\Users\glenda.watson\AppData\Local\Microsoft\Windows\Temporary Internet Files\Content.Outlook\SE8HEYGD\NZPIF - logo 1.TIF">
            <a:extLst>
              <a:ext uri="{FF2B5EF4-FFF2-40B4-BE49-F238E27FC236}">
                <a16:creationId xmlns="" xmlns:a16="http://schemas.microsoft.com/office/drawing/2014/main" id="{44B2CC4B-2D85-43B1-8FA3-34FDA468E5CE}"/>
              </a:ext>
            </a:extLst>
          </p:cNvPr>
          <p:cNvPicPr>
            <a:picLocks noChangeAspect="1" noChangeArrowheads="1"/>
          </p:cNvPicPr>
          <p:nvPr/>
        </p:nvPicPr>
        <p:blipFill>
          <a:blip r:embed="rId2" cstate="print"/>
          <a:srcRect/>
          <a:stretch>
            <a:fillRect/>
          </a:stretch>
        </p:blipFill>
        <p:spPr bwMode="auto">
          <a:xfrm>
            <a:off x="5769672" y="274638"/>
            <a:ext cx="2913660" cy="1296566"/>
          </a:xfrm>
          <a:prstGeom prst="rect">
            <a:avLst/>
          </a:prstGeom>
          <a:noFill/>
          <a:ln w="9525">
            <a:noFill/>
            <a:miter lim="800000"/>
            <a:headEnd/>
            <a:tailEnd/>
          </a:ln>
        </p:spPr>
      </p:pic>
    </p:spTree>
    <p:extLst>
      <p:ext uri="{BB962C8B-B14F-4D97-AF65-F5344CB8AC3E}">
        <p14:creationId xmlns:p14="http://schemas.microsoft.com/office/powerpoint/2010/main" val="983701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952B750-A7A5-4862-851A-3A9028E7CD3A}"/>
              </a:ext>
            </a:extLst>
          </p:cNvPr>
          <p:cNvSpPr>
            <a:spLocks noGrp="1"/>
          </p:cNvSpPr>
          <p:nvPr>
            <p:ph type="title"/>
          </p:nvPr>
        </p:nvSpPr>
        <p:spPr/>
        <p:txBody>
          <a:bodyPr/>
          <a:lstStyle/>
          <a:p>
            <a:endParaRPr lang="en-NZ" dirty="0"/>
          </a:p>
        </p:txBody>
      </p:sp>
      <p:sp>
        <p:nvSpPr>
          <p:cNvPr id="3" name="Content Placeholder 2">
            <a:extLst>
              <a:ext uri="{FF2B5EF4-FFF2-40B4-BE49-F238E27FC236}">
                <a16:creationId xmlns="" xmlns:a16="http://schemas.microsoft.com/office/drawing/2014/main" id="{DFE47E59-CCFB-4D3F-B458-0FC8BBB1BDD4}"/>
              </a:ext>
            </a:extLst>
          </p:cNvPr>
          <p:cNvSpPr>
            <a:spLocks noGrp="1"/>
          </p:cNvSpPr>
          <p:nvPr>
            <p:ph idx="1"/>
          </p:nvPr>
        </p:nvSpPr>
        <p:spPr/>
        <p:txBody>
          <a:bodyPr/>
          <a:lstStyle/>
          <a:p>
            <a:pPr marL="0" indent="0" algn="ctr">
              <a:buNone/>
            </a:pPr>
            <a:r>
              <a:rPr lang="en-GB" b="1" dirty="0">
                <a:solidFill>
                  <a:srgbClr val="0000CC"/>
                </a:solidFill>
              </a:rPr>
              <a:t>What’s excluded</a:t>
            </a:r>
          </a:p>
          <a:p>
            <a:r>
              <a:rPr lang="en-GB" sz="1800" dirty="0"/>
              <a:t>Main home</a:t>
            </a:r>
          </a:p>
          <a:p>
            <a:r>
              <a:rPr lang="en-US" sz="1800" dirty="0"/>
              <a:t>Farmland.</a:t>
            </a:r>
          </a:p>
          <a:p>
            <a:r>
              <a:rPr lang="en-US" sz="1800" dirty="0"/>
              <a:t>Certain Māori land, </a:t>
            </a:r>
            <a:r>
              <a:rPr lang="en-US" sz="1800" dirty="0" err="1"/>
              <a:t>papakāinga</a:t>
            </a:r>
            <a:r>
              <a:rPr lang="en-US" sz="1800" dirty="0"/>
              <a:t> and </a:t>
            </a:r>
            <a:r>
              <a:rPr lang="en-US" sz="1800" dirty="0" err="1"/>
              <a:t>kaumātua</a:t>
            </a:r>
            <a:r>
              <a:rPr lang="en-US" sz="1800" dirty="0"/>
              <a:t> housing, and land transferred as part of a settlement under </a:t>
            </a:r>
            <a:r>
              <a:rPr lang="en-US" sz="1800" dirty="0" err="1"/>
              <a:t>te</a:t>
            </a:r>
            <a:r>
              <a:rPr lang="en-US" sz="1800" dirty="0"/>
              <a:t> </a:t>
            </a:r>
            <a:r>
              <a:rPr lang="en-US" sz="1800" dirty="0" err="1"/>
              <a:t>Tiriti</a:t>
            </a:r>
            <a:r>
              <a:rPr lang="en-US" sz="1800" dirty="0"/>
              <a:t> o Waitangi/Treaty of Waitangi.</a:t>
            </a:r>
          </a:p>
          <a:p>
            <a:r>
              <a:rPr lang="en-US" sz="1800" dirty="0"/>
              <a:t>Emergency, transitional, social, and council housing. </a:t>
            </a:r>
          </a:p>
          <a:p>
            <a:r>
              <a:rPr lang="en-US" sz="1800" dirty="0"/>
              <a:t>Commercial accommodation such as hotels, motels, and hostels (but not short-stay accommodation provided in a residential dwelling). </a:t>
            </a:r>
          </a:p>
          <a:p>
            <a:r>
              <a:rPr lang="en-US" sz="1800" dirty="0"/>
              <a:t>Care facilities: hospitals, nursing homes, hospices, and convalescent homes. • Retirement villages and rest homes. </a:t>
            </a:r>
          </a:p>
          <a:p>
            <a:r>
              <a:rPr lang="en-US" sz="1800" dirty="0"/>
              <a:t>Employee accommodation. </a:t>
            </a:r>
          </a:p>
          <a:p>
            <a:r>
              <a:rPr lang="en-US" sz="1800" dirty="0"/>
              <a:t>Student accommodation. </a:t>
            </a:r>
          </a:p>
          <a:p>
            <a:r>
              <a:rPr lang="en-US" sz="1800" dirty="0"/>
              <a:t>Land outside New Zealand.</a:t>
            </a:r>
            <a:endParaRPr lang="en-NZ" sz="1800" dirty="0"/>
          </a:p>
        </p:txBody>
      </p:sp>
      <p:pic>
        <p:nvPicPr>
          <p:cNvPr id="4" name="Picture 6" descr="C:\Users\glenda.watson\AppData\Local\Microsoft\Windows\Temporary Internet Files\Content.Outlook\SE8HEYGD\NZPIF - logo 1.TIF">
            <a:extLst>
              <a:ext uri="{FF2B5EF4-FFF2-40B4-BE49-F238E27FC236}">
                <a16:creationId xmlns="" xmlns:a16="http://schemas.microsoft.com/office/drawing/2014/main" id="{8AFDE859-890B-4E4B-9804-C636647F4F81}"/>
              </a:ext>
            </a:extLst>
          </p:cNvPr>
          <p:cNvPicPr>
            <a:picLocks noChangeAspect="1" noChangeArrowheads="1"/>
          </p:cNvPicPr>
          <p:nvPr/>
        </p:nvPicPr>
        <p:blipFill>
          <a:blip r:embed="rId2" cstate="print"/>
          <a:srcRect/>
          <a:stretch>
            <a:fillRect/>
          </a:stretch>
        </p:blipFill>
        <p:spPr bwMode="auto">
          <a:xfrm>
            <a:off x="5769672" y="274638"/>
            <a:ext cx="2913660" cy="1296566"/>
          </a:xfrm>
          <a:prstGeom prst="rect">
            <a:avLst/>
          </a:prstGeom>
          <a:noFill/>
          <a:ln w="9525">
            <a:noFill/>
            <a:miter lim="800000"/>
            <a:headEnd/>
            <a:tailEnd/>
          </a:ln>
        </p:spPr>
      </p:pic>
    </p:spTree>
    <p:extLst>
      <p:ext uri="{BB962C8B-B14F-4D97-AF65-F5344CB8AC3E}">
        <p14:creationId xmlns:p14="http://schemas.microsoft.com/office/powerpoint/2010/main" val="1610116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B4D6B26-B6D0-4036-9AC7-94D4189E395E}"/>
              </a:ext>
            </a:extLst>
          </p:cNvPr>
          <p:cNvSpPr>
            <a:spLocks noGrp="1"/>
          </p:cNvSpPr>
          <p:nvPr>
            <p:ph type="title"/>
          </p:nvPr>
        </p:nvSpPr>
        <p:spPr/>
        <p:txBody>
          <a:bodyPr/>
          <a:lstStyle/>
          <a:p>
            <a:endParaRPr lang="en-NZ" dirty="0"/>
          </a:p>
        </p:txBody>
      </p:sp>
      <p:sp>
        <p:nvSpPr>
          <p:cNvPr id="3" name="Content Placeholder 2">
            <a:extLst>
              <a:ext uri="{FF2B5EF4-FFF2-40B4-BE49-F238E27FC236}">
                <a16:creationId xmlns="" xmlns:a16="http://schemas.microsoft.com/office/drawing/2014/main" id="{73DD45DE-1244-4406-A104-227809C40E27}"/>
              </a:ext>
            </a:extLst>
          </p:cNvPr>
          <p:cNvSpPr>
            <a:spLocks noGrp="1"/>
          </p:cNvSpPr>
          <p:nvPr>
            <p:ph idx="1"/>
          </p:nvPr>
        </p:nvSpPr>
        <p:spPr/>
        <p:txBody>
          <a:bodyPr/>
          <a:lstStyle/>
          <a:p>
            <a:endParaRPr lang="en-GB" dirty="0"/>
          </a:p>
          <a:p>
            <a:r>
              <a:rPr lang="en-US" sz="2400" dirty="0"/>
              <a:t>Previously denied interest deductions may be available when residential property is sold if the sale is taxable (e.g. Brightline), although the deduction may be limited to the gain on sale. </a:t>
            </a:r>
          </a:p>
          <a:p>
            <a:endParaRPr lang="en-NZ" sz="2400" b="1" dirty="0">
              <a:solidFill>
                <a:srgbClr val="0000CC"/>
              </a:solidFill>
            </a:endParaRPr>
          </a:p>
          <a:p>
            <a:endParaRPr lang="en-NZ" dirty="0"/>
          </a:p>
        </p:txBody>
      </p:sp>
      <p:pic>
        <p:nvPicPr>
          <p:cNvPr id="4" name="Picture 6" descr="C:\Users\glenda.watson\AppData\Local\Microsoft\Windows\Temporary Internet Files\Content.Outlook\SE8HEYGD\NZPIF - logo 1.TIF">
            <a:extLst>
              <a:ext uri="{FF2B5EF4-FFF2-40B4-BE49-F238E27FC236}">
                <a16:creationId xmlns="" xmlns:a16="http://schemas.microsoft.com/office/drawing/2014/main" id="{F228FCDC-2A77-47E2-8A16-ADDD25B2FA76}"/>
              </a:ext>
            </a:extLst>
          </p:cNvPr>
          <p:cNvPicPr>
            <a:picLocks noChangeAspect="1" noChangeArrowheads="1"/>
          </p:cNvPicPr>
          <p:nvPr/>
        </p:nvPicPr>
        <p:blipFill>
          <a:blip r:embed="rId2" cstate="print"/>
          <a:srcRect/>
          <a:stretch>
            <a:fillRect/>
          </a:stretch>
        </p:blipFill>
        <p:spPr bwMode="auto">
          <a:xfrm>
            <a:off x="5769672" y="274638"/>
            <a:ext cx="2913660" cy="1296566"/>
          </a:xfrm>
          <a:prstGeom prst="rect">
            <a:avLst/>
          </a:prstGeom>
          <a:noFill/>
          <a:ln w="9525">
            <a:noFill/>
            <a:miter lim="800000"/>
            <a:headEnd/>
            <a:tailEnd/>
          </a:ln>
        </p:spPr>
      </p:pic>
    </p:spTree>
    <p:extLst>
      <p:ext uri="{BB962C8B-B14F-4D97-AF65-F5344CB8AC3E}">
        <p14:creationId xmlns:p14="http://schemas.microsoft.com/office/powerpoint/2010/main" val="3011573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49FB74-BF33-49D5-9FAC-F0958FE52F57}"/>
              </a:ext>
            </a:extLst>
          </p:cNvPr>
          <p:cNvSpPr>
            <a:spLocks noGrp="1"/>
          </p:cNvSpPr>
          <p:nvPr>
            <p:ph type="title"/>
          </p:nvPr>
        </p:nvSpPr>
        <p:spPr/>
        <p:txBody>
          <a:bodyPr/>
          <a:lstStyle/>
          <a:p>
            <a:endParaRPr lang="en-NZ" dirty="0"/>
          </a:p>
        </p:txBody>
      </p:sp>
      <p:sp>
        <p:nvSpPr>
          <p:cNvPr id="3" name="Content Placeholder 2">
            <a:extLst>
              <a:ext uri="{FF2B5EF4-FFF2-40B4-BE49-F238E27FC236}">
                <a16:creationId xmlns="" xmlns:a16="http://schemas.microsoft.com/office/drawing/2014/main" id="{97FBEA5A-11E9-401A-9AFE-4DBF9B45C6A8}"/>
              </a:ext>
            </a:extLst>
          </p:cNvPr>
          <p:cNvSpPr>
            <a:spLocks noGrp="1"/>
          </p:cNvSpPr>
          <p:nvPr>
            <p:ph idx="1"/>
          </p:nvPr>
        </p:nvSpPr>
        <p:spPr/>
        <p:txBody>
          <a:bodyPr/>
          <a:lstStyle/>
          <a:p>
            <a:pPr marL="0" indent="0" algn="ctr">
              <a:buNone/>
            </a:pPr>
            <a:r>
              <a:rPr lang="en-US" b="1" dirty="0">
                <a:solidFill>
                  <a:srgbClr val="0000CC"/>
                </a:solidFill>
              </a:rPr>
              <a:t>Emergency, transition, social, and council housing </a:t>
            </a:r>
            <a:endParaRPr lang="en-US" sz="2000" b="1" dirty="0">
              <a:solidFill>
                <a:srgbClr val="0000CC"/>
              </a:solidFill>
            </a:endParaRPr>
          </a:p>
          <a:p>
            <a:r>
              <a:rPr lang="en-US" sz="2000" dirty="0"/>
              <a:t>If your property is used for emergency, transitional or social housing when you leased it to the Crown (for example, the Ministry of Housing and Urban Development or </a:t>
            </a:r>
            <a:r>
              <a:rPr lang="en-US" sz="2000" dirty="0" err="1"/>
              <a:t>Kāinga</a:t>
            </a:r>
            <a:r>
              <a:rPr lang="en-US" sz="2000" dirty="0"/>
              <a:t> Ora) or to a registered community housing provider then you can still claim interest deductions.</a:t>
            </a:r>
          </a:p>
          <a:p>
            <a:r>
              <a:rPr lang="en-US" sz="2000" dirty="0" err="1"/>
              <a:t>Kāinga</a:t>
            </a:r>
            <a:r>
              <a:rPr lang="en-US" sz="2000" dirty="0"/>
              <a:t> Ora also provides social housing but is not tax exempt. It is therefore proposed that </a:t>
            </a:r>
            <a:r>
              <a:rPr lang="en-US" sz="2000" dirty="0" err="1"/>
              <a:t>Kāinga</a:t>
            </a:r>
            <a:r>
              <a:rPr lang="en-US" sz="2000" dirty="0"/>
              <a:t> Ora and its wholly owned subsidiaries be excluded from the interest deductibility changes</a:t>
            </a:r>
            <a:endParaRPr lang="en-NZ" sz="2000" dirty="0"/>
          </a:p>
        </p:txBody>
      </p:sp>
      <p:pic>
        <p:nvPicPr>
          <p:cNvPr id="4" name="Picture 6" descr="C:\Users\glenda.watson\AppData\Local\Microsoft\Windows\Temporary Internet Files\Content.Outlook\SE8HEYGD\NZPIF - logo 1.TIF">
            <a:extLst>
              <a:ext uri="{FF2B5EF4-FFF2-40B4-BE49-F238E27FC236}">
                <a16:creationId xmlns="" xmlns:a16="http://schemas.microsoft.com/office/drawing/2014/main" id="{CB8084B9-11B1-4380-810E-8FD6B26818F9}"/>
              </a:ext>
            </a:extLst>
          </p:cNvPr>
          <p:cNvPicPr>
            <a:picLocks noChangeAspect="1" noChangeArrowheads="1"/>
          </p:cNvPicPr>
          <p:nvPr/>
        </p:nvPicPr>
        <p:blipFill>
          <a:blip r:embed="rId2" cstate="print"/>
          <a:srcRect/>
          <a:stretch>
            <a:fillRect/>
          </a:stretch>
        </p:blipFill>
        <p:spPr bwMode="auto">
          <a:xfrm>
            <a:off x="5769672" y="274638"/>
            <a:ext cx="2913660" cy="1296566"/>
          </a:xfrm>
          <a:prstGeom prst="rect">
            <a:avLst/>
          </a:prstGeom>
          <a:noFill/>
          <a:ln w="9525">
            <a:noFill/>
            <a:miter lim="800000"/>
            <a:headEnd/>
            <a:tailEnd/>
          </a:ln>
        </p:spPr>
      </p:pic>
    </p:spTree>
    <p:extLst>
      <p:ext uri="{BB962C8B-B14F-4D97-AF65-F5344CB8AC3E}">
        <p14:creationId xmlns:p14="http://schemas.microsoft.com/office/powerpoint/2010/main" val="3711121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63958C5-9264-425D-BCCF-6D36FC83A510}"/>
              </a:ext>
            </a:extLst>
          </p:cNvPr>
          <p:cNvSpPr>
            <a:spLocks noGrp="1"/>
          </p:cNvSpPr>
          <p:nvPr>
            <p:ph type="title"/>
          </p:nvPr>
        </p:nvSpPr>
        <p:spPr/>
        <p:txBody>
          <a:bodyPr/>
          <a:lstStyle/>
          <a:p>
            <a:endParaRPr lang="en-NZ" dirty="0"/>
          </a:p>
        </p:txBody>
      </p:sp>
      <p:sp>
        <p:nvSpPr>
          <p:cNvPr id="3" name="Content Placeholder 2">
            <a:extLst>
              <a:ext uri="{FF2B5EF4-FFF2-40B4-BE49-F238E27FC236}">
                <a16:creationId xmlns="" xmlns:a16="http://schemas.microsoft.com/office/drawing/2014/main" id="{607103A9-8FE3-4E33-AE0E-295FC6827766}"/>
              </a:ext>
            </a:extLst>
          </p:cNvPr>
          <p:cNvSpPr>
            <a:spLocks noGrp="1"/>
          </p:cNvSpPr>
          <p:nvPr>
            <p:ph idx="1"/>
          </p:nvPr>
        </p:nvSpPr>
        <p:spPr/>
        <p:txBody>
          <a:bodyPr/>
          <a:lstStyle/>
          <a:p>
            <a:pPr marL="0" indent="0" algn="ctr">
              <a:buNone/>
            </a:pPr>
            <a:r>
              <a:rPr lang="en-GB" b="1" dirty="0">
                <a:solidFill>
                  <a:srgbClr val="0000CC"/>
                </a:solidFill>
              </a:rPr>
              <a:t>Changes to the Healthy Homes Standards December 2021</a:t>
            </a:r>
          </a:p>
          <a:p>
            <a:pPr marL="0" indent="0">
              <a:buNone/>
            </a:pPr>
            <a:endParaRPr lang="en-US" sz="1000" b="0" i="0" dirty="0">
              <a:solidFill>
                <a:srgbClr val="0B0B0B"/>
              </a:solidFill>
              <a:effectLst/>
            </a:endParaRPr>
          </a:p>
          <a:p>
            <a:pPr marL="0" indent="0">
              <a:buNone/>
            </a:pPr>
            <a:r>
              <a:rPr lang="en-US" sz="1400" dirty="0">
                <a:solidFill>
                  <a:srgbClr val="0B0B0B"/>
                </a:solidFill>
              </a:rPr>
              <a:t>These a</a:t>
            </a:r>
            <a:r>
              <a:rPr lang="en-US" sz="1400" b="0" i="0" dirty="0">
                <a:solidFill>
                  <a:srgbClr val="0B0B0B"/>
                </a:solidFill>
                <a:effectLst/>
              </a:rPr>
              <a:t>mendments to the Residential Tenancies (Healthy Homes Standards) Regulations 2019 are expected to come into effect in April 2022.</a:t>
            </a:r>
          </a:p>
          <a:p>
            <a:pPr marL="0" indent="0">
              <a:buNone/>
            </a:pPr>
            <a:r>
              <a:rPr lang="en-US" sz="1400" b="0" i="0" u="sng" dirty="0">
                <a:solidFill>
                  <a:srgbClr val="0B0B0B"/>
                </a:solidFill>
                <a:effectLst/>
              </a:rPr>
              <a:t>Post 2008 buildings</a:t>
            </a:r>
            <a:endParaRPr lang="en-US" sz="1400" dirty="0"/>
          </a:p>
          <a:p>
            <a:pPr algn="l"/>
            <a:r>
              <a:rPr lang="en-US" sz="1400" dirty="0"/>
              <a:t>Effects houses build after 2008 building code requirements </a:t>
            </a:r>
            <a:r>
              <a:rPr lang="en-US" sz="1400" b="0" i="0" dirty="0">
                <a:effectLst/>
              </a:rPr>
              <a:t>for insulation and glazing and apartments.</a:t>
            </a:r>
          </a:p>
          <a:p>
            <a:pPr algn="l"/>
            <a:r>
              <a:rPr lang="en-US" sz="1400" b="0" i="0" dirty="0">
                <a:solidFill>
                  <a:srgbClr val="0B0B0B"/>
                </a:solidFill>
                <a:effectLst/>
              </a:rPr>
              <a:t>Smaller heating devices can now be used in </a:t>
            </a:r>
            <a:r>
              <a:rPr lang="en-US" sz="1400" b="1" i="0" dirty="0">
                <a:solidFill>
                  <a:srgbClr val="0B0B0B"/>
                </a:solidFill>
                <a:effectLst/>
              </a:rPr>
              <a:t>post</a:t>
            </a:r>
            <a:r>
              <a:rPr lang="en-US" sz="1400" b="0" i="0" dirty="0">
                <a:solidFill>
                  <a:srgbClr val="0B0B0B"/>
                </a:solidFill>
                <a:effectLst/>
              </a:rPr>
              <a:t> 2008 buildings</a:t>
            </a:r>
          </a:p>
          <a:p>
            <a:r>
              <a:rPr lang="en-US" sz="1400" b="0" i="0" dirty="0">
                <a:effectLst/>
              </a:rPr>
              <a:t>The heating assessment tool on the </a:t>
            </a:r>
            <a:r>
              <a:rPr lang="en-US" sz="1400" dirty="0"/>
              <a:t>Tenancy Services website </a:t>
            </a:r>
            <a:r>
              <a:rPr lang="en-US" sz="1400" b="0" i="0" dirty="0">
                <a:effectLst/>
              </a:rPr>
              <a:t>has been updated.</a:t>
            </a:r>
            <a:endParaRPr lang="en-US" sz="1400" b="0" i="0" dirty="0">
              <a:solidFill>
                <a:srgbClr val="0B0B0B"/>
              </a:solidFill>
              <a:effectLst/>
            </a:endParaRPr>
          </a:p>
          <a:p>
            <a:pPr algn="l"/>
            <a:endParaRPr lang="en-US" sz="1400" dirty="0">
              <a:solidFill>
                <a:srgbClr val="0B0B0B"/>
              </a:solidFill>
            </a:endParaRPr>
          </a:p>
          <a:p>
            <a:pPr marL="0" indent="0" algn="l">
              <a:buNone/>
            </a:pPr>
            <a:r>
              <a:rPr lang="en-US" sz="1400" b="0" i="0" u="sng" dirty="0">
                <a:solidFill>
                  <a:srgbClr val="0B0B0B"/>
                </a:solidFill>
                <a:effectLst/>
              </a:rPr>
              <a:t>Other heating sources</a:t>
            </a:r>
          </a:p>
          <a:p>
            <a:pPr algn="l"/>
            <a:r>
              <a:rPr lang="en-US" sz="1400" b="0" i="0" dirty="0">
                <a:solidFill>
                  <a:srgbClr val="0B0B0B"/>
                </a:solidFill>
                <a:effectLst/>
              </a:rPr>
              <a:t>Now caters for properties with innovative and energy-efficient technologies. (e.g. infrared heating. Check with your supplier). </a:t>
            </a:r>
          </a:p>
          <a:p>
            <a:pPr algn="l"/>
            <a:r>
              <a:rPr lang="en-US" sz="1400" dirty="0">
                <a:solidFill>
                  <a:srgbClr val="0B0B0B"/>
                </a:solidFill>
              </a:rPr>
              <a:t>Still must be able to heat the property to</a:t>
            </a:r>
            <a:r>
              <a:rPr lang="en-US" sz="1400" b="0" i="0" dirty="0">
                <a:solidFill>
                  <a:srgbClr val="0B0B0B"/>
                </a:solidFill>
                <a:effectLst/>
              </a:rPr>
              <a:t>18ºC on the coldest day of the year.</a:t>
            </a:r>
          </a:p>
          <a:p>
            <a:pPr algn="l"/>
            <a:r>
              <a:rPr lang="en-US" sz="1400" b="0" i="0" dirty="0">
                <a:solidFill>
                  <a:srgbClr val="0B0B0B"/>
                </a:solidFill>
                <a:effectLst/>
              </a:rPr>
              <a:t>Geothermal heated houses will be exemption from meeting the heating standard. </a:t>
            </a:r>
          </a:p>
          <a:p>
            <a:pPr algn="l"/>
            <a:endParaRPr lang="en-US" sz="1200" b="0" i="0" dirty="0">
              <a:solidFill>
                <a:srgbClr val="0B0B0B"/>
              </a:solidFill>
              <a:effectLst/>
            </a:endParaRPr>
          </a:p>
          <a:p>
            <a:pPr algn="l"/>
            <a:endParaRPr lang="en-US" sz="1000" b="0" i="0" dirty="0">
              <a:solidFill>
                <a:srgbClr val="0B0B0B"/>
              </a:solidFill>
              <a:effectLst/>
            </a:endParaRPr>
          </a:p>
          <a:p>
            <a:endParaRPr lang="en-NZ" sz="2400" dirty="0"/>
          </a:p>
        </p:txBody>
      </p:sp>
      <p:pic>
        <p:nvPicPr>
          <p:cNvPr id="4" name="Picture 6" descr="C:\Users\glenda.watson\AppData\Local\Microsoft\Windows\Temporary Internet Files\Content.Outlook\SE8HEYGD\NZPIF - logo 1.TIF">
            <a:extLst>
              <a:ext uri="{FF2B5EF4-FFF2-40B4-BE49-F238E27FC236}">
                <a16:creationId xmlns="" xmlns:a16="http://schemas.microsoft.com/office/drawing/2014/main" id="{EB2F5902-1F44-4409-8BF6-67B8EA7AA923}"/>
              </a:ext>
            </a:extLst>
          </p:cNvPr>
          <p:cNvPicPr>
            <a:picLocks noChangeAspect="1" noChangeArrowheads="1"/>
          </p:cNvPicPr>
          <p:nvPr/>
        </p:nvPicPr>
        <p:blipFill>
          <a:blip r:embed="rId2" cstate="print"/>
          <a:srcRect/>
          <a:stretch>
            <a:fillRect/>
          </a:stretch>
        </p:blipFill>
        <p:spPr bwMode="auto">
          <a:xfrm>
            <a:off x="5769672" y="274638"/>
            <a:ext cx="2913660" cy="1296566"/>
          </a:xfrm>
          <a:prstGeom prst="rect">
            <a:avLst/>
          </a:prstGeom>
          <a:noFill/>
          <a:ln w="9525">
            <a:noFill/>
            <a:miter lim="800000"/>
            <a:headEnd/>
            <a:tailEnd/>
          </a:ln>
        </p:spPr>
      </p:pic>
    </p:spTree>
    <p:extLst>
      <p:ext uri="{BB962C8B-B14F-4D97-AF65-F5344CB8AC3E}">
        <p14:creationId xmlns:p14="http://schemas.microsoft.com/office/powerpoint/2010/main" val="34823574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096DE9F-524F-4ECA-B11C-3A0DB96BEBF0}"/>
              </a:ext>
            </a:extLst>
          </p:cNvPr>
          <p:cNvSpPr>
            <a:spLocks noGrp="1"/>
          </p:cNvSpPr>
          <p:nvPr>
            <p:ph type="title"/>
          </p:nvPr>
        </p:nvSpPr>
        <p:spPr/>
        <p:txBody>
          <a:bodyPr/>
          <a:lstStyle/>
          <a:p>
            <a:endParaRPr lang="en-NZ" dirty="0"/>
          </a:p>
        </p:txBody>
      </p:sp>
      <p:sp>
        <p:nvSpPr>
          <p:cNvPr id="3" name="Content Placeholder 2">
            <a:extLst>
              <a:ext uri="{FF2B5EF4-FFF2-40B4-BE49-F238E27FC236}">
                <a16:creationId xmlns="" xmlns:a16="http://schemas.microsoft.com/office/drawing/2014/main" id="{210E2EEC-3CD4-409B-BE73-C94D8A141DDA}"/>
              </a:ext>
            </a:extLst>
          </p:cNvPr>
          <p:cNvSpPr>
            <a:spLocks noGrp="1"/>
          </p:cNvSpPr>
          <p:nvPr>
            <p:ph idx="1"/>
          </p:nvPr>
        </p:nvSpPr>
        <p:spPr/>
        <p:txBody>
          <a:bodyPr/>
          <a:lstStyle/>
          <a:p>
            <a:pPr marL="0" indent="0" algn="ctr">
              <a:buNone/>
            </a:pPr>
            <a:r>
              <a:rPr lang="en-NZ" b="1" dirty="0">
                <a:solidFill>
                  <a:srgbClr val="0000CC"/>
                </a:solidFill>
              </a:rPr>
              <a:t>Short term accommodation </a:t>
            </a:r>
          </a:p>
          <a:p>
            <a:pPr marL="0" indent="0">
              <a:lnSpc>
                <a:spcPct val="100000"/>
              </a:lnSpc>
              <a:spcBef>
                <a:spcPts val="0"/>
              </a:spcBef>
              <a:spcAft>
                <a:spcPts val="2400"/>
              </a:spcAft>
              <a:buNone/>
            </a:pPr>
            <a:r>
              <a:rPr lang="en-US" sz="2000" dirty="0">
                <a:latin typeface="Arial" panose="020B0604020202020204" pitchFamily="34" charset="0"/>
                <a:cs typeface="Arial" panose="020B0604020202020204" pitchFamily="34" charset="0"/>
              </a:rPr>
              <a:t>The general intent is for both long-term residential accommodation and property that is easily substitutable for long-term residential accommodation to be included in the scope of the interest limitation rules.</a:t>
            </a:r>
          </a:p>
          <a:p>
            <a:pPr marL="0" indent="0">
              <a:lnSpc>
                <a:spcPct val="100000"/>
              </a:lnSpc>
              <a:spcBef>
                <a:spcPts val="0"/>
              </a:spcBef>
              <a:spcAft>
                <a:spcPts val="2400"/>
              </a:spcAft>
              <a:buNone/>
            </a:pPr>
            <a:r>
              <a:rPr lang="en-US" sz="2000" dirty="0">
                <a:latin typeface="Arial" panose="020B0604020202020204" pitchFamily="34" charset="0"/>
                <a:cs typeface="Arial" panose="020B0604020202020204" pitchFamily="34" charset="0"/>
              </a:rPr>
              <a:t>Includes Short-stay accommodation.</a:t>
            </a:r>
          </a:p>
          <a:p>
            <a:pPr marL="0" indent="0">
              <a:lnSpc>
                <a:spcPct val="100000"/>
              </a:lnSpc>
              <a:spcBef>
                <a:spcPts val="0"/>
              </a:spcBef>
              <a:spcAft>
                <a:spcPts val="2400"/>
              </a:spcAft>
              <a:buNone/>
            </a:pPr>
            <a:r>
              <a:rPr lang="en-US" sz="2000" dirty="0">
                <a:latin typeface="Arial" panose="020B0604020202020204" pitchFamily="34" charset="0"/>
                <a:cs typeface="Arial" panose="020B0604020202020204" pitchFamily="34" charset="0"/>
              </a:rPr>
              <a:t>The Government is concerned that a carveout allowing owners of serviced apartments to claim interest deductions may lead to the conversion of regular apartments into serviced apartments, which would reduce effective housing supply.</a:t>
            </a:r>
          </a:p>
        </p:txBody>
      </p:sp>
      <p:pic>
        <p:nvPicPr>
          <p:cNvPr id="4" name="Picture 6" descr="C:\Users\glenda.watson\AppData\Local\Microsoft\Windows\Temporary Internet Files\Content.Outlook\SE8HEYGD\NZPIF - logo 1.TIF">
            <a:extLst>
              <a:ext uri="{FF2B5EF4-FFF2-40B4-BE49-F238E27FC236}">
                <a16:creationId xmlns="" xmlns:a16="http://schemas.microsoft.com/office/drawing/2014/main" id="{C8853DFA-537E-42EC-B2BD-FD0929C0E0FC}"/>
              </a:ext>
            </a:extLst>
          </p:cNvPr>
          <p:cNvPicPr>
            <a:picLocks noChangeAspect="1" noChangeArrowheads="1"/>
          </p:cNvPicPr>
          <p:nvPr/>
        </p:nvPicPr>
        <p:blipFill>
          <a:blip r:embed="rId2" cstate="print"/>
          <a:srcRect/>
          <a:stretch>
            <a:fillRect/>
          </a:stretch>
        </p:blipFill>
        <p:spPr bwMode="auto">
          <a:xfrm>
            <a:off x="5769672" y="274638"/>
            <a:ext cx="2913660" cy="1296566"/>
          </a:xfrm>
          <a:prstGeom prst="rect">
            <a:avLst/>
          </a:prstGeom>
          <a:noFill/>
          <a:ln w="9525">
            <a:noFill/>
            <a:miter lim="800000"/>
            <a:headEnd/>
            <a:tailEnd/>
          </a:ln>
        </p:spPr>
      </p:pic>
    </p:spTree>
    <p:extLst>
      <p:ext uri="{BB962C8B-B14F-4D97-AF65-F5344CB8AC3E}">
        <p14:creationId xmlns:p14="http://schemas.microsoft.com/office/powerpoint/2010/main" val="3644306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096DE9F-524F-4ECA-B11C-3A0DB96BEBF0}"/>
              </a:ext>
            </a:extLst>
          </p:cNvPr>
          <p:cNvSpPr>
            <a:spLocks noGrp="1"/>
          </p:cNvSpPr>
          <p:nvPr>
            <p:ph type="title"/>
          </p:nvPr>
        </p:nvSpPr>
        <p:spPr/>
        <p:txBody>
          <a:bodyPr/>
          <a:lstStyle/>
          <a:p>
            <a:endParaRPr lang="en-NZ" dirty="0"/>
          </a:p>
        </p:txBody>
      </p:sp>
      <p:sp>
        <p:nvSpPr>
          <p:cNvPr id="3" name="Content Placeholder 2">
            <a:extLst>
              <a:ext uri="{FF2B5EF4-FFF2-40B4-BE49-F238E27FC236}">
                <a16:creationId xmlns="" xmlns:a16="http://schemas.microsoft.com/office/drawing/2014/main" id="{210E2EEC-3CD4-409B-BE73-C94D8A141DDA}"/>
              </a:ext>
            </a:extLst>
          </p:cNvPr>
          <p:cNvSpPr>
            <a:spLocks noGrp="1"/>
          </p:cNvSpPr>
          <p:nvPr>
            <p:ph idx="1"/>
          </p:nvPr>
        </p:nvSpPr>
        <p:spPr/>
        <p:txBody>
          <a:bodyPr/>
          <a:lstStyle/>
          <a:p>
            <a:pPr marL="0" indent="0" algn="ctr">
              <a:buNone/>
            </a:pPr>
            <a:r>
              <a:rPr lang="en-NZ" b="1" dirty="0">
                <a:solidFill>
                  <a:srgbClr val="0000CC"/>
                </a:solidFill>
              </a:rPr>
              <a:t>Tax Deductibility </a:t>
            </a:r>
          </a:p>
          <a:p>
            <a:r>
              <a:rPr lang="en-NZ" sz="2400" dirty="0"/>
              <a:t>IRD and Treasury didn’t agree to the changes</a:t>
            </a:r>
          </a:p>
          <a:p>
            <a:r>
              <a:rPr lang="en-NZ" sz="2400" dirty="0"/>
              <a:t>IRD opposed the changes and wanted to leave the status quo</a:t>
            </a:r>
          </a:p>
          <a:p>
            <a:r>
              <a:rPr lang="en-NZ" sz="2400" dirty="0"/>
              <a:t>Treasury never had enough time to do a Regulatory Impact Assessment.</a:t>
            </a:r>
          </a:p>
          <a:p>
            <a:endParaRPr lang="en-NZ" sz="2400" dirty="0"/>
          </a:p>
          <a:p>
            <a:r>
              <a:rPr lang="en-NZ" sz="2400" dirty="0"/>
              <a:t>Legislation has been written </a:t>
            </a:r>
          </a:p>
          <a:p>
            <a:r>
              <a:rPr lang="en-NZ" sz="2400" dirty="0"/>
              <a:t>1st October implementation.</a:t>
            </a:r>
          </a:p>
        </p:txBody>
      </p:sp>
      <p:pic>
        <p:nvPicPr>
          <p:cNvPr id="4" name="Picture 6" descr="C:\Users\glenda.watson\AppData\Local\Microsoft\Windows\Temporary Internet Files\Content.Outlook\SE8HEYGD\NZPIF - logo 1.TIF">
            <a:extLst>
              <a:ext uri="{FF2B5EF4-FFF2-40B4-BE49-F238E27FC236}">
                <a16:creationId xmlns="" xmlns:a16="http://schemas.microsoft.com/office/drawing/2014/main" id="{C8853DFA-537E-42EC-B2BD-FD0929C0E0FC}"/>
              </a:ext>
            </a:extLst>
          </p:cNvPr>
          <p:cNvPicPr>
            <a:picLocks noChangeAspect="1" noChangeArrowheads="1"/>
          </p:cNvPicPr>
          <p:nvPr/>
        </p:nvPicPr>
        <p:blipFill>
          <a:blip r:embed="rId2" cstate="print"/>
          <a:srcRect/>
          <a:stretch>
            <a:fillRect/>
          </a:stretch>
        </p:blipFill>
        <p:spPr bwMode="auto">
          <a:xfrm>
            <a:off x="5769672" y="274638"/>
            <a:ext cx="2913660" cy="1296566"/>
          </a:xfrm>
          <a:prstGeom prst="rect">
            <a:avLst/>
          </a:prstGeom>
          <a:noFill/>
          <a:ln w="9525">
            <a:noFill/>
            <a:miter lim="800000"/>
            <a:headEnd/>
            <a:tailEnd/>
          </a:ln>
        </p:spPr>
      </p:pic>
    </p:spTree>
    <p:extLst>
      <p:ext uri="{BB962C8B-B14F-4D97-AF65-F5344CB8AC3E}">
        <p14:creationId xmlns:p14="http://schemas.microsoft.com/office/powerpoint/2010/main" val="2725482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3FCD4E0-A2A5-422F-A4C3-5C9344D28DC5}"/>
              </a:ext>
            </a:extLst>
          </p:cNvPr>
          <p:cNvSpPr>
            <a:spLocks noGrp="1"/>
          </p:cNvSpPr>
          <p:nvPr>
            <p:ph type="title"/>
          </p:nvPr>
        </p:nvSpPr>
        <p:spPr/>
        <p:txBody>
          <a:bodyPr/>
          <a:lstStyle/>
          <a:p>
            <a:endParaRPr lang="en-NZ" dirty="0"/>
          </a:p>
        </p:txBody>
      </p:sp>
      <p:sp>
        <p:nvSpPr>
          <p:cNvPr id="3" name="Content Placeholder 2">
            <a:extLst>
              <a:ext uri="{FF2B5EF4-FFF2-40B4-BE49-F238E27FC236}">
                <a16:creationId xmlns="" xmlns:a16="http://schemas.microsoft.com/office/drawing/2014/main" id="{77D5D41B-DEC7-4BB6-BEA5-EE59EB191729}"/>
              </a:ext>
            </a:extLst>
          </p:cNvPr>
          <p:cNvSpPr>
            <a:spLocks noGrp="1"/>
          </p:cNvSpPr>
          <p:nvPr>
            <p:ph idx="1"/>
          </p:nvPr>
        </p:nvSpPr>
        <p:spPr/>
        <p:txBody>
          <a:bodyPr/>
          <a:lstStyle/>
          <a:p>
            <a:pPr marL="0" indent="0" algn="ctr">
              <a:buNone/>
            </a:pPr>
            <a:r>
              <a:rPr lang="en-GB" b="1" dirty="0">
                <a:solidFill>
                  <a:srgbClr val="0000CC"/>
                </a:solidFill>
              </a:rPr>
              <a:t>What IRD have said</a:t>
            </a:r>
          </a:p>
          <a:p>
            <a:r>
              <a:rPr lang="en-GB" dirty="0"/>
              <a:t>they oppose the measures</a:t>
            </a:r>
          </a:p>
          <a:p>
            <a:r>
              <a:rPr lang="en-GB" dirty="0"/>
              <a:t>Will put downward pressure on house prices</a:t>
            </a:r>
          </a:p>
          <a:p>
            <a:r>
              <a:rPr lang="en-GB" dirty="0"/>
              <a:t>Upward pressure on rents</a:t>
            </a:r>
          </a:p>
          <a:p>
            <a:r>
              <a:rPr lang="en-GB" dirty="0"/>
              <a:t>May reduce the amount of house developments long-term.</a:t>
            </a:r>
            <a:endParaRPr lang="en-NZ" dirty="0"/>
          </a:p>
        </p:txBody>
      </p:sp>
      <p:pic>
        <p:nvPicPr>
          <p:cNvPr id="4" name="Picture 6" descr="C:\Users\glenda.watson\AppData\Local\Microsoft\Windows\Temporary Internet Files\Content.Outlook\SE8HEYGD\NZPIF - logo 1.TIF">
            <a:extLst>
              <a:ext uri="{FF2B5EF4-FFF2-40B4-BE49-F238E27FC236}">
                <a16:creationId xmlns="" xmlns:a16="http://schemas.microsoft.com/office/drawing/2014/main" id="{28E615B8-2847-4443-A9D9-D32C71A1AF5A}"/>
              </a:ext>
            </a:extLst>
          </p:cNvPr>
          <p:cNvPicPr>
            <a:picLocks noChangeAspect="1" noChangeArrowheads="1"/>
          </p:cNvPicPr>
          <p:nvPr/>
        </p:nvPicPr>
        <p:blipFill>
          <a:blip r:embed="rId2" cstate="print"/>
          <a:srcRect/>
          <a:stretch>
            <a:fillRect/>
          </a:stretch>
        </p:blipFill>
        <p:spPr bwMode="auto">
          <a:xfrm>
            <a:off x="5769672" y="274638"/>
            <a:ext cx="2913660" cy="1296566"/>
          </a:xfrm>
          <a:prstGeom prst="rect">
            <a:avLst/>
          </a:prstGeom>
          <a:noFill/>
          <a:ln w="9525">
            <a:noFill/>
            <a:miter lim="800000"/>
            <a:headEnd/>
            <a:tailEnd/>
          </a:ln>
        </p:spPr>
      </p:pic>
    </p:spTree>
    <p:extLst>
      <p:ext uri="{BB962C8B-B14F-4D97-AF65-F5344CB8AC3E}">
        <p14:creationId xmlns:p14="http://schemas.microsoft.com/office/powerpoint/2010/main" val="3322525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9C3BBC1-82AD-48F0-AA99-EB348853FF7A}"/>
              </a:ext>
            </a:extLst>
          </p:cNvPr>
          <p:cNvSpPr>
            <a:spLocks noGrp="1"/>
          </p:cNvSpPr>
          <p:nvPr>
            <p:ph type="title"/>
          </p:nvPr>
        </p:nvSpPr>
        <p:spPr/>
        <p:txBody>
          <a:bodyPr/>
          <a:lstStyle/>
          <a:p>
            <a:endParaRPr lang="en-NZ" dirty="0"/>
          </a:p>
        </p:txBody>
      </p:sp>
      <p:sp>
        <p:nvSpPr>
          <p:cNvPr id="3" name="Content Placeholder 2">
            <a:extLst>
              <a:ext uri="{FF2B5EF4-FFF2-40B4-BE49-F238E27FC236}">
                <a16:creationId xmlns="" xmlns:a16="http://schemas.microsoft.com/office/drawing/2014/main" id="{88C83FDE-6A04-46C5-90DD-9FD930B50E50}"/>
              </a:ext>
            </a:extLst>
          </p:cNvPr>
          <p:cNvSpPr>
            <a:spLocks noGrp="1"/>
          </p:cNvSpPr>
          <p:nvPr>
            <p:ph idx="1"/>
          </p:nvPr>
        </p:nvSpPr>
        <p:spPr/>
        <p:txBody>
          <a:bodyPr/>
          <a:lstStyle/>
          <a:p>
            <a:pPr marL="0" indent="0" algn="ctr">
              <a:buNone/>
            </a:pPr>
            <a:r>
              <a:rPr lang="en-NZ" b="1" dirty="0">
                <a:solidFill>
                  <a:srgbClr val="0000CC"/>
                </a:solidFill>
              </a:rPr>
              <a:t>What should you do?</a:t>
            </a:r>
          </a:p>
          <a:p>
            <a:r>
              <a:rPr lang="en-NZ" sz="2800" dirty="0"/>
              <a:t>Ensure your rents are at current rental rates for the property.</a:t>
            </a:r>
          </a:p>
          <a:p>
            <a:r>
              <a:rPr lang="en-NZ" sz="2800" dirty="0"/>
              <a:t>Use the NZPIF rent checker or use </a:t>
            </a:r>
            <a:r>
              <a:rPr lang="en-NZ" sz="2800" dirty="0" err="1"/>
              <a:t>Trademe</a:t>
            </a:r>
            <a:r>
              <a:rPr lang="en-NZ" sz="2800" dirty="0"/>
              <a:t> (don’t use the Tenancy Services data)</a:t>
            </a:r>
          </a:p>
          <a:p>
            <a:r>
              <a:rPr lang="en-NZ" sz="2800" dirty="0"/>
              <a:t>Keep a copy (photo) of how you worked this out – to keep the Compliance and Investigation Team happy.</a:t>
            </a:r>
          </a:p>
          <a:p>
            <a:r>
              <a:rPr lang="en-NZ" sz="2800" dirty="0"/>
              <a:t>Talk to your accountant if you are worried</a:t>
            </a:r>
          </a:p>
        </p:txBody>
      </p:sp>
      <p:pic>
        <p:nvPicPr>
          <p:cNvPr id="4" name="Picture 6" descr="C:\Users\glenda.watson\AppData\Local\Microsoft\Windows\Temporary Internet Files\Content.Outlook\SE8HEYGD\NZPIF - logo 1.TIF">
            <a:extLst>
              <a:ext uri="{FF2B5EF4-FFF2-40B4-BE49-F238E27FC236}">
                <a16:creationId xmlns="" xmlns:a16="http://schemas.microsoft.com/office/drawing/2014/main" id="{A8EBEDC0-5E4F-4353-9A69-3B4CAB8D398A}"/>
              </a:ext>
            </a:extLst>
          </p:cNvPr>
          <p:cNvPicPr>
            <a:picLocks noChangeAspect="1" noChangeArrowheads="1"/>
          </p:cNvPicPr>
          <p:nvPr/>
        </p:nvPicPr>
        <p:blipFill>
          <a:blip r:embed="rId2" cstate="print"/>
          <a:srcRect/>
          <a:stretch>
            <a:fillRect/>
          </a:stretch>
        </p:blipFill>
        <p:spPr bwMode="auto">
          <a:xfrm>
            <a:off x="5769672" y="274638"/>
            <a:ext cx="2913660" cy="1296566"/>
          </a:xfrm>
          <a:prstGeom prst="rect">
            <a:avLst/>
          </a:prstGeom>
          <a:noFill/>
          <a:ln w="9525">
            <a:noFill/>
            <a:miter lim="800000"/>
            <a:headEnd/>
            <a:tailEnd/>
          </a:ln>
        </p:spPr>
      </p:pic>
    </p:spTree>
    <p:extLst>
      <p:ext uri="{BB962C8B-B14F-4D97-AF65-F5344CB8AC3E}">
        <p14:creationId xmlns:p14="http://schemas.microsoft.com/office/powerpoint/2010/main" val="2989813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CE0CBF-0DB4-482B-8C02-7792E8B5573A}"/>
              </a:ext>
            </a:extLst>
          </p:cNvPr>
          <p:cNvSpPr>
            <a:spLocks noGrp="1"/>
          </p:cNvSpPr>
          <p:nvPr>
            <p:ph type="title"/>
          </p:nvPr>
        </p:nvSpPr>
        <p:spPr/>
        <p:txBody>
          <a:bodyPr/>
          <a:lstStyle/>
          <a:p>
            <a:endParaRPr lang="en-NZ" dirty="0"/>
          </a:p>
        </p:txBody>
      </p:sp>
      <p:sp>
        <p:nvSpPr>
          <p:cNvPr id="3" name="Content Placeholder 2">
            <a:extLst>
              <a:ext uri="{FF2B5EF4-FFF2-40B4-BE49-F238E27FC236}">
                <a16:creationId xmlns="" xmlns:a16="http://schemas.microsoft.com/office/drawing/2014/main" id="{C18FFA56-A532-43CB-B0E1-66156A06DFB0}"/>
              </a:ext>
            </a:extLst>
          </p:cNvPr>
          <p:cNvSpPr>
            <a:spLocks noGrp="1"/>
          </p:cNvSpPr>
          <p:nvPr>
            <p:ph idx="1"/>
          </p:nvPr>
        </p:nvSpPr>
        <p:spPr/>
        <p:txBody>
          <a:bodyPr/>
          <a:lstStyle/>
          <a:p>
            <a:pPr marL="0" indent="0" algn="ctr">
              <a:buNone/>
            </a:pPr>
            <a:r>
              <a:rPr lang="en-GB" b="1" dirty="0">
                <a:solidFill>
                  <a:srgbClr val="0000CC"/>
                </a:solidFill>
              </a:rPr>
              <a:t>What are the opportunities?</a:t>
            </a:r>
          </a:p>
          <a:p>
            <a:pPr marL="342900" lvl="0" indent="-342900">
              <a:spcBef>
                <a:spcPts val="0"/>
              </a:spcBef>
              <a:buFont typeface="Symbol" panose="05050102010706020507" pitchFamily="18" charset="2"/>
              <a:buChar char=""/>
            </a:pPr>
            <a:r>
              <a:rPr lang="en-NZ" sz="2800" dirty="0">
                <a:latin typeface="Arial" panose="020B0604020202020204" pitchFamily="34" charset="0"/>
                <a:cs typeface="Arial" panose="020B0604020202020204" pitchFamily="34" charset="0"/>
              </a:rPr>
              <a:t>Less competition</a:t>
            </a:r>
          </a:p>
          <a:p>
            <a:pPr marL="342900" lvl="0" indent="-342900">
              <a:spcBef>
                <a:spcPts val="0"/>
              </a:spcBef>
              <a:buFont typeface="Symbol" panose="05050102010706020507" pitchFamily="18" charset="2"/>
              <a:buChar char=""/>
            </a:pPr>
            <a:r>
              <a:rPr lang="en-NZ" sz="2800" dirty="0">
                <a:latin typeface="Arial" panose="020B0604020202020204" pitchFamily="34" charset="0"/>
                <a:cs typeface="Arial" panose="020B0604020202020204" pitchFamily="34" charset="0"/>
              </a:rPr>
              <a:t>Wait four years for rents to increase</a:t>
            </a:r>
          </a:p>
          <a:p>
            <a:pPr marL="342900" lvl="0" indent="-342900">
              <a:spcBef>
                <a:spcPts val="0"/>
              </a:spcBef>
              <a:buFont typeface="Symbol" panose="05050102010706020507" pitchFamily="18" charset="2"/>
              <a:buChar char=""/>
            </a:pPr>
            <a:r>
              <a:rPr lang="en-NZ" sz="2800" dirty="0">
                <a:latin typeface="Arial" panose="020B0604020202020204" pitchFamily="34" charset="0"/>
                <a:cs typeface="Arial" panose="020B0604020202020204" pitchFamily="34" charset="0"/>
              </a:rPr>
              <a:t>Restructure finance</a:t>
            </a:r>
          </a:p>
          <a:p>
            <a:pPr marL="342900" lvl="0" indent="-342900">
              <a:spcBef>
                <a:spcPts val="0"/>
              </a:spcBef>
              <a:buFont typeface="Symbol" panose="05050102010706020507" pitchFamily="18" charset="2"/>
              <a:buChar char=""/>
            </a:pPr>
            <a:r>
              <a:rPr lang="en-NZ" sz="2800" dirty="0">
                <a:latin typeface="Arial" panose="020B0604020202020204" pitchFamily="34" charset="0"/>
                <a:cs typeface="Arial" panose="020B0604020202020204" pitchFamily="34" charset="0"/>
              </a:rPr>
              <a:t>Increase cashflow (Extra features, extra bedroom, parking, minor dwelling)</a:t>
            </a:r>
          </a:p>
          <a:p>
            <a:pPr marL="342900" indent="-342900">
              <a:spcBef>
                <a:spcPts val="0"/>
              </a:spcBef>
              <a:spcAft>
                <a:spcPts val="800"/>
              </a:spcAft>
              <a:buFont typeface="Symbol" panose="05050102010706020507" pitchFamily="18" charset="2"/>
              <a:buChar char=""/>
            </a:pPr>
            <a:r>
              <a:rPr lang="en-NZ" sz="2800" dirty="0">
                <a:latin typeface="Arial" panose="020B0604020202020204" pitchFamily="34" charset="0"/>
                <a:cs typeface="Arial" panose="020B0604020202020204" pitchFamily="34" charset="0"/>
              </a:rPr>
              <a:t>Build new rentals</a:t>
            </a:r>
          </a:p>
          <a:p>
            <a:pPr marL="342900" lvl="0" indent="-342900">
              <a:spcBef>
                <a:spcPts val="0"/>
              </a:spcBef>
              <a:spcAft>
                <a:spcPts val="800"/>
              </a:spcAft>
              <a:buFont typeface="Symbol" panose="05050102010706020507" pitchFamily="18" charset="2"/>
              <a:buChar char=""/>
            </a:pPr>
            <a:r>
              <a:rPr lang="en-NZ" sz="2800" dirty="0">
                <a:latin typeface="Arial" panose="020B0604020202020204" pitchFamily="34" charset="0"/>
                <a:cs typeface="Arial" panose="020B0604020202020204" pitchFamily="34" charset="0"/>
              </a:rPr>
              <a:t>Form Joint Ventures</a:t>
            </a:r>
          </a:p>
          <a:p>
            <a:endParaRPr lang="en-NZ" dirty="0"/>
          </a:p>
        </p:txBody>
      </p:sp>
      <p:pic>
        <p:nvPicPr>
          <p:cNvPr id="4" name="Picture 6" descr="C:\Users\glenda.watson\AppData\Local\Microsoft\Windows\Temporary Internet Files\Content.Outlook\SE8HEYGD\NZPIF - logo 1.TIF">
            <a:extLst>
              <a:ext uri="{FF2B5EF4-FFF2-40B4-BE49-F238E27FC236}">
                <a16:creationId xmlns="" xmlns:a16="http://schemas.microsoft.com/office/drawing/2014/main" id="{BC50A769-EE51-426B-BA19-A0C200FBD0E2}"/>
              </a:ext>
            </a:extLst>
          </p:cNvPr>
          <p:cNvPicPr>
            <a:picLocks noChangeAspect="1" noChangeArrowheads="1"/>
          </p:cNvPicPr>
          <p:nvPr/>
        </p:nvPicPr>
        <p:blipFill>
          <a:blip r:embed="rId2" cstate="print"/>
          <a:srcRect/>
          <a:stretch>
            <a:fillRect/>
          </a:stretch>
        </p:blipFill>
        <p:spPr bwMode="auto">
          <a:xfrm>
            <a:off x="5769672" y="274638"/>
            <a:ext cx="2913660" cy="1296566"/>
          </a:xfrm>
          <a:prstGeom prst="rect">
            <a:avLst/>
          </a:prstGeom>
          <a:noFill/>
          <a:ln w="9525">
            <a:noFill/>
            <a:miter lim="800000"/>
            <a:headEnd/>
            <a:tailEnd/>
          </a:ln>
        </p:spPr>
      </p:pic>
    </p:spTree>
    <p:extLst>
      <p:ext uri="{BB962C8B-B14F-4D97-AF65-F5344CB8AC3E}">
        <p14:creationId xmlns:p14="http://schemas.microsoft.com/office/powerpoint/2010/main" val="4048431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BA9E635-7C64-46B4-9B3A-246B9719262E}"/>
              </a:ext>
            </a:extLst>
          </p:cNvPr>
          <p:cNvSpPr>
            <a:spLocks noGrp="1"/>
          </p:cNvSpPr>
          <p:nvPr>
            <p:ph type="title"/>
          </p:nvPr>
        </p:nvSpPr>
        <p:spPr/>
        <p:txBody>
          <a:bodyPr/>
          <a:lstStyle/>
          <a:p>
            <a:endParaRPr lang="en-NZ" dirty="0"/>
          </a:p>
        </p:txBody>
      </p:sp>
      <p:sp>
        <p:nvSpPr>
          <p:cNvPr id="3" name="Content Placeholder 2">
            <a:extLst>
              <a:ext uri="{FF2B5EF4-FFF2-40B4-BE49-F238E27FC236}">
                <a16:creationId xmlns="" xmlns:a16="http://schemas.microsoft.com/office/drawing/2014/main" id="{87A77478-4C21-4209-9C68-35DD47714363}"/>
              </a:ext>
            </a:extLst>
          </p:cNvPr>
          <p:cNvSpPr>
            <a:spLocks noGrp="1"/>
          </p:cNvSpPr>
          <p:nvPr>
            <p:ph idx="1"/>
          </p:nvPr>
        </p:nvSpPr>
        <p:spPr/>
        <p:txBody>
          <a:bodyPr/>
          <a:lstStyle/>
          <a:p>
            <a:pPr marL="0" indent="0">
              <a:buNone/>
            </a:pPr>
            <a:r>
              <a:rPr lang="en-GB" b="1" dirty="0">
                <a:solidFill>
                  <a:srgbClr val="0000CC"/>
                </a:solidFill>
              </a:rPr>
              <a:t>Things I’ve learnt lately</a:t>
            </a:r>
          </a:p>
          <a:p>
            <a:r>
              <a:rPr lang="en-GB" sz="2000" dirty="0"/>
              <a:t>The cost to rebuild your house has increased substantially so look at your insurance policy to make sure it reflects these increases.</a:t>
            </a:r>
          </a:p>
          <a:p>
            <a:r>
              <a:rPr lang="en-GB" sz="2000" dirty="0"/>
              <a:t>Virtual inspections are not approved by the Insurance Council.</a:t>
            </a:r>
          </a:p>
          <a:p>
            <a:r>
              <a:rPr lang="en-GB" sz="2000" dirty="0"/>
              <a:t>Compliance and Investigation Team will not penalise those people who have not been able to complete their Healthy Homes Standards due to lockdown and delays in supplies, provided that evidence can shown that an attempt to comply has been made.</a:t>
            </a:r>
          </a:p>
          <a:p>
            <a:r>
              <a:rPr lang="en-GB" sz="2000" dirty="0"/>
              <a:t>There is a website called </a:t>
            </a:r>
            <a:r>
              <a:rPr lang="en-GB" sz="2000" dirty="0" err="1"/>
              <a:t>Aratohu</a:t>
            </a:r>
            <a:r>
              <a:rPr lang="en-GB" sz="2000" dirty="0"/>
              <a:t> Tenant Advocacy – this is set up for tenants and has some basic information for landlords and tenants alike.</a:t>
            </a:r>
          </a:p>
        </p:txBody>
      </p:sp>
      <p:pic>
        <p:nvPicPr>
          <p:cNvPr id="4" name="Picture 6" descr="C:\Users\glenda.watson\AppData\Local\Microsoft\Windows\Temporary Internet Files\Content.Outlook\SE8HEYGD\NZPIF - logo 1.TIF">
            <a:extLst>
              <a:ext uri="{FF2B5EF4-FFF2-40B4-BE49-F238E27FC236}">
                <a16:creationId xmlns="" xmlns:a16="http://schemas.microsoft.com/office/drawing/2014/main" id="{14E3DAAC-C4F2-4D41-8878-B28C4FD6B4F0}"/>
              </a:ext>
            </a:extLst>
          </p:cNvPr>
          <p:cNvPicPr>
            <a:picLocks noChangeAspect="1" noChangeArrowheads="1"/>
          </p:cNvPicPr>
          <p:nvPr/>
        </p:nvPicPr>
        <p:blipFill>
          <a:blip r:embed="rId2" cstate="print"/>
          <a:srcRect/>
          <a:stretch>
            <a:fillRect/>
          </a:stretch>
        </p:blipFill>
        <p:spPr bwMode="auto">
          <a:xfrm>
            <a:off x="5769672" y="274638"/>
            <a:ext cx="2913660" cy="1296566"/>
          </a:xfrm>
          <a:prstGeom prst="rect">
            <a:avLst/>
          </a:prstGeom>
          <a:noFill/>
          <a:ln w="9525">
            <a:noFill/>
            <a:miter lim="800000"/>
            <a:headEnd/>
            <a:tailEnd/>
          </a:ln>
        </p:spPr>
      </p:pic>
    </p:spTree>
    <p:extLst>
      <p:ext uri="{BB962C8B-B14F-4D97-AF65-F5344CB8AC3E}">
        <p14:creationId xmlns:p14="http://schemas.microsoft.com/office/powerpoint/2010/main" val="277112827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B697B2F-1DCB-4084-9DCA-452CB54A1CF3}"/>
              </a:ext>
            </a:extLst>
          </p:cNvPr>
          <p:cNvSpPr>
            <a:spLocks noGrp="1"/>
          </p:cNvSpPr>
          <p:nvPr>
            <p:ph type="title"/>
          </p:nvPr>
        </p:nvSpPr>
        <p:spPr/>
        <p:txBody>
          <a:bodyPr/>
          <a:lstStyle/>
          <a:p>
            <a:endParaRPr lang="en-NZ" dirty="0"/>
          </a:p>
        </p:txBody>
      </p:sp>
      <p:sp>
        <p:nvSpPr>
          <p:cNvPr id="3" name="Content Placeholder 2">
            <a:extLst>
              <a:ext uri="{FF2B5EF4-FFF2-40B4-BE49-F238E27FC236}">
                <a16:creationId xmlns="" xmlns:a16="http://schemas.microsoft.com/office/drawing/2014/main" id="{62E4B6FB-73F9-4F82-920B-67542B3CA4B5}"/>
              </a:ext>
            </a:extLst>
          </p:cNvPr>
          <p:cNvSpPr>
            <a:spLocks noGrp="1"/>
          </p:cNvSpPr>
          <p:nvPr>
            <p:ph idx="1"/>
          </p:nvPr>
        </p:nvSpPr>
        <p:spPr/>
        <p:txBody>
          <a:bodyPr/>
          <a:lstStyle/>
          <a:p>
            <a:pPr marL="0" indent="0" algn="ctr">
              <a:buNone/>
            </a:pPr>
            <a:r>
              <a:rPr lang="en-NZ" b="1" dirty="0">
                <a:solidFill>
                  <a:srgbClr val="0000CC"/>
                </a:solidFill>
                <a:ea typeface="Calibri" panose="020F0502020204030204" pitchFamily="34" charset="0"/>
                <a:cs typeface="Arial" panose="020B0604020202020204" pitchFamily="34" charset="0"/>
              </a:rPr>
              <a:t>Covid-19 Response (Management Measures) Legislation Bill</a:t>
            </a:r>
          </a:p>
          <a:p>
            <a:pPr marL="0" indent="0" algn="ctr">
              <a:buNone/>
            </a:pPr>
            <a:r>
              <a:rPr lang="en-NZ" sz="2000" b="1" dirty="0">
                <a:solidFill>
                  <a:srgbClr val="0000CC"/>
                </a:solidFill>
                <a:ea typeface="Calibri" panose="020F0502020204030204" pitchFamily="34" charset="0"/>
                <a:cs typeface="Arial" panose="020B0604020202020204" pitchFamily="34" charset="0"/>
              </a:rPr>
              <a:t>Basic overview – December 2021</a:t>
            </a:r>
          </a:p>
          <a:p>
            <a:pPr marL="0" indent="0" algn="ctr">
              <a:buNone/>
            </a:pPr>
            <a:r>
              <a:rPr lang="en-NZ" sz="2000" b="1" dirty="0">
                <a:solidFill>
                  <a:srgbClr val="0000CC"/>
                </a:solidFill>
                <a:ea typeface="Calibri" panose="020F0502020204030204" pitchFamily="34" charset="0"/>
                <a:cs typeface="Arial" panose="020B0604020202020204" pitchFamily="34" charset="0"/>
              </a:rPr>
              <a:t>Note this may not be implemented now we have the Omicron Covid Variety</a:t>
            </a:r>
          </a:p>
          <a:p>
            <a:r>
              <a:rPr lang="en-NZ" sz="1400" dirty="0">
                <a:effectLst/>
                <a:ea typeface="Calibri" panose="020F0502020204030204" pitchFamily="34" charset="0"/>
                <a:cs typeface="Arial" panose="020B0604020202020204" pitchFamily="34" charset="0"/>
              </a:rPr>
              <a:t>Can be turned on and off as required due to out breaks of Covid-19.</a:t>
            </a:r>
          </a:p>
          <a:p>
            <a:r>
              <a:rPr lang="en-NZ" sz="1400" dirty="0">
                <a:ea typeface="Calibri" panose="020F0502020204030204" pitchFamily="34" charset="0"/>
                <a:cs typeface="Arial" panose="020B0604020202020204" pitchFamily="34" charset="0"/>
              </a:rPr>
              <a:t>Can apply to specific regions and have different dates for individual areas.</a:t>
            </a:r>
          </a:p>
          <a:p>
            <a:r>
              <a:rPr lang="en-US" sz="1400" b="0" i="0" dirty="0">
                <a:solidFill>
                  <a:srgbClr val="000000"/>
                </a:solidFill>
                <a:effectLst/>
              </a:rPr>
              <a:t>No tenancy in the area terminates, and every fixed-term tenancy in the area that expires continues as a periodic tenancy.</a:t>
            </a:r>
          </a:p>
          <a:p>
            <a:r>
              <a:rPr lang="en-US" sz="1400" dirty="0">
                <a:solidFill>
                  <a:srgbClr val="000000"/>
                </a:solidFill>
                <a:ea typeface="Calibri" panose="020F0502020204030204" pitchFamily="34" charset="0"/>
                <a:cs typeface="Arial" panose="020B0604020202020204" pitchFamily="34" charset="0"/>
              </a:rPr>
              <a:t>A tenant can get to 60 days rent arrears.</a:t>
            </a:r>
          </a:p>
          <a:p>
            <a:r>
              <a:rPr lang="en-NZ" sz="1400" dirty="0">
                <a:ea typeface="Calibri" panose="020F0502020204030204" pitchFamily="34" charset="0"/>
                <a:cs typeface="Arial" panose="020B0604020202020204" pitchFamily="34" charset="0"/>
              </a:rPr>
              <a:t>Can still terminate due to anti-social behaviour but it may be very difficult.</a:t>
            </a:r>
          </a:p>
          <a:p>
            <a:r>
              <a:rPr lang="en-NZ" sz="1400" dirty="0">
                <a:ea typeface="Calibri" panose="020F0502020204030204" pitchFamily="34" charset="0"/>
                <a:cs typeface="Arial" panose="020B0604020202020204" pitchFamily="34" charset="0"/>
              </a:rPr>
              <a:t>A tenant may choose to stay in a property despite having given notice to leave.</a:t>
            </a:r>
          </a:p>
          <a:p>
            <a:r>
              <a:rPr lang="en-NZ" sz="1400" dirty="0">
                <a:ea typeface="Calibri" panose="020F0502020204030204" pitchFamily="34" charset="0"/>
                <a:cs typeface="Arial" panose="020B0604020202020204" pitchFamily="34" charset="0"/>
              </a:rPr>
              <a:t>A tenant who plans to move in but can’t due to an existing tenant in the premises must give the landlord 2 days notice.</a:t>
            </a:r>
          </a:p>
          <a:p>
            <a:endParaRPr lang="en-NZ" sz="2000" dirty="0">
              <a:effectLst/>
              <a:ea typeface="Calibri" panose="020F0502020204030204" pitchFamily="34" charset="0"/>
              <a:cs typeface="Arial" panose="020B0604020202020204" pitchFamily="34" charset="0"/>
            </a:endParaRPr>
          </a:p>
          <a:p>
            <a:endParaRPr lang="en-NZ" sz="2000" dirty="0">
              <a:effectLst/>
              <a:ea typeface="Calibri" panose="020F0502020204030204" pitchFamily="34" charset="0"/>
              <a:cs typeface="Arial" panose="020B0604020202020204" pitchFamily="34" charset="0"/>
            </a:endParaRPr>
          </a:p>
          <a:p>
            <a:endParaRPr lang="en-NZ" sz="2000" dirty="0">
              <a:effectLst/>
              <a:ea typeface="Calibri" panose="020F0502020204030204" pitchFamily="34" charset="0"/>
              <a:cs typeface="Arial" panose="020B0604020202020204" pitchFamily="34" charset="0"/>
            </a:endParaRPr>
          </a:p>
          <a:p>
            <a:endParaRPr lang="en-NZ" sz="2000" dirty="0">
              <a:effectLst/>
              <a:ea typeface="Calibri" panose="020F0502020204030204" pitchFamily="34" charset="0"/>
            </a:endParaRPr>
          </a:p>
          <a:p>
            <a:endParaRPr lang="en-NZ" dirty="0"/>
          </a:p>
        </p:txBody>
      </p:sp>
      <p:pic>
        <p:nvPicPr>
          <p:cNvPr id="4" name="Picture 6" descr="C:\Users\glenda.watson\AppData\Local\Microsoft\Windows\Temporary Internet Files\Content.Outlook\SE8HEYGD\NZPIF - logo 1.TIF">
            <a:extLst>
              <a:ext uri="{FF2B5EF4-FFF2-40B4-BE49-F238E27FC236}">
                <a16:creationId xmlns="" xmlns:a16="http://schemas.microsoft.com/office/drawing/2014/main" id="{7BA236BB-A7DB-4936-8397-BAB94B583325}"/>
              </a:ext>
            </a:extLst>
          </p:cNvPr>
          <p:cNvPicPr>
            <a:picLocks noChangeAspect="1" noChangeArrowheads="1"/>
          </p:cNvPicPr>
          <p:nvPr/>
        </p:nvPicPr>
        <p:blipFill>
          <a:blip r:embed="rId2" cstate="print"/>
          <a:srcRect/>
          <a:stretch>
            <a:fillRect/>
          </a:stretch>
        </p:blipFill>
        <p:spPr bwMode="auto">
          <a:xfrm>
            <a:off x="5769672" y="274638"/>
            <a:ext cx="2913660" cy="1296566"/>
          </a:xfrm>
          <a:prstGeom prst="rect">
            <a:avLst/>
          </a:prstGeom>
          <a:noFill/>
          <a:ln w="9525">
            <a:noFill/>
            <a:miter lim="800000"/>
            <a:headEnd/>
            <a:tailEnd/>
          </a:ln>
        </p:spPr>
      </p:pic>
    </p:spTree>
    <p:extLst>
      <p:ext uri="{BB962C8B-B14F-4D97-AF65-F5344CB8AC3E}">
        <p14:creationId xmlns:p14="http://schemas.microsoft.com/office/powerpoint/2010/main" val="352784048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C7C4B22-1FEF-4ADF-9DED-D73DC9DDC853}"/>
              </a:ext>
            </a:extLst>
          </p:cNvPr>
          <p:cNvSpPr>
            <a:spLocks noGrp="1"/>
          </p:cNvSpPr>
          <p:nvPr>
            <p:ph type="title"/>
          </p:nvPr>
        </p:nvSpPr>
        <p:spPr/>
        <p:txBody>
          <a:bodyPr/>
          <a:lstStyle/>
          <a:p>
            <a:endParaRPr lang="en-NZ" dirty="0"/>
          </a:p>
        </p:txBody>
      </p:sp>
      <p:sp>
        <p:nvSpPr>
          <p:cNvPr id="3" name="Content Placeholder 2">
            <a:extLst>
              <a:ext uri="{FF2B5EF4-FFF2-40B4-BE49-F238E27FC236}">
                <a16:creationId xmlns="" xmlns:a16="http://schemas.microsoft.com/office/drawing/2014/main" id="{7C516E80-A1CA-4773-AA5F-CA9DC326D7F5}"/>
              </a:ext>
            </a:extLst>
          </p:cNvPr>
          <p:cNvSpPr>
            <a:spLocks noGrp="1"/>
          </p:cNvSpPr>
          <p:nvPr>
            <p:ph idx="1"/>
          </p:nvPr>
        </p:nvSpPr>
        <p:spPr/>
        <p:txBody>
          <a:bodyPr/>
          <a:lstStyle/>
          <a:p>
            <a:pPr marL="0" indent="0">
              <a:buNone/>
            </a:pPr>
            <a:r>
              <a:rPr lang="en-GB" sz="2800" b="1" dirty="0">
                <a:solidFill>
                  <a:srgbClr val="3333CC"/>
                </a:solidFill>
              </a:rPr>
              <a:t>Other things on my radar:</a:t>
            </a:r>
          </a:p>
          <a:p>
            <a:r>
              <a:rPr lang="en-NZ" sz="1600" dirty="0">
                <a:effectLst/>
                <a:ea typeface="Calibri" panose="020F0502020204030204" pitchFamily="34" charset="0"/>
                <a:cs typeface="Calibri" panose="020F0502020204030204" pitchFamily="34" charset="0"/>
              </a:rPr>
              <a:t>Commerce Commission – Cartel behaviour</a:t>
            </a:r>
            <a:endParaRPr lang="en-NZ" sz="1600" dirty="0">
              <a:effectLst/>
              <a:ea typeface="Calibri" panose="020F0502020204030204" pitchFamily="34" charset="0"/>
              <a:cs typeface="Times New Roman" panose="02020603050405020304" pitchFamily="18" charset="0"/>
            </a:endParaRPr>
          </a:p>
          <a:p>
            <a:r>
              <a:rPr lang="en-NZ" sz="1600" dirty="0">
                <a:effectLst/>
                <a:ea typeface="Calibri" panose="020F0502020204030204" pitchFamily="34" charset="0"/>
                <a:cs typeface="Calibri" panose="020F0502020204030204" pitchFamily="34" charset="0"/>
              </a:rPr>
              <a:t>Healthy Homes – specifically the heating tool and heat pumps</a:t>
            </a:r>
            <a:endParaRPr lang="en-NZ" sz="1600" dirty="0">
              <a:effectLst/>
              <a:ea typeface="Calibri" panose="020F0502020204030204" pitchFamily="34" charset="0"/>
              <a:cs typeface="Times New Roman" panose="02020603050405020304" pitchFamily="18" charset="0"/>
            </a:endParaRPr>
          </a:p>
          <a:p>
            <a:r>
              <a:rPr lang="en-NZ" sz="1600" dirty="0">
                <a:effectLst/>
                <a:ea typeface="Calibri" panose="020F0502020204030204" pitchFamily="34" charset="0"/>
                <a:cs typeface="Calibri" panose="020F0502020204030204" pitchFamily="34" charset="0"/>
              </a:rPr>
              <a:t>RTA changes – 90-day notice causing issues with property sales</a:t>
            </a:r>
          </a:p>
          <a:p>
            <a:r>
              <a:rPr lang="en-NZ" sz="1600" dirty="0">
                <a:effectLst/>
                <a:ea typeface="Calibri" panose="020F0502020204030204" pitchFamily="34" charset="0"/>
                <a:cs typeface="Calibri" panose="020F0502020204030204" pitchFamily="34" charset="0"/>
              </a:rPr>
              <a:t>Meth Standards</a:t>
            </a:r>
          </a:p>
          <a:p>
            <a:r>
              <a:rPr lang="en-NZ" sz="1600" dirty="0">
                <a:effectLst/>
                <a:ea typeface="Calibri" panose="020F0502020204030204" pitchFamily="34" charset="0"/>
                <a:cs typeface="Calibri" panose="020F0502020204030204" pitchFamily="34" charset="0"/>
              </a:rPr>
              <a:t>Insurance Council</a:t>
            </a:r>
          </a:p>
          <a:p>
            <a:r>
              <a:rPr lang="en-NZ" sz="1600" dirty="0">
                <a:effectLst/>
                <a:ea typeface="Calibri" panose="020F0502020204030204" pitchFamily="34" charset="0"/>
                <a:cs typeface="Calibri" panose="020F0502020204030204" pitchFamily="34" charset="0"/>
              </a:rPr>
              <a:t>Property managers – licensing</a:t>
            </a:r>
          </a:p>
          <a:p>
            <a:r>
              <a:rPr lang="en-NZ" sz="1600" dirty="0">
                <a:effectLst/>
                <a:ea typeface="Calibri" panose="020F0502020204030204" pitchFamily="34" charset="0"/>
                <a:cs typeface="Calibri" panose="020F0502020204030204" pitchFamily="34" charset="0"/>
              </a:rPr>
              <a:t>Debt To Income Restrictions – Reserve Bank</a:t>
            </a:r>
            <a:endParaRPr lang="en-NZ" sz="1600" dirty="0">
              <a:effectLst/>
              <a:ea typeface="Calibri" panose="020F0502020204030204" pitchFamily="34" charset="0"/>
              <a:cs typeface="Times New Roman" panose="02020603050405020304" pitchFamily="18" charset="0"/>
            </a:endParaRPr>
          </a:p>
          <a:p>
            <a:r>
              <a:rPr lang="en-NZ" sz="1600" dirty="0">
                <a:effectLst/>
                <a:ea typeface="Calibri" panose="020F0502020204030204" pitchFamily="34" charset="0"/>
                <a:cs typeface="Calibri" panose="020F0502020204030204" pitchFamily="34" charset="0"/>
              </a:rPr>
              <a:t>Interest-only loans – Reserve Bank</a:t>
            </a:r>
          </a:p>
          <a:p>
            <a:r>
              <a:rPr lang="en-NZ" sz="1600" dirty="0">
                <a:ea typeface="Calibri" panose="020F0502020204030204" pitchFamily="34" charset="0"/>
                <a:cs typeface="Calibri" panose="020F0502020204030204" pitchFamily="34" charset="0"/>
              </a:rPr>
              <a:t>Research in Accommodation Supplement and Income Related Rent Subsidy</a:t>
            </a:r>
          </a:p>
          <a:p>
            <a:r>
              <a:rPr lang="en-NZ" sz="1600" dirty="0">
                <a:effectLst/>
                <a:ea typeface="Calibri" panose="020F0502020204030204" pitchFamily="34" charset="0"/>
                <a:cs typeface="Calibri" panose="020F0502020204030204" pitchFamily="34" charset="0"/>
              </a:rPr>
              <a:t>Family Violence and Assault on Landlord legislation</a:t>
            </a:r>
          </a:p>
          <a:p>
            <a:r>
              <a:rPr lang="en-NZ" sz="1600" dirty="0">
                <a:ea typeface="Calibri" panose="020F0502020204030204" pitchFamily="34" charset="0"/>
                <a:cs typeface="Calibri" panose="020F0502020204030204" pitchFamily="34" charset="0"/>
              </a:rPr>
              <a:t>Significant Natural Areas</a:t>
            </a:r>
          </a:p>
          <a:p>
            <a:r>
              <a:rPr lang="en-NZ" sz="1600" dirty="0">
                <a:effectLst/>
                <a:ea typeface="Calibri" panose="020F0502020204030204" pitchFamily="34" charset="0"/>
                <a:cs typeface="Calibri" panose="020F0502020204030204" pitchFamily="34" charset="0"/>
              </a:rPr>
              <a:t>Rental indexing</a:t>
            </a:r>
          </a:p>
          <a:p>
            <a:r>
              <a:rPr lang="en-NZ" sz="1600" dirty="0">
                <a:ea typeface="Calibri" panose="020F0502020204030204" pitchFamily="34" charset="0"/>
                <a:cs typeface="Calibri" panose="020F0502020204030204" pitchFamily="34" charset="0"/>
              </a:rPr>
              <a:t>Rental Caps</a:t>
            </a:r>
            <a:endParaRPr lang="en-NZ" sz="1600" dirty="0">
              <a:effectLst/>
              <a:ea typeface="Calibri" panose="020F0502020204030204" pitchFamily="34" charset="0"/>
              <a:cs typeface="Calibri" panose="020F0502020204030204" pitchFamily="34" charset="0"/>
            </a:endParaRPr>
          </a:p>
          <a:p>
            <a:endParaRPr lang="en-NZ" sz="1600" dirty="0">
              <a:effectLst/>
              <a:ea typeface="Calibri" panose="020F0502020204030204" pitchFamily="34" charset="0"/>
              <a:cs typeface="Calibri" panose="020F0502020204030204" pitchFamily="34" charset="0"/>
            </a:endParaRPr>
          </a:p>
          <a:p>
            <a:endParaRPr lang="en-NZ" sz="1800" dirty="0">
              <a:effectLst/>
              <a:ea typeface="Calibri" panose="020F0502020204030204" pitchFamily="34" charset="0"/>
              <a:cs typeface="Times New Roman" panose="02020603050405020304" pitchFamily="18" charset="0"/>
            </a:endParaRPr>
          </a:p>
          <a:p>
            <a:endParaRPr lang="en-NZ" sz="2400" dirty="0"/>
          </a:p>
        </p:txBody>
      </p:sp>
      <p:pic>
        <p:nvPicPr>
          <p:cNvPr id="4" name="Picture 6" descr="C:\Users\glenda.watson\AppData\Local\Microsoft\Windows\Temporary Internet Files\Content.Outlook\SE8HEYGD\NZPIF - logo 1.TIF">
            <a:extLst>
              <a:ext uri="{FF2B5EF4-FFF2-40B4-BE49-F238E27FC236}">
                <a16:creationId xmlns="" xmlns:a16="http://schemas.microsoft.com/office/drawing/2014/main" id="{68464DC5-8D71-4EB9-90BC-AAFBB696717D}"/>
              </a:ext>
            </a:extLst>
          </p:cNvPr>
          <p:cNvPicPr>
            <a:picLocks noChangeAspect="1" noChangeArrowheads="1"/>
          </p:cNvPicPr>
          <p:nvPr/>
        </p:nvPicPr>
        <p:blipFill>
          <a:blip r:embed="rId2" cstate="print"/>
          <a:srcRect/>
          <a:stretch>
            <a:fillRect/>
          </a:stretch>
        </p:blipFill>
        <p:spPr bwMode="auto">
          <a:xfrm>
            <a:off x="5769672" y="274638"/>
            <a:ext cx="2913660" cy="1296566"/>
          </a:xfrm>
          <a:prstGeom prst="rect">
            <a:avLst/>
          </a:prstGeom>
          <a:noFill/>
          <a:ln w="9525">
            <a:noFill/>
            <a:miter lim="800000"/>
            <a:headEnd/>
            <a:tailEnd/>
          </a:ln>
        </p:spPr>
      </p:pic>
    </p:spTree>
    <p:extLst>
      <p:ext uri="{BB962C8B-B14F-4D97-AF65-F5344CB8AC3E}">
        <p14:creationId xmlns:p14="http://schemas.microsoft.com/office/powerpoint/2010/main" val="281585575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A41A9F9-C6A6-47FD-B273-A746A39E73B3}"/>
              </a:ext>
            </a:extLst>
          </p:cNvPr>
          <p:cNvSpPr>
            <a:spLocks noGrp="1"/>
          </p:cNvSpPr>
          <p:nvPr>
            <p:ph type="title"/>
          </p:nvPr>
        </p:nvSpPr>
        <p:spPr/>
        <p:txBody>
          <a:bodyPr/>
          <a:lstStyle/>
          <a:p>
            <a:endParaRPr lang="en-NZ" dirty="0"/>
          </a:p>
        </p:txBody>
      </p:sp>
      <p:sp>
        <p:nvSpPr>
          <p:cNvPr id="3" name="Content Placeholder 2">
            <a:extLst>
              <a:ext uri="{FF2B5EF4-FFF2-40B4-BE49-F238E27FC236}">
                <a16:creationId xmlns="" xmlns:a16="http://schemas.microsoft.com/office/drawing/2014/main" id="{62F796DC-8710-46FC-A439-B9C68171CC26}"/>
              </a:ext>
            </a:extLst>
          </p:cNvPr>
          <p:cNvSpPr>
            <a:spLocks noGrp="1"/>
          </p:cNvSpPr>
          <p:nvPr>
            <p:ph idx="1"/>
          </p:nvPr>
        </p:nvSpPr>
        <p:spPr/>
        <p:txBody>
          <a:bodyPr/>
          <a:lstStyle/>
          <a:p>
            <a:endParaRPr lang="en-GB" dirty="0"/>
          </a:p>
          <a:p>
            <a:endParaRPr lang="en-NZ" dirty="0"/>
          </a:p>
          <a:p>
            <a:pPr marL="0" indent="0" algn="ctr">
              <a:buNone/>
            </a:pPr>
            <a:r>
              <a:rPr lang="en-NZ" b="1" dirty="0">
                <a:solidFill>
                  <a:srgbClr val="3333CC"/>
                </a:solidFill>
              </a:rPr>
              <a:t>Any questions</a:t>
            </a:r>
          </a:p>
        </p:txBody>
      </p:sp>
      <p:pic>
        <p:nvPicPr>
          <p:cNvPr id="4" name="Picture 6" descr="C:\Users\glenda.watson\AppData\Local\Microsoft\Windows\Temporary Internet Files\Content.Outlook\SE8HEYGD\NZPIF - logo 1.TIF">
            <a:extLst>
              <a:ext uri="{FF2B5EF4-FFF2-40B4-BE49-F238E27FC236}">
                <a16:creationId xmlns="" xmlns:a16="http://schemas.microsoft.com/office/drawing/2014/main" id="{B1B05B1B-1BC1-44C4-9A72-420191055241}"/>
              </a:ext>
            </a:extLst>
          </p:cNvPr>
          <p:cNvPicPr>
            <a:picLocks noChangeAspect="1" noChangeArrowheads="1"/>
          </p:cNvPicPr>
          <p:nvPr/>
        </p:nvPicPr>
        <p:blipFill>
          <a:blip r:embed="rId2" cstate="print"/>
          <a:srcRect/>
          <a:stretch>
            <a:fillRect/>
          </a:stretch>
        </p:blipFill>
        <p:spPr bwMode="auto">
          <a:xfrm>
            <a:off x="5769672" y="274638"/>
            <a:ext cx="2913660" cy="1296566"/>
          </a:xfrm>
          <a:prstGeom prst="rect">
            <a:avLst/>
          </a:prstGeom>
          <a:noFill/>
          <a:ln w="9525">
            <a:noFill/>
            <a:miter lim="800000"/>
            <a:headEnd/>
            <a:tailEnd/>
          </a:ln>
        </p:spPr>
      </p:pic>
    </p:spTree>
    <p:extLst>
      <p:ext uri="{BB962C8B-B14F-4D97-AF65-F5344CB8AC3E}">
        <p14:creationId xmlns:p14="http://schemas.microsoft.com/office/powerpoint/2010/main" val="2450123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6"/>
          <p:cNvSpPr>
            <a:spLocks noChangeArrowheads="1"/>
          </p:cNvSpPr>
          <p:nvPr/>
        </p:nvSpPr>
        <p:spPr bwMode="auto">
          <a:xfrm>
            <a:off x="0" y="0"/>
            <a:ext cx="9144000" cy="6858000"/>
          </a:xfrm>
          <a:prstGeom prst="rect">
            <a:avLst/>
          </a:prstGeom>
          <a:solidFill>
            <a:schemeClr val="accent1">
              <a:alpha val="0"/>
            </a:schemeClr>
          </a:solidFill>
          <a:ln w="508000">
            <a:solidFill>
              <a:schemeClr val="accent1"/>
            </a:solidFill>
            <a:miter lim="800000"/>
            <a:headEnd/>
            <a:tailEnd/>
          </a:ln>
          <a:effectLst/>
        </p:spPr>
        <p:txBody>
          <a:bodyPr wrap="none" anchor="ctr"/>
          <a:lstStyle/>
          <a:p>
            <a:pPr eaLnBrk="1" hangingPunct="1"/>
            <a:endParaRPr lang="en-NZ" altLang="en-US" dirty="0"/>
          </a:p>
        </p:txBody>
      </p:sp>
      <p:sp>
        <p:nvSpPr>
          <p:cNvPr id="4099" name="Rectangle 2"/>
          <p:cNvSpPr>
            <a:spLocks noGrp="1" noChangeArrowheads="1"/>
          </p:cNvSpPr>
          <p:nvPr>
            <p:ph type="title"/>
          </p:nvPr>
        </p:nvSpPr>
        <p:spPr/>
        <p:txBody>
          <a:bodyPr/>
          <a:lstStyle/>
          <a:p>
            <a:r>
              <a:rPr lang="en-NZ" sz="4000" b="1" dirty="0">
                <a:solidFill>
                  <a:schemeClr val="bg1"/>
                </a:solidFill>
              </a:rPr>
              <a:t> </a:t>
            </a:r>
            <a:br>
              <a:rPr lang="en-NZ" sz="4000" b="1" dirty="0">
                <a:solidFill>
                  <a:schemeClr val="bg1"/>
                </a:solidFill>
              </a:rPr>
            </a:br>
            <a:r>
              <a:rPr lang="en-NZ" sz="4000" b="1" dirty="0">
                <a:solidFill>
                  <a:schemeClr val="bg1"/>
                </a:solidFill>
              </a:rPr>
              <a:t/>
            </a:r>
            <a:br>
              <a:rPr lang="en-NZ" sz="4000" b="1" dirty="0">
                <a:solidFill>
                  <a:schemeClr val="bg1"/>
                </a:solidFill>
              </a:rPr>
            </a:br>
            <a:r>
              <a:rPr lang="en-NZ" sz="4000" b="1" dirty="0">
                <a:solidFill>
                  <a:schemeClr val="bg1"/>
                </a:solidFill>
              </a:rPr>
              <a:t/>
            </a:r>
            <a:br>
              <a:rPr lang="en-NZ" sz="4000" b="1" dirty="0">
                <a:solidFill>
                  <a:schemeClr val="bg1"/>
                </a:solidFill>
              </a:rPr>
            </a:br>
            <a:r>
              <a:rPr lang="en-NZ" sz="4000" b="1" dirty="0">
                <a:solidFill>
                  <a:srgbClr val="0000CC"/>
                </a:solidFill>
              </a:rPr>
              <a:t/>
            </a:r>
            <a:br>
              <a:rPr lang="en-NZ" sz="4000" b="1" dirty="0">
                <a:solidFill>
                  <a:srgbClr val="0000CC"/>
                </a:solidFill>
              </a:rPr>
            </a:br>
            <a:r>
              <a:rPr lang="en-NZ" sz="4000" b="1" dirty="0">
                <a:solidFill>
                  <a:schemeClr val="bg1"/>
                </a:solidFill>
              </a:rPr>
              <a:t/>
            </a:r>
            <a:br>
              <a:rPr lang="en-NZ" sz="4000" b="1" dirty="0">
                <a:solidFill>
                  <a:schemeClr val="bg1"/>
                </a:solidFill>
              </a:rPr>
            </a:br>
            <a:r>
              <a:rPr lang="en-NZ" sz="4000" b="1" dirty="0">
                <a:solidFill>
                  <a:schemeClr val="bg1"/>
                </a:solidFill>
              </a:rPr>
              <a:t>Napier </a:t>
            </a:r>
            <a:r>
              <a:rPr lang="en-NZ" sz="4000" b="1" dirty="0">
                <a:solidFill>
                  <a:schemeClr val="tx1"/>
                </a:solidFill>
              </a:rPr>
              <a:t/>
            </a:r>
            <a:br>
              <a:rPr lang="en-NZ" sz="4000" b="1" dirty="0">
                <a:solidFill>
                  <a:schemeClr val="tx1"/>
                </a:solidFill>
              </a:rPr>
            </a:br>
            <a:r>
              <a:rPr lang="en-NZ" sz="3600" b="1" dirty="0">
                <a:solidFill>
                  <a:srgbClr val="0000CC"/>
                </a:solidFill>
              </a:rPr>
              <a:t/>
            </a:r>
            <a:br>
              <a:rPr lang="en-NZ" sz="3600" b="1" dirty="0">
                <a:solidFill>
                  <a:srgbClr val="0000CC"/>
                </a:solidFill>
              </a:rPr>
            </a:br>
            <a:r>
              <a:rPr lang="en-NZ" sz="3600" b="1" dirty="0">
                <a:solidFill>
                  <a:srgbClr val="0000CC"/>
                </a:solidFill>
              </a:rPr>
              <a:t/>
            </a:r>
            <a:br>
              <a:rPr lang="en-NZ" sz="3600" b="1" dirty="0">
                <a:solidFill>
                  <a:srgbClr val="0000CC"/>
                </a:solidFill>
              </a:rPr>
            </a:br>
            <a:r>
              <a:rPr lang="en-NZ" sz="4000" b="1" dirty="0">
                <a:solidFill>
                  <a:srgbClr val="0000CC"/>
                </a:solidFill>
              </a:rPr>
              <a:t/>
            </a:r>
            <a:br>
              <a:rPr lang="en-NZ" sz="4000" b="1" dirty="0">
                <a:solidFill>
                  <a:srgbClr val="0000CC"/>
                </a:solidFill>
              </a:rPr>
            </a:br>
            <a:r>
              <a:rPr lang="en-NZ" sz="4000" b="1" dirty="0">
                <a:solidFill>
                  <a:srgbClr val="0000CC"/>
                </a:solidFill>
              </a:rPr>
              <a:t/>
            </a:r>
            <a:br>
              <a:rPr lang="en-NZ" sz="4000" b="1" dirty="0">
                <a:solidFill>
                  <a:srgbClr val="0000CC"/>
                </a:solidFill>
              </a:rPr>
            </a:br>
            <a:r>
              <a:rPr lang="en-NZ" sz="4000" b="1" dirty="0">
                <a:solidFill>
                  <a:schemeClr val="bg1"/>
                </a:solidFill>
              </a:rPr>
              <a:t/>
            </a:r>
            <a:br>
              <a:rPr lang="en-NZ" sz="4000" b="1" dirty="0">
                <a:solidFill>
                  <a:schemeClr val="bg1"/>
                </a:solidFill>
              </a:rPr>
            </a:br>
            <a:endParaRPr lang="en-GB" altLang="en-US" sz="4000" b="1" dirty="0">
              <a:solidFill>
                <a:srgbClr val="0000CC"/>
              </a:solidFill>
            </a:endParaRPr>
          </a:p>
        </p:txBody>
      </p:sp>
      <p:sp>
        <p:nvSpPr>
          <p:cNvPr id="3" name="Content Placeholder 2">
            <a:extLst>
              <a:ext uri="{FF2B5EF4-FFF2-40B4-BE49-F238E27FC236}">
                <a16:creationId xmlns="" xmlns:a16="http://schemas.microsoft.com/office/drawing/2014/main" id="{C70CB103-EC93-46D6-8822-2DA656B091C3}"/>
              </a:ext>
            </a:extLst>
          </p:cNvPr>
          <p:cNvSpPr>
            <a:spLocks noGrp="1"/>
          </p:cNvSpPr>
          <p:nvPr>
            <p:ph idx="1"/>
          </p:nvPr>
        </p:nvSpPr>
        <p:spPr/>
        <p:txBody>
          <a:bodyPr/>
          <a:lstStyle/>
          <a:p>
            <a:pPr marL="0" indent="0" algn="ctr">
              <a:buNone/>
            </a:pPr>
            <a:endParaRPr lang="en-NZ" sz="5400" b="1" dirty="0">
              <a:solidFill>
                <a:srgbClr val="0000CC"/>
              </a:solidFill>
            </a:endParaRPr>
          </a:p>
          <a:p>
            <a:pPr marL="0" indent="0" algn="ctr">
              <a:buNone/>
            </a:pPr>
            <a:r>
              <a:rPr lang="en-NZ" sz="5400" b="1" dirty="0">
                <a:solidFill>
                  <a:srgbClr val="0000CC"/>
                </a:solidFill>
              </a:rPr>
              <a:t>Thank you</a:t>
            </a:r>
          </a:p>
        </p:txBody>
      </p:sp>
      <p:pic>
        <p:nvPicPr>
          <p:cNvPr id="4101" name="Picture 6" descr="C:\Users\glenda.watson\AppData\Local\Microsoft\Windows\Temporary Internet Files\Content.Outlook\SE8HEYGD\NZPIF - logo 1.TIF"/>
          <p:cNvPicPr>
            <a:picLocks noChangeAspect="1" noChangeArrowheads="1"/>
          </p:cNvPicPr>
          <p:nvPr/>
        </p:nvPicPr>
        <p:blipFill>
          <a:blip r:embed="rId3" cstate="print"/>
          <a:srcRect/>
          <a:stretch>
            <a:fillRect/>
          </a:stretch>
        </p:blipFill>
        <p:spPr bwMode="auto">
          <a:xfrm>
            <a:off x="6084168" y="345060"/>
            <a:ext cx="2464427" cy="1096918"/>
          </a:xfrm>
          <a:prstGeom prst="rect">
            <a:avLst/>
          </a:prstGeom>
          <a:noFill/>
          <a:ln w="9525">
            <a:noFill/>
            <a:miter lim="800000"/>
            <a:headEnd/>
            <a:tailEnd/>
          </a:ln>
        </p:spPr>
      </p:pic>
    </p:spTree>
    <p:extLst>
      <p:ext uri="{BB962C8B-B14F-4D97-AF65-F5344CB8AC3E}">
        <p14:creationId xmlns:p14="http://schemas.microsoft.com/office/powerpoint/2010/main" val="2862064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B06AF21-B365-461B-8F0E-A3449D274693}"/>
              </a:ext>
            </a:extLst>
          </p:cNvPr>
          <p:cNvSpPr>
            <a:spLocks noGrp="1"/>
          </p:cNvSpPr>
          <p:nvPr>
            <p:ph type="title"/>
          </p:nvPr>
        </p:nvSpPr>
        <p:spPr/>
        <p:txBody>
          <a:bodyPr/>
          <a:lstStyle/>
          <a:p>
            <a:endParaRPr lang="en-NZ"/>
          </a:p>
        </p:txBody>
      </p:sp>
      <p:sp>
        <p:nvSpPr>
          <p:cNvPr id="3" name="Content Placeholder 2">
            <a:extLst>
              <a:ext uri="{FF2B5EF4-FFF2-40B4-BE49-F238E27FC236}">
                <a16:creationId xmlns="" xmlns:a16="http://schemas.microsoft.com/office/drawing/2014/main" id="{1E709F36-7898-40BF-97F4-C12831BB98F1}"/>
              </a:ext>
            </a:extLst>
          </p:cNvPr>
          <p:cNvSpPr>
            <a:spLocks noGrp="1"/>
          </p:cNvSpPr>
          <p:nvPr>
            <p:ph idx="1"/>
          </p:nvPr>
        </p:nvSpPr>
        <p:spPr/>
        <p:txBody>
          <a:bodyPr/>
          <a:lstStyle/>
          <a:p>
            <a:pPr marL="0" indent="0" algn="ctr">
              <a:buNone/>
            </a:pPr>
            <a:r>
              <a:rPr lang="en-GB" b="1" dirty="0">
                <a:solidFill>
                  <a:srgbClr val="0000CC"/>
                </a:solidFill>
              </a:rPr>
              <a:t>Changes to the Healthy Homes Standards December 2021 - continued</a:t>
            </a:r>
          </a:p>
          <a:p>
            <a:pPr marL="0" indent="0" algn="l">
              <a:buNone/>
            </a:pPr>
            <a:r>
              <a:rPr lang="en-US" sz="2000" u="sng" dirty="0">
                <a:solidFill>
                  <a:srgbClr val="0B0B0B"/>
                </a:solidFill>
              </a:rPr>
              <a:t>Other changes effecting most providers</a:t>
            </a:r>
          </a:p>
          <a:p>
            <a:r>
              <a:rPr lang="en-US" sz="2000" b="0" i="0" dirty="0">
                <a:solidFill>
                  <a:srgbClr val="0B0B0B"/>
                </a:solidFill>
                <a:effectLst/>
              </a:rPr>
              <a:t>Where qualifying heaters were installed prior to 1 July 2019, the heater ‘top up’ allowance has changed from 1.5kW to 2.4kW. </a:t>
            </a:r>
          </a:p>
          <a:p>
            <a:r>
              <a:rPr lang="en-US" sz="2000" b="0" i="0" dirty="0">
                <a:solidFill>
                  <a:srgbClr val="0B0B0B"/>
                </a:solidFill>
                <a:effectLst/>
              </a:rPr>
              <a:t>The trigger point to top up or replace existing heating installed before 1 July 2019 has also been revised to existing heaters that are at 80% of the required heating capacity, reduced from the current 90%. </a:t>
            </a:r>
          </a:p>
          <a:p>
            <a:r>
              <a:rPr lang="en-US" sz="2000" b="0" i="0" dirty="0">
                <a:solidFill>
                  <a:srgbClr val="0B0B0B"/>
                </a:solidFill>
                <a:effectLst/>
              </a:rPr>
              <a:t>Once the heater needs to be replaced due to wear and tear it will need to meet the full requirement of the healthy homes heating standard.</a:t>
            </a:r>
          </a:p>
          <a:p>
            <a:endParaRPr lang="en-NZ" dirty="0"/>
          </a:p>
        </p:txBody>
      </p:sp>
    </p:spTree>
    <p:extLst>
      <p:ext uri="{BB962C8B-B14F-4D97-AF65-F5344CB8AC3E}">
        <p14:creationId xmlns:p14="http://schemas.microsoft.com/office/powerpoint/2010/main" val="3288158975"/>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45371</TotalTime>
  <Words>5710</Words>
  <Application>Microsoft Office PowerPoint</Application>
  <PresentationFormat>On-screen Show (4:3)</PresentationFormat>
  <Paragraphs>546</Paragraphs>
  <Slides>89</Slides>
  <Notes>2</Notes>
  <HiddenSlides>59</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89</vt:i4>
      </vt:variant>
    </vt:vector>
  </HeadingPairs>
  <TitlesOfParts>
    <vt:vector size="99" baseType="lpstr">
      <vt:lpstr>Arial</vt:lpstr>
      <vt:lpstr>Calibri</vt:lpstr>
      <vt:lpstr>Courier New</vt:lpstr>
      <vt:lpstr>Gustan Bold</vt:lpstr>
      <vt:lpstr>Helvetica</vt:lpstr>
      <vt:lpstr>Segoe UI</vt:lpstr>
      <vt:lpstr>Symbol</vt:lpstr>
      <vt:lpstr>Times New Roman</vt:lpstr>
      <vt:lpstr>Wingdings</vt:lpstr>
      <vt:lpstr>Default Design</vt:lpstr>
      <vt:lpstr>      Napier   NZPIF Monthly Update   March 2022  Written by Sharon Cullwick  (NZPIF Executive Officer)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Napier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NZPIF Presentation</dc:title>
  <dc:creator>Sharon Cullwick</dc:creator>
  <cp:lastModifiedBy>Microsoft account</cp:lastModifiedBy>
  <cp:revision>1479</cp:revision>
  <cp:lastPrinted>2019-11-18T01:30:25Z</cp:lastPrinted>
  <dcterms:created xsi:type="dcterms:W3CDTF">2009-09-09T03:26:32Z</dcterms:created>
  <dcterms:modified xsi:type="dcterms:W3CDTF">2022-03-16T02:30:18Z</dcterms:modified>
</cp:coreProperties>
</file>