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93"/>
  </p:notesMasterIdLst>
  <p:handoutMasterIdLst>
    <p:handoutMasterId r:id="rId94"/>
  </p:handoutMasterIdLst>
  <p:sldIdLst>
    <p:sldId id="256" r:id="rId4"/>
    <p:sldId id="839" r:id="rId5"/>
    <p:sldId id="816" r:id="rId6"/>
    <p:sldId id="807" r:id="rId7"/>
    <p:sldId id="840" r:id="rId8"/>
    <p:sldId id="841" r:id="rId9"/>
    <p:sldId id="842" r:id="rId10"/>
    <p:sldId id="843" r:id="rId11"/>
    <p:sldId id="844" r:id="rId12"/>
    <p:sldId id="845" r:id="rId13"/>
    <p:sldId id="508" r:id="rId14"/>
    <p:sldId id="510" r:id="rId15"/>
    <p:sldId id="511" r:id="rId16"/>
    <p:sldId id="509" r:id="rId17"/>
    <p:sldId id="846" r:id="rId18"/>
    <p:sldId id="661" r:id="rId19"/>
    <p:sldId id="671" r:id="rId20"/>
    <p:sldId id="761" r:id="rId21"/>
    <p:sldId id="762" r:id="rId22"/>
    <p:sldId id="772" r:id="rId23"/>
    <p:sldId id="773" r:id="rId24"/>
    <p:sldId id="774" r:id="rId25"/>
    <p:sldId id="776" r:id="rId26"/>
    <p:sldId id="784" r:id="rId27"/>
    <p:sldId id="785" r:id="rId28"/>
    <p:sldId id="775" r:id="rId29"/>
    <p:sldId id="780" r:id="rId30"/>
    <p:sldId id="778" r:id="rId31"/>
    <p:sldId id="781" r:id="rId32"/>
    <p:sldId id="779" r:id="rId33"/>
    <p:sldId id="767" r:id="rId34"/>
    <p:sldId id="736" r:id="rId35"/>
    <p:sldId id="735" r:id="rId36"/>
    <p:sldId id="734" r:id="rId37"/>
    <p:sldId id="741" r:id="rId38"/>
    <p:sldId id="737" r:id="rId39"/>
    <p:sldId id="739" r:id="rId40"/>
    <p:sldId id="743" r:id="rId41"/>
    <p:sldId id="742" r:id="rId42"/>
    <p:sldId id="746" r:id="rId43"/>
    <p:sldId id="745" r:id="rId44"/>
    <p:sldId id="754" r:id="rId45"/>
    <p:sldId id="752" r:id="rId46"/>
    <p:sldId id="748" r:id="rId47"/>
    <p:sldId id="747" r:id="rId48"/>
    <p:sldId id="764" r:id="rId49"/>
    <p:sldId id="765" r:id="rId50"/>
    <p:sldId id="632" r:id="rId51"/>
    <p:sldId id="834" r:id="rId52"/>
    <p:sldId id="832" r:id="rId53"/>
    <p:sldId id="827" r:id="rId54"/>
    <p:sldId id="828" r:id="rId55"/>
    <p:sldId id="831" r:id="rId56"/>
    <p:sldId id="830" r:id="rId57"/>
    <p:sldId id="766" r:id="rId58"/>
    <p:sldId id="871" r:id="rId59"/>
    <p:sldId id="848" r:id="rId60"/>
    <p:sldId id="857" r:id="rId61"/>
    <p:sldId id="789" r:id="rId62"/>
    <p:sldId id="788" r:id="rId63"/>
    <p:sldId id="790" r:id="rId64"/>
    <p:sldId id="791" r:id="rId65"/>
    <p:sldId id="797" r:id="rId66"/>
    <p:sldId id="822" r:id="rId67"/>
    <p:sldId id="823" r:id="rId68"/>
    <p:sldId id="821" r:id="rId69"/>
    <p:sldId id="803" r:id="rId70"/>
    <p:sldId id="802" r:id="rId71"/>
    <p:sldId id="859" r:id="rId72"/>
    <p:sldId id="860" r:id="rId73"/>
    <p:sldId id="862" r:id="rId74"/>
    <p:sldId id="863" r:id="rId75"/>
    <p:sldId id="864" r:id="rId76"/>
    <p:sldId id="865" r:id="rId77"/>
    <p:sldId id="310" r:id="rId78"/>
    <p:sldId id="796" r:id="rId79"/>
    <p:sldId id="798" r:id="rId80"/>
    <p:sldId id="867" r:id="rId81"/>
    <p:sldId id="800" r:id="rId82"/>
    <p:sldId id="805" r:id="rId83"/>
    <p:sldId id="801" r:id="rId84"/>
    <p:sldId id="869" r:id="rId85"/>
    <p:sldId id="799" r:id="rId86"/>
    <p:sldId id="804" r:id="rId87"/>
    <p:sldId id="868" r:id="rId88"/>
    <p:sldId id="826" r:id="rId89"/>
    <p:sldId id="872" r:id="rId90"/>
    <p:sldId id="818" r:id="rId91"/>
    <p:sldId id="309" r:id="rId92"/>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451" autoAdjust="0"/>
  </p:normalViewPr>
  <p:slideViewPr>
    <p:cSldViewPr>
      <p:cViewPr varScale="1">
        <p:scale>
          <a:sx n="50" d="100"/>
          <a:sy n="50" d="100"/>
        </p:scale>
        <p:origin x="1104" y="36"/>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presProps" Target="pres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89</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19/07/2021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07356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19/07/2021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8263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58B5FF-5127-41FA-AD4A-254F9666B3D2}" type="datetimeFigureOut">
              <a:rPr lang="en-NZ" smtClean="0"/>
              <a:t>19/07/2021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955996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58B5FF-5127-41FA-AD4A-254F9666B3D2}" type="datetimeFigureOut">
              <a:rPr lang="en-NZ" smtClean="0"/>
              <a:t>19/07/2021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3046876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8B5FF-5127-41FA-AD4A-254F9666B3D2}" type="datetimeFigureOut">
              <a:rPr lang="en-NZ" smtClean="0"/>
              <a:t>19/07/2021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947875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58B5FF-5127-41FA-AD4A-254F9666B3D2}" type="datetimeFigureOut">
              <a:rPr lang="en-NZ" smtClean="0"/>
              <a:t>19/07/2021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676605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8B5FF-5127-41FA-AD4A-254F9666B3D2}" type="datetimeFigureOut">
              <a:rPr lang="en-NZ" smtClean="0"/>
              <a:t>19/07/2021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1393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58B5FF-5127-41FA-AD4A-254F9666B3D2}" type="datetimeFigureOut">
              <a:rPr lang="en-NZ" smtClean="0"/>
              <a:t>19/07/2021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417798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58B5FF-5127-41FA-AD4A-254F9666B3D2}" type="datetimeFigureOut">
              <a:rPr lang="en-NZ" smtClean="0"/>
              <a:t>19/07/2021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1410236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19/07/2021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3088775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8B5FF-5127-41FA-AD4A-254F9666B3D2}" type="datetimeFigureOut">
              <a:rPr lang="en-NZ" smtClean="0"/>
              <a:t>19/07/2021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5513B9-A29E-4653-B2C9-EB5A3AC2DC2B}" type="slidenum">
              <a:rPr lang="en-NZ" smtClean="0"/>
              <a:t>‹#›</a:t>
            </a:fld>
            <a:endParaRPr lang="en-NZ"/>
          </a:p>
        </p:txBody>
      </p:sp>
    </p:spTree>
    <p:extLst>
      <p:ext uri="{BB962C8B-B14F-4D97-AF65-F5344CB8AC3E}">
        <p14:creationId xmlns:p14="http://schemas.microsoft.com/office/powerpoint/2010/main" val="2537152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BA516-5E8D-4B89-9F03-406DC6C5D39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1F530605-F629-4753-B911-4A251D2384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A5C0B529-0400-4975-A20A-6DAB5CA90C06}"/>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5" name="Footer Placeholder 4">
            <a:extLst>
              <a:ext uri="{FF2B5EF4-FFF2-40B4-BE49-F238E27FC236}">
                <a16:creationId xmlns:a16="http://schemas.microsoft.com/office/drawing/2014/main" xmlns="" id="{E98D1CBE-9A43-45B5-BD9E-423923746AF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4376001A-8801-4CD1-9712-664C507350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589494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358D30-4F60-43C3-A8D4-433D0445F1B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7C46CBE6-5285-4B32-8342-ACEC08E49E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6341E3E8-876F-4EE2-AD4E-2E99B40E5303}"/>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5" name="Footer Placeholder 4">
            <a:extLst>
              <a:ext uri="{FF2B5EF4-FFF2-40B4-BE49-F238E27FC236}">
                <a16:creationId xmlns:a16="http://schemas.microsoft.com/office/drawing/2014/main" xmlns="" id="{753F7BA3-7084-4EFA-8346-0BC1B5A563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7E00B025-93F7-4670-824E-1A1C5E237163}"/>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105842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D01AD6-52B1-4AB3-9FA9-93B1495D0A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B4B84A0E-F8DA-4486-A497-9983B683ECD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B09F87B-9736-498E-BDA3-6C2FF6006684}"/>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5" name="Footer Placeholder 4">
            <a:extLst>
              <a:ext uri="{FF2B5EF4-FFF2-40B4-BE49-F238E27FC236}">
                <a16:creationId xmlns:a16="http://schemas.microsoft.com/office/drawing/2014/main" xmlns="" id="{202FC226-7451-4633-84C6-5B2956294E4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88B2774C-5B70-49F0-B523-A1ACC8C119E7}"/>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8300795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7EFB8-6C02-49AA-B693-604C7029E99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00058F06-72F5-4456-951F-C2CCA5ABD53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A739399D-2791-42D8-8AAB-6B40BAD4951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7CC48A34-E121-4010-8381-FCA2729726C2}"/>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6" name="Footer Placeholder 5">
            <a:extLst>
              <a:ext uri="{FF2B5EF4-FFF2-40B4-BE49-F238E27FC236}">
                <a16:creationId xmlns:a16="http://schemas.microsoft.com/office/drawing/2014/main" xmlns="" id="{07F25397-38B7-4855-ABE6-20EBD27D4E8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0FDA4B35-4CB8-4061-AFF7-1FA248C4B5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2634083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AC47B-A1E5-47B2-98A4-0F307F001AC9}"/>
              </a:ext>
            </a:extLst>
          </p:cNvPr>
          <p:cNvSpPr>
            <a:spLocks noGrp="1"/>
          </p:cNvSpPr>
          <p:nvPr>
            <p:ph type="title"/>
          </p:nvPr>
        </p:nvSpPr>
        <p:spPr>
          <a:xfrm>
            <a:off x="629841" y="365126"/>
            <a:ext cx="78867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84BD4247-7D95-4986-9687-F503B502568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801F23-23A1-4ECF-9D35-96EE60BD4CD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28C79434-3A58-486F-B351-471C56CBF5F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1451EAA-2960-48AF-A63F-B13289D1311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4D393D84-38C3-4EBE-9E68-D65654FC8017}"/>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8" name="Footer Placeholder 7">
            <a:extLst>
              <a:ext uri="{FF2B5EF4-FFF2-40B4-BE49-F238E27FC236}">
                <a16:creationId xmlns:a16="http://schemas.microsoft.com/office/drawing/2014/main" xmlns="" id="{AC1AF613-7960-42F7-B36E-EC67BC07D67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xmlns="" id="{13CDFB22-8101-47E5-BB6B-6BD53DA1179B}"/>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5625182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959467-5FDE-4722-A025-D4DF68E71C9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236BAABF-FA82-4808-970C-D9B9FA0E0257}"/>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4" name="Footer Placeholder 3">
            <a:extLst>
              <a:ext uri="{FF2B5EF4-FFF2-40B4-BE49-F238E27FC236}">
                <a16:creationId xmlns:a16="http://schemas.microsoft.com/office/drawing/2014/main" xmlns="" id="{21E42E60-A04C-4308-838D-02ABED0D57A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xmlns="" id="{DF3748C1-1A12-4B81-ABD9-8F5E80F28326}"/>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46391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956FB4-CB9A-46AF-8982-763DFA9C362A}"/>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3" name="Footer Placeholder 2">
            <a:extLst>
              <a:ext uri="{FF2B5EF4-FFF2-40B4-BE49-F238E27FC236}">
                <a16:creationId xmlns:a16="http://schemas.microsoft.com/office/drawing/2014/main" xmlns="" id="{3817C56B-A8DC-4537-84BD-BF510DA11FA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xmlns="" id="{86BA5E95-04F9-4449-A46F-7A975FD463B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3563983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8DB565-51D9-4F11-9EFC-C366C45FA5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1D0B5ED4-945D-4A18-A67E-3597005822B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C9336EC1-6616-4DED-B512-8303AC77E8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CFC12602-D18C-410D-811D-CC1C5DC2A6ED}"/>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6" name="Footer Placeholder 5">
            <a:extLst>
              <a:ext uri="{FF2B5EF4-FFF2-40B4-BE49-F238E27FC236}">
                <a16:creationId xmlns:a16="http://schemas.microsoft.com/office/drawing/2014/main" xmlns="" id="{54941281-EB3E-481E-AEAA-4666E63FB97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7C1384DC-F139-47D0-9922-F795336393A8}"/>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41258443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4C55F-4E59-411F-8D97-6BE18AC1A4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BE588D52-8427-41F6-9E75-7074E3BA0A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a:extLst>
              <a:ext uri="{FF2B5EF4-FFF2-40B4-BE49-F238E27FC236}">
                <a16:creationId xmlns:a16="http://schemas.microsoft.com/office/drawing/2014/main" xmlns="" id="{C1FDF859-EFAA-4466-9923-215DF1694B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CE91A69-4BFE-4DB7-8F9E-E89759162094}"/>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6" name="Footer Placeholder 5">
            <a:extLst>
              <a:ext uri="{FF2B5EF4-FFF2-40B4-BE49-F238E27FC236}">
                <a16:creationId xmlns:a16="http://schemas.microsoft.com/office/drawing/2014/main" xmlns="" id="{CCA1C674-C240-45B1-A71D-66CADEACBD0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248DDDE6-5A99-4F03-9BB2-B1B6B9A11B04}"/>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654830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A410F0-86FE-4BC0-8356-DED1EEAE87E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F125CFE8-9D1E-4C34-9936-F58BF953B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DCA4090A-6C33-49BA-884B-E195AF817F48}"/>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5" name="Footer Placeholder 4">
            <a:extLst>
              <a:ext uri="{FF2B5EF4-FFF2-40B4-BE49-F238E27FC236}">
                <a16:creationId xmlns:a16="http://schemas.microsoft.com/office/drawing/2014/main" xmlns="" id="{5D2EC059-FE20-4FB6-89E1-5BD249B66AF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DE22838A-001E-48A1-B388-35FEDEEFE27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7978505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DFE5B24-E286-42C1-AD1F-702BB49A393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E4F2C94D-DD32-4D58-8C09-AD8E0E3BEFE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0BCA92C9-B3CE-4962-B2D6-B19BCC4D6551}"/>
              </a:ext>
            </a:extLst>
          </p:cNvPr>
          <p:cNvSpPr>
            <a:spLocks noGrp="1"/>
          </p:cNvSpPr>
          <p:nvPr>
            <p:ph type="dt" sz="half" idx="10"/>
          </p:nvPr>
        </p:nvSpPr>
        <p:spPr/>
        <p:txBody>
          <a:bodyPr/>
          <a:lstStyle/>
          <a:p>
            <a:fld id="{5F1DF2A8-C972-4A59-A805-D38F5689AAE7}" type="datetimeFigureOut">
              <a:rPr lang="en-NZ" smtClean="0"/>
              <a:t>19/07/2021</a:t>
            </a:fld>
            <a:endParaRPr lang="en-NZ"/>
          </a:p>
        </p:txBody>
      </p:sp>
      <p:sp>
        <p:nvSpPr>
          <p:cNvPr id="5" name="Footer Placeholder 4">
            <a:extLst>
              <a:ext uri="{FF2B5EF4-FFF2-40B4-BE49-F238E27FC236}">
                <a16:creationId xmlns:a16="http://schemas.microsoft.com/office/drawing/2014/main" xmlns="" id="{45146DF4-3DCD-49AA-8DD6-2D050696913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44747B2D-FFF7-4875-B20C-712453CBB6C5}"/>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23965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A58B5FF-5127-41FA-AD4A-254F9666B3D2}" type="datetimeFigureOut">
              <a:rPr lang="en-NZ" smtClean="0"/>
              <a:t>19/07/2021</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5513B9-A29E-4653-B2C9-EB5A3AC2DC2B}" type="slidenum">
              <a:rPr lang="en-NZ" smtClean="0"/>
              <a:t>‹#›</a:t>
            </a:fld>
            <a:endParaRPr lang="en-NZ"/>
          </a:p>
        </p:txBody>
      </p:sp>
    </p:spTree>
    <p:extLst>
      <p:ext uri="{BB962C8B-B14F-4D97-AF65-F5344CB8AC3E}">
        <p14:creationId xmlns:p14="http://schemas.microsoft.com/office/powerpoint/2010/main" val="29435814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A8F282-E5FA-4870-894D-C167935BFF9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441EAC5E-F9D4-474A-92B4-2E5843DCAD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11A1CACF-DCA3-414E-B9AB-3F2F173F7C2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1DF2A8-C972-4A59-A805-D38F5689AAE7}" type="datetimeFigureOut">
              <a:rPr lang="en-NZ" smtClean="0"/>
              <a:t>19/07/2021</a:t>
            </a:fld>
            <a:endParaRPr lang="en-NZ"/>
          </a:p>
        </p:txBody>
      </p:sp>
      <p:sp>
        <p:nvSpPr>
          <p:cNvPr id="5" name="Footer Placeholder 4">
            <a:extLst>
              <a:ext uri="{FF2B5EF4-FFF2-40B4-BE49-F238E27FC236}">
                <a16:creationId xmlns:a16="http://schemas.microsoft.com/office/drawing/2014/main" xmlns="" id="{C6636301-E269-4FDA-B6B3-69A6088ADD5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DD68C874-D4F2-438B-859D-893E938D467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AA0B2E-4BE5-40A0-A9C2-97435C3DA933}" type="slidenum">
              <a:rPr lang="en-NZ" smtClean="0"/>
              <a:t>‹#›</a:t>
            </a:fld>
            <a:endParaRPr lang="en-NZ"/>
          </a:p>
        </p:txBody>
      </p:sp>
    </p:spTree>
    <p:extLst>
      <p:ext uri="{BB962C8B-B14F-4D97-AF65-F5344CB8AC3E}">
        <p14:creationId xmlns:p14="http://schemas.microsoft.com/office/powerpoint/2010/main" val="35910705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zpif.org.nz/items/view/6019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nzpif.org.nz/items/view/60200"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ivacy.org.nz/further-resources/knowledge-base/view/403#:~:text=Yes%2C%20before%20agreeing%20to%20rent,permission%20to%20collect%20this%20inform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Uploads/Tenancy/anti-social-behaviour-factsheet-a3.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pimms.nzpif.org.nz/UserFiles/images/NZPIF%20-%20Curtain%20Studio_Logo%20New%20200.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http://pimms.nzpif.org.nz/UserFiles/images/NZPIF%20-%20Carpet200Court%202017%20new%20logo.jpg"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healthy-homes/healthy-homes-compliance-timeframe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us01.safelinks.protection.outlook.com/?url=https://taxpolicy.ird.govt.nz/publications/2021/2021-other-fact-sheet-bright-line-test&amp;data=04|01|Claire.Leadbetter@hud.govt.nz|fdb75881a956493e66fe08d8ed77aa4c|9e9b30203d3848a69064373bc7b156dc|1|0|637520445502624938|Unknown|TWFpbGZsb3d8eyJWIjoiMC4wLjAwMDAiLCJQIjoiV2luMzIiLCJBTiI6Ik1haWwiLCJXVCI6Mn0%3D|1000&amp;sdata=NzUKnaQRmrSB13XCYasp4WqCjuVO9UL4OjGdKysuHcc%3D&amp;reserved=0"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olicy.Webmaster@ird.govt.nz"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aveyoursay.hud.govt.nz/"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00CC"/>
                </a:solidFill>
              </a:rPr>
              <a:t>NZPIF Monthly Update </a:t>
            </a:r>
            <a:r>
              <a:rPr lang="en-NZ" sz="4000" b="1" dirty="0">
                <a:solidFill>
                  <a:srgbClr val="00B0F0"/>
                </a:solidFill>
              </a:rPr>
              <a:t/>
            </a:r>
            <a:br>
              <a:rPr lang="en-NZ" sz="4000" b="1" dirty="0">
                <a:solidFill>
                  <a:srgbClr val="00B0F0"/>
                </a:solidFill>
              </a:rPr>
            </a:br>
            <a:r>
              <a:rPr lang="en-NZ" sz="4000" b="1" dirty="0">
                <a:solidFill>
                  <a:srgbClr val="00B0F0"/>
                </a:solidFill>
              </a:rPr>
              <a:t/>
            </a:r>
            <a:br>
              <a:rPr lang="en-NZ" sz="4000" b="1" dirty="0">
                <a:solidFill>
                  <a:srgbClr val="00B0F0"/>
                </a:solidFill>
              </a:rPr>
            </a:br>
            <a:r>
              <a:rPr lang="en-NZ" sz="2400" dirty="0"/>
              <a:t>July 2021</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Register now</a:t>
            </a:r>
          </a:p>
        </p:txBody>
      </p:sp>
      <p:sp>
        <p:nvSpPr>
          <p:cNvPr id="3" name="Content Placeholder 2"/>
          <p:cNvSpPr>
            <a:spLocks noGrp="1"/>
          </p:cNvSpPr>
          <p:nvPr>
            <p:ph idx="1"/>
          </p:nvPr>
        </p:nvSpPr>
        <p:spPr/>
        <p:txBody>
          <a:bodyPr/>
          <a:lstStyle/>
          <a:p>
            <a:pPr marL="0" indent="0">
              <a:buNone/>
            </a:pPr>
            <a:endParaRPr lang="en-NZ" dirty="0"/>
          </a:p>
          <a:p>
            <a:pPr marL="0" indent="0">
              <a:buNone/>
            </a:pPr>
            <a:endParaRPr lang="en-NZ" dirty="0"/>
          </a:p>
          <a:p>
            <a:pPr marL="0" indent="0" algn="ctr">
              <a:buNone/>
            </a:pPr>
            <a:r>
              <a:rPr lang="en-NZ" dirty="0"/>
              <a:t>Go to www.propertyconference.org,nz</a:t>
            </a:r>
          </a:p>
        </p:txBody>
      </p:sp>
      <p:sp>
        <p:nvSpPr>
          <p:cNvPr id="4" name="Rectangle 3"/>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1" y="4630937"/>
            <a:ext cx="1905000" cy="1028700"/>
          </a:xfrm>
          <a:prstGeom prst="rect">
            <a:avLst/>
          </a:prstGeom>
        </p:spPr>
      </p:pic>
    </p:spTree>
    <p:extLst>
      <p:ext uri="{BB962C8B-B14F-4D97-AF65-F5344CB8AC3E}">
        <p14:creationId xmlns:p14="http://schemas.microsoft.com/office/powerpoint/2010/main" val="358759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A11E9-1F43-44EE-95DB-16B7E933C2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346AB1-A195-4899-8293-DA0F64AB22AA}"/>
              </a:ext>
            </a:extLst>
          </p:cNvPr>
          <p:cNvSpPr>
            <a:spLocks noGrp="1"/>
          </p:cNvSpPr>
          <p:nvPr>
            <p:ph idx="1"/>
          </p:nvPr>
        </p:nvSpPr>
        <p:spPr/>
        <p:txBody>
          <a:bodyPr/>
          <a:lstStyle/>
          <a:p>
            <a:pPr marL="0" indent="0" algn="ctr">
              <a:buNone/>
            </a:pPr>
            <a:r>
              <a:rPr lang="en-NZ" b="1" dirty="0">
                <a:solidFill>
                  <a:srgbClr val="0000CC"/>
                </a:solidFill>
              </a:rPr>
              <a:t>NZPIF has again secured two awards for the 2021 year</a:t>
            </a:r>
          </a:p>
          <a:p>
            <a:pPr marL="0" indent="0" algn="ctr">
              <a:buNone/>
            </a:pPr>
            <a:endParaRPr lang="en-NZ" dirty="0"/>
          </a:p>
          <a:p>
            <a:r>
              <a:rPr lang="en-NZ" sz="2800" dirty="0"/>
              <a:t>Landlord of the Year sponsored by Ministry of Business Innovation and Employment </a:t>
            </a:r>
          </a:p>
          <a:p>
            <a:endParaRPr lang="en-NZ" sz="2800" dirty="0"/>
          </a:p>
          <a:p>
            <a:r>
              <a:rPr lang="en-NZ" sz="2800" dirty="0"/>
              <a:t>NZPIF/</a:t>
            </a:r>
            <a:r>
              <a:rPr lang="en-NZ" sz="2800" dirty="0" err="1"/>
              <a:t>Resene</a:t>
            </a:r>
            <a:r>
              <a:rPr lang="en-NZ" sz="2800" dirty="0"/>
              <a:t> Renovation of the Year </a:t>
            </a:r>
          </a:p>
          <a:p>
            <a:endParaRPr lang="en-NZ" dirty="0"/>
          </a:p>
        </p:txBody>
      </p:sp>
      <p:pic>
        <p:nvPicPr>
          <p:cNvPr id="8" name="Picture 7">
            <a:extLst>
              <a:ext uri="{FF2B5EF4-FFF2-40B4-BE49-F238E27FC236}">
                <a16:creationId xmlns:a16="http://schemas.microsoft.com/office/drawing/2014/main" xmlns="" id="{619B0FE8-0DE1-4109-9F77-58A5B1AD1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9528" y="3806347"/>
            <a:ext cx="1818794" cy="1000617"/>
          </a:xfrm>
          <a:prstGeom prst="rect">
            <a:avLst/>
          </a:prstGeom>
        </p:spPr>
      </p:pic>
      <p:pic>
        <p:nvPicPr>
          <p:cNvPr id="9" name="Picture 8">
            <a:extLst>
              <a:ext uri="{FF2B5EF4-FFF2-40B4-BE49-F238E27FC236}">
                <a16:creationId xmlns:a16="http://schemas.microsoft.com/office/drawing/2014/main" xmlns="" id="{21DE7256-CF7F-49ED-8A16-A431BA442C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0046" y="5445224"/>
            <a:ext cx="1060847" cy="542925"/>
          </a:xfrm>
          <a:prstGeom prst="rect">
            <a:avLst/>
          </a:prstGeom>
        </p:spPr>
      </p:pic>
      <p:pic>
        <p:nvPicPr>
          <p:cNvPr id="7" name="Picture 6" descr="C:\Users\glenda.watson\AppData\Local\Microsoft\Windows\Temporary Internet Files\Content.Outlook\SE8HEYGD\NZPIF - logo 1.TIF">
            <a:extLst>
              <a:ext uri="{FF2B5EF4-FFF2-40B4-BE49-F238E27FC236}">
                <a16:creationId xmlns:a16="http://schemas.microsoft.com/office/drawing/2014/main" xmlns="" id="{D03453AF-339F-475E-957E-8E18E8D0FB9A}"/>
              </a:ext>
            </a:extLst>
          </p:cNvPr>
          <p:cNvPicPr>
            <a:picLocks noChangeAspect="1" noChangeArrowheads="1"/>
          </p:cNvPicPr>
          <p:nvPr/>
        </p:nvPicPr>
        <p:blipFill>
          <a:blip r:embed="rId4"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049669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23D45-1118-45BC-A98F-3C654342A1B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9C574B1-46CC-4972-8566-1F22956E7A8A}"/>
              </a:ext>
            </a:extLst>
          </p:cNvPr>
          <p:cNvSpPr>
            <a:spLocks noGrp="1"/>
          </p:cNvSpPr>
          <p:nvPr>
            <p:ph idx="1"/>
          </p:nvPr>
        </p:nvSpPr>
        <p:spPr/>
        <p:txBody>
          <a:bodyPr>
            <a:normAutofit fontScale="92500" lnSpcReduction="20000"/>
          </a:bodyPr>
          <a:lstStyle/>
          <a:p>
            <a:pPr marL="0" indent="0">
              <a:buNone/>
            </a:pPr>
            <a:r>
              <a:rPr lang="en-NZ" sz="3500" b="1" dirty="0">
                <a:solidFill>
                  <a:srgbClr val="0000CC"/>
                </a:solidFill>
              </a:rPr>
              <a:t>Landlord of the Year</a:t>
            </a:r>
          </a:p>
          <a:p>
            <a:r>
              <a:rPr lang="en-NZ" sz="2800" dirty="0">
                <a:cs typeface="Calibri" panose="020F0502020204030204" pitchFamily="34" charset="0"/>
              </a:rPr>
              <a:t>Winner receives $1,000 cash and $1,000 towards registration to the 2021 NZPIF Conference, flights and accommodation for one.</a:t>
            </a:r>
          </a:p>
          <a:p>
            <a:r>
              <a:rPr lang="en-NZ" sz="2800" dirty="0">
                <a:cs typeface="Calibri" panose="020F0502020204030204" pitchFamily="34" charset="0"/>
              </a:rPr>
              <a:t>Landlord of the Year Cup (for 12 months)</a:t>
            </a:r>
          </a:p>
          <a:p>
            <a:r>
              <a:rPr lang="en-NZ" sz="2800" dirty="0">
                <a:cs typeface="Calibri" panose="020F0502020204030204" pitchFamily="34" charset="0"/>
              </a:rPr>
              <a:t>Framed Certificate</a:t>
            </a:r>
          </a:p>
          <a:p>
            <a:r>
              <a:rPr lang="en-NZ" sz="2800" dirty="0">
                <a:cs typeface="Calibri" panose="020F0502020204030204" pitchFamily="34" charset="0"/>
              </a:rPr>
              <a:t>Kudos of being the Landlord of the year – this is a great way to grow your personal profile.</a:t>
            </a:r>
          </a:p>
          <a:p>
            <a:r>
              <a:rPr lang="en-NZ" sz="2800" dirty="0">
                <a:cs typeface="Calibri" panose="020F0502020204030204" pitchFamily="34" charset="0"/>
              </a:rPr>
              <a:t>$500 to the winner’s PIA </a:t>
            </a:r>
          </a:p>
          <a:p>
            <a:r>
              <a:rPr lang="en-NZ" sz="2800" dirty="0">
                <a:cs typeface="Calibri" panose="020F0502020204030204" pitchFamily="34" charset="0"/>
              </a:rPr>
              <a:t>Details can be found here</a:t>
            </a:r>
            <a:r>
              <a:rPr lang="en-NZ" sz="2800" dirty="0">
                <a:solidFill>
                  <a:srgbClr val="0000CC"/>
                </a:solidFill>
                <a:cs typeface="Calibri" panose="020F0502020204030204" pitchFamily="34" charset="0"/>
              </a:rPr>
              <a:t>: </a:t>
            </a:r>
            <a:r>
              <a:rPr lang="en-NZ" sz="2800" u="sng" dirty="0">
                <a:solidFill>
                  <a:srgbClr val="0000CC"/>
                </a:solidFill>
                <a:effectLs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https://www.nzpif.org.nz/items/view/60199</a:t>
            </a:r>
            <a:endParaRPr lang="en-NZ" sz="2800" dirty="0">
              <a:solidFill>
                <a:srgbClr val="0000CC"/>
              </a:solidFill>
              <a:cs typeface="Calibri" panose="020F0502020204030204" pitchFamily="34" charset="0"/>
            </a:endParaRPr>
          </a:p>
        </p:txBody>
      </p:sp>
      <p:pic>
        <p:nvPicPr>
          <p:cNvPr id="5" name="Picture 4" descr="C:\Users\glenda.watson\AppData\Local\Microsoft\Windows\Temporary Internet Files\Content.Outlook\SE8HEYGD\NZPIF - logo 1.TIF">
            <a:extLst>
              <a:ext uri="{FF2B5EF4-FFF2-40B4-BE49-F238E27FC236}">
                <a16:creationId xmlns:a16="http://schemas.microsoft.com/office/drawing/2014/main" xmlns="" id="{C7BE0A80-A277-4AF1-AD7D-24DFAE5CB605}"/>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3965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F98A2-6563-493D-9322-F66AF2D0D42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3211727-CC15-436F-B0D5-0AC4B95D49E6}"/>
              </a:ext>
            </a:extLst>
          </p:cNvPr>
          <p:cNvSpPr>
            <a:spLocks noGrp="1"/>
          </p:cNvSpPr>
          <p:nvPr>
            <p:ph idx="1"/>
          </p:nvPr>
        </p:nvSpPr>
        <p:spPr/>
        <p:txBody>
          <a:bodyPr/>
          <a:lstStyle/>
          <a:p>
            <a:pPr marL="0" indent="0">
              <a:buNone/>
            </a:pPr>
            <a:r>
              <a:rPr lang="en-NZ" b="1" dirty="0">
                <a:solidFill>
                  <a:srgbClr val="0000CC"/>
                </a:solidFill>
              </a:rPr>
              <a:t>NZPIF/</a:t>
            </a:r>
            <a:r>
              <a:rPr lang="en-NZ" b="1" dirty="0" err="1">
                <a:solidFill>
                  <a:srgbClr val="0000CC"/>
                </a:solidFill>
              </a:rPr>
              <a:t>Resene</a:t>
            </a:r>
            <a:r>
              <a:rPr lang="en-NZ" b="1" dirty="0">
                <a:solidFill>
                  <a:srgbClr val="0000CC"/>
                </a:solidFill>
              </a:rPr>
              <a:t> Renovation of the Year</a:t>
            </a:r>
          </a:p>
          <a:p>
            <a:r>
              <a:rPr lang="en-NZ" sz="2800" dirty="0"/>
              <a:t>$1,500 cash to winner</a:t>
            </a:r>
          </a:p>
          <a:p>
            <a:r>
              <a:rPr lang="en-NZ" sz="2800" dirty="0"/>
              <a:t>Renovation of the Year trophy</a:t>
            </a:r>
          </a:p>
          <a:p>
            <a:pPr marL="0" indent="0">
              <a:buNone/>
            </a:pPr>
            <a:r>
              <a:rPr lang="en-NZ" sz="2800" dirty="0"/>
              <a:t>	(for 12 months)</a:t>
            </a:r>
          </a:p>
          <a:p>
            <a:r>
              <a:rPr lang="en-NZ" sz="2800" dirty="0"/>
              <a:t>Framed Certificate</a:t>
            </a:r>
          </a:p>
          <a:p>
            <a:r>
              <a:rPr lang="en-NZ" sz="2800" dirty="0"/>
              <a:t>$500 to the winner’s PIA</a:t>
            </a:r>
          </a:p>
          <a:p>
            <a:r>
              <a:rPr lang="en-NZ" sz="2800" dirty="0"/>
              <a:t>Details can be found here:</a:t>
            </a:r>
          </a:p>
          <a:p>
            <a:pPr marL="0" indent="0">
              <a:buNone/>
            </a:pPr>
            <a:r>
              <a:rPr lang="en-NZ" sz="2800" u="sng" dirty="0">
                <a:solidFill>
                  <a:srgbClr val="333333"/>
                </a:solidFill>
                <a:effectLst/>
                <a:ea typeface="Calibri" panose="020F0502020204030204" pitchFamily="34" charset="0"/>
                <a:hlinkClick r:id="rId2"/>
              </a:rPr>
              <a:t>https://www.nzpif.org.nz/items/view/60200</a:t>
            </a:r>
            <a:r>
              <a:rPr lang="en-NZ" sz="2800" dirty="0">
                <a:solidFill>
                  <a:srgbClr val="333333"/>
                </a:solidFill>
                <a:effectLst/>
                <a:ea typeface="Calibri" panose="020F0502020204030204" pitchFamily="34" charset="0"/>
              </a:rPr>
              <a:t> </a:t>
            </a:r>
            <a:endParaRPr lang="en-NZ" sz="2800" dirty="0"/>
          </a:p>
          <a:p>
            <a:endParaRPr lang="en-NZ" dirty="0"/>
          </a:p>
        </p:txBody>
      </p:sp>
      <p:pic>
        <p:nvPicPr>
          <p:cNvPr id="5" name="Picture 4">
            <a:extLst>
              <a:ext uri="{FF2B5EF4-FFF2-40B4-BE49-F238E27FC236}">
                <a16:creationId xmlns:a16="http://schemas.microsoft.com/office/drawing/2014/main" xmlns="" id="{8AE7E87A-C757-40A9-8BF5-9C8587137D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0916" y="2132856"/>
            <a:ext cx="1607344" cy="3807619"/>
          </a:xfrm>
          <a:prstGeom prst="rect">
            <a:avLst/>
          </a:prstGeom>
        </p:spPr>
      </p:pic>
      <p:pic>
        <p:nvPicPr>
          <p:cNvPr id="6" name="Picture 5" descr="C:\Users\glenda.watson\AppData\Local\Microsoft\Windows\Temporary Internet Files\Content.Outlook\SE8HEYGD\NZPIF - logo 1.TIF">
            <a:extLst>
              <a:ext uri="{FF2B5EF4-FFF2-40B4-BE49-F238E27FC236}">
                <a16:creationId xmlns:a16="http://schemas.microsoft.com/office/drawing/2014/main" xmlns="" id="{45E380C2-2E4C-43E0-B29B-806512DBCD5C}"/>
              </a:ext>
            </a:extLst>
          </p:cNvPr>
          <p:cNvPicPr>
            <a:picLocks noChangeAspect="1" noChangeArrowheads="1"/>
          </p:cNvPicPr>
          <p:nvPr/>
        </p:nvPicPr>
        <p:blipFill>
          <a:blip r:embed="rId4"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63653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D971B-6056-4C78-815D-B0E842B282B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A7CEF05-1BE9-4018-80D7-9706EDE96AC7}"/>
              </a:ext>
            </a:extLst>
          </p:cNvPr>
          <p:cNvSpPr>
            <a:spLocks noGrp="1"/>
          </p:cNvSpPr>
          <p:nvPr>
            <p:ph idx="1"/>
          </p:nvPr>
        </p:nvSpPr>
        <p:spPr/>
        <p:txBody>
          <a:bodyPr/>
          <a:lstStyle/>
          <a:p>
            <a:pPr marL="0" indent="0">
              <a:buNone/>
            </a:pPr>
            <a:r>
              <a:rPr lang="en-NZ" sz="2800" b="1" dirty="0">
                <a:solidFill>
                  <a:srgbClr val="0000CC"/>
                </a:solidFill>
              </a:rPr>
              <a:t>LLOTY and NZPIF/</a:t>
            </a:r>
            <a:r>
              <a:rPr lang="en-NZ" sz="2800" b="1" dirty="0" err="1">
                <a:solidFill>
                  <a:srgbClr val="0000CC"/>
                </a:solidFill>
              </a:rPr>
              <a:t>Resene</a:t>
            </a:r>
            <a:r>
              <a:rPr lang="en-NZ" sz="2800" b="1" dirty="0">
                <a:solidFill>
                  <a:srgbClr val="0000CC"/>
                </a:solidFill>
              </a:rPr>
              <a:t> Renovation - small print</a:t>
            </a:r>
          </a:p>
          <a:p>
            <a:r>
              <a:rPr lang="en-NZ" sz="2400" dirty="0"/>
              <a:t>You must be a member of a Property Investors’ Association</a:t>
            </a:r>
          </a:p>
          <a:p>
            <a:r>
              <a:rPr lang="en-NZ" sz="2400" dirty="0"/>
              <a:t>For LLOTY you must self manage at least some of your properties</a:t>
            </a:r>
          </a:p>
          <a:p>
            <a:r>
              <a:rPr lang="en-NZ" sz="2400" dirty="0"/>
              <a:t>For NZPIF/</a:t>
            </a:r>
            <a:r>
              <a:rPr lang="en-NZ" sz="2400" dirty="0" err="1"/>
              <a:t>Resene</a:t>
            </a:r>
            <a:r>
              <a:rPr lang="en-NZ" sz="2400" dirty="0"/>
              <a:t> Renovation you must have used </a:t>
            </a:r>
            <a:r>
              <a:rPr lang="en-NZ" sz="2400" dirty="0" err="1"/>
              <a:t>Resene</a:t>
            </a:r>
            <a:r>
              <a:rPr lang="en-NZ" sz="2400" dirty="0"/>
              <a:t> products and have a proof of purchase of these.</a:t>
            </a:r>
          </a:p>
          <a:p>
            <a:r>
              <a:rPr lang="en-NZ" sz="2400" dirty="0"/>
              <a:t>Applications close 6</a:t>
            </a:r>
            <a:r>
              <a:rPr lang="en-NZ" sz="2400" baseline="30000" dirty="0"/>
              <a:t>th</a:t>
            </a:r>
            <a:r>
              <a:rPr lang="en-NZ" sz="2400" dirty="0"/>
              <a:t> August 2021 for both Awards.</a:t>
            </a:r>
          </a:p>
          <a:p>
            <a:r>
              <a:rPr lang="en-NZ" sz="2400" dirty="0"/>
              <a:t>See NZPIF web site for additional T&amp;C’s under the menu heading About.</a:t>
            </a:r>
          </a:p>
          <a:p>
            <a:endParaRPr lang="en-NZ" dirty="0"/>
          </a:p>
          <a:p>
            <a:endParaRPr lang="en-NZ" dirty="0"/>
          </a:p>
        </p:txBody>
      </p:sp>
      <p:pic>
        <p:nvPicPr>
          <p:cNvPr id="5" name="Picture 4" descr="C:\Users\glenda.watson\AppData\Local\Microsoft\Windows\Temporary Internet Files\Content.Outlook\SE8HEYGD\NZPIF - logo 1.TIF">
            <a:extLst>
              <a:ext uri="{FF2B5EF4-FFF2-40B4-BE49-F238E27FC236}">
                <a16:creationId xmlns:a16="http://schemas.microsoft.com/office/drawing/2014/main" xmlns="" id="{CA470EAA-C4E4-4768-B78F-1CFA4985BDC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7785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999DC-9EF9-4E62-B619-1E13EA60473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4FF1586-47FA-4C4D-A0A9-8707F5B1684A}"/>
              </a:ext>
            </a:extLst>
          </p:cNvPr>
          <p:cNvSpPr>
            <a:spLocks noGrp="1"/>
          </p:cNvSpPr>
          <p:nvPr>
            <p:ph idx="1"/>
          </p:nvPr>
        </p:nvSpPr>
        <p:spPr/>
        <p:txBody>
          <a:bodyPr/>
          <a:lstStyle/>
          <a:p>
            <a:pPr marL="0" indent="0" algn="ctr">
              <a:buNone/>
            </a:pPr>
            <a:r>
              <a:rPr lang="en-NZ" b="1" dirty="0">
                <a:solidFill>
                  <a:srgbClr val="0000CC"/>
                </a:solidFill>
              </a:rPr>
              <a:t>New NZPIF documents for members</a:t>
            </a:r>
          </a:p>
          <a:p>
            <a:endParaRPr lang="en-NZ" sz="2400" dirty="0"/>
          </a:p>
          <a:p>
            <a:r>
              <a:rPr lang="en-NZ" sz="2400" dirty="0"/>
              <a:t>NZPIF have developed our own Healthy Homes compliance document. </a:t>
            </a:r>
          </a:p>
          <a:p>
            <a:r>
              <a:rPr lang="en-NZ" sz="2400" dirty="0"/>
              <a:t>NZPIF have developed a new Tenancy Agreement builder – specifically for landlords</a:t>
            </a:r>
          </a:p>
          <a:p>
            <a:r>
              <a:rPr lang="en-NZ" sz="2400" dirty="0"/>
              <a:t>Motel style directory which can be customised for your tenants</a:t>
            </a:r>
          </a:p>
          <a:p>
            <a:endParaRPr lang="en-NZ" sz="2400" dirty="0"/>
          </a:p>
          <a:p>
            <a:pPr marL="0" indent="0">
              <a:buNone/>
            </a:pPr>
            <a:r>
              <a:rPr lang="en-NZ" sz="2400" dirty="0"/>
              <a:t>These can be found on our members only section of the web site.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A687A38-8F0A-4EFA-B3A6-B6D4441B291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912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dirty="0"/>
              <a:t>There is places available this month</a:t>
            </a:r>
          </a:p>
          <a:p>
            <a:r>
              <a:rPr lang="en-NZ" dirty="0"/>
              <a:t>Free to members</a:t>
            </a:r>
          </a:p>
          <a:p>
            <a:r>
              <a:rPr lang="en-NZ" dirty="0"/>
              <a:t>$300 for non members</a:t>
            </a:r>
          </a:p>
          <a:p>
            <a:r>
              <a:rPr lang="en-NZ" dirty="0"/>
              <a:t>On line – Self Managing Landlords Course</a:t>
            </a:r>
          </a:p>
          <a:p>
            <a:r>
              <a:rPr lang="en-NZ" dirty="0"/>
              <a:t>Details can be found on NZPIF.org.nz</a:t>
            </a:r>
          </a:p>
          <a:p>
            <a:r>
              <a:rPr lang="en-NZ"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336B0-0927-4B35-A08D-BCBC8FC1F06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09EBBD0-659A-4228-8BBF-82AC303E6C8D}"/>
              </a:ext>
            </a:extLst>
          </p:cNvPr>
          <p:cNvSpPr>
            <a:spLocks noGrp="1"/>
          </p:cNvSpPr>
          <p:nvPr>
            <p:ph idx="1"/>
          </p:nvPr>
        </p:nvSpPr>
        <p:spPr/>
        <p:txBody>
          <a:bodyPr/>
          <a:lstStyle/>
          <a:p>
            <a:pPr marL="0" indent="0">
              <a:buNone/>
            </a:pPr>
            <a:r>
              <a:rPr lang="en-NZ" b="1" dirty="0">
                <a:solidFill>
                  <a:srgbClr val="3333CC"/>
                </a:solidFill>
              </a:rPr>
              <a:t>Rent Arrears Assistance Housing Support Product – still available but reduced to $2,000 </a:t>
            </a:r>
            <a:r>
              <a:rPr lang="en-NZ" sz="2000" b="1" dirty="0">
                <a:solidFill>
                  <a:srgbClr val="3333CC"/>
                </a:solidFill>
              </a:rPr>
              <a:t>(from $4,000)</a:t>
            </a:r>
          </a:p>
          <a:p>
            <a:r>
              <a:rPr lang="en-NZ" sz="1800" dirty="0"/>
              <a:t>This is a product to help tenants stay in their homes due to losing their jobs or reduced working hours</a:t>
            </a:r>
          </a:p>
          <a:p>
            <a:r>
              <a:rPr lang="en-NZ" sz="1800" dirty="0"/>
              <a:t>Tenants should contact Ministry of Social Development.</a:t>
            </a:r>
            <a:endParaRPr lang="en-US" sz="1800" dirty="0"/>
          </a:p>
          <a:p>
            <a:r>
              <a:rPr lang="en-US" sz="1800" dirty="0"/>
              <a:t>Tenants need to prove hardship and they will be asset tested.</a:t>
            </a:r>
          </a:p>
          <a:p>
            <a:r>
              <a:rPr lang="en-US" sz="1800" dirty="0"/>
              <a:t>This can help with overdue rent payments.</a:t>
            </a:r>
          </a:p>
          <a:p>
            <a:r>
              <a:rPr lang="en-US" sz="1800" dirty="0"/>
              <a:t>Tenants can get up to $2000 in a 12 month period.</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88179D-917F-499C-8FC9-D4A99B660E3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234911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3EEAC-4EBF-4325-8C5B-3129665056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F121F01-0E59-401A-9F8B-33F125EA8A85}"/>
              </a:ext>
            </a:extLst>
          </p:cNvPr>
          <p:cNvSpPr>
            <a:spLocks noGrp="1"/>
          </p:cNvSpPr>
          <p:nvPr>
            <p:ph idx="1"/>
          </p:nvPr>
        </p:nvSpPr>
        <p:spPr/>
        <p:txBody>
          <a:bodyPr/>
          <a:lstStyle/>
          <a:p>
            <a:pPr marL="0" indent="0" algn="ctr">
              <a:buNone/>
            </a:pPr>
            <a:r>
              <a:rPr lang="en-AU" b="1" dirty="0">
                <a:solidFill>
                  <a:srgbClr val="3333CC"/>
                </a:solidFill>
                <a:effectLst/>
                <a:latin typeface="Calibri" panose="020F0502020204030204" pitchFamily="34" charset="0"/>
                <a:ea typeface="Calibri" panose="020F0502020204030204" pitchFamily="34" charset="0"/>
              </a:rPr>
              <a:t>Insurance update regarding Tenants Criminal Convictions</a:t>
            </a:r>
            <a:endParaRPr lang="en-AU" dirty="0">
              <a:latin typeface="Calibri" panose="020F0502020204030204" pitchFamily="34" charset="0"/>
              <a:ea typeface="Calibri" panose="020F0502020204030204" pitchFamily="34" charset="0"/>
            </a:endParaRPr>
          </a:p>
          <a:p>
            <a:r>
              <a:rPr lang="en-AU" sz="2000" dirty="0">
                <a:effectLst/>
                <a:ea typeface="Calibri" panose="020F0502020204030204" pitchFamily="34" charset="0"/>
              </a:rPr>
              <a:t>As a landlord you can </a:t>
            </a:r>
            <a:r>
              <a:rPr lang="en-AU" sz="2000" dirty="0">
                <a:ea typeface="Calibri" panose="020F0502020204030204" pitchFamily="34" charset="0"/>
              </a:rPr>
              <a:t>ask your tenant for  their</a:t>
            </a:r>
            <a:r>
              <a:rPr lang="en-AU" sz="2000" dirty="0">
                <a:effectLst/>
                <a:ea typeface="Calibri" panose="020F0502020204030204" pitchFamily="34" charset="0"/>
              </a:rPr>
              <a:t> criminal record, pre-agreement and then on lease renewal.  (this is ok by the </a:t>
            </a:r>
            <a:r>
              <a:rPr lang="en-AU" sz="2000" dirty="0">
                <a:effectLst/>
                <a:ea typeface="Calibri" panose="020F0502020204030204" pitchFamily="34" charset="0"/>
                <a:hlinkClick r:id="rId2">
                  <a:extLst>
                    <a:ext uri="{A12FA001-AC4F-418D-AE19-62706E023703}">
                      <ahyp:hlinkClr xmlns:ahyp="http://schemas.microsoft.com/office/drawing/2018/hyperlinkcolor" xmlns="" val="tx"/>
                    </a:ext>
                  </a:extLst>
                </a:hlinkClick>
              </a:rPr>
              <a:t>Privacy Commissioner).</a:t>
            </a:r>
            <a:endParaRPr lang="en-AU" sz="2000" dirty="0">
              <a:effectLst/>
              <a:ea typeface="Calibri" panose="020F0502020204030204" pitchFamily="34" charset="0"/>
            </a:endParaRPr>
          </a:p>
          <a:p>
            <a:r>
              <a:rPr lang="en-AU" sz="2000" dirty="0">
                <a:ea typeface="Calibri" panose="020F0502020204030204" pitchFamily="34" charset="0"/>
              </a:rPr>
              <a:t>All insurance policies are different and some will not insure your property if the tenant has a criminal conviction.</a:t>
            </a:r>
          </a:p>
          <a:p>
            <a:r>
              <a:rPr lang="en-AU" sz="2000" dirty="0">
                <a:ea typeface="Calibri" panose="020F0502020204030204" pitchFamily="34" charset="0"/>
              </a:rPr>
              <a:t>Convictions do not necessarily mean an insurer will cancel cover, but it’s a risk factor </a:t>
            </a:r>
            <a:r>
              <a:rPr lang="en-NZ" sz="2000" dirty="0">
                <a:solidFill>
                  <a:srgbClr val="000000"/>
                </a:solidFill>
                <a:effectLst/>
                <a:ea typeface="Calibri" panose="020F0502020204030204" pitchFamily="34" charset="0"/>
              </a:rPr>
              <a:t>they want the chance to consider.</a:t>
            </a:r>
            <a:endParaRPr lang="en-AU" sz="2000" dirty="0">
              <a:effectLst/>
              <a:ea typeface="Calibri" panose="020F0502020204030204" pitchFamily="34" charset="0"/>
            </a:endParaRPr>
          </a:p>
          <a:p>
            <a:r>
              <a:rPr lang="en-AU" sz="2000" dirty="0">
                <a:ea typeface="Calibri" panose="020F0502020204030204" pitchFamily="34" charset="0"/>
              </a:rPr>
              <a:t>Take care wh</a:t>
            </a:r>
            <a:r>
              <a:rPr lang="en-AU" sz="2000" dirty="0">
                <a:effectLst/>
                <a:ea typeface="Calibri" panose="020F0502020204030204" pitchFamily="34" charset="0"/>
              </a:rPr>
              <a:t>en selecting tenants </a:t>
            </a:r>
            <a:endParaRPr lang="en-NZ" sz="2000" dirty="0">
              <a:effectLst/>
              <a:ea typeface="Calibri" panose="020F0502020204030204" pitchFamily="34" charset="0"/>
            </a:endParaRPr>
          </a:p>
          <a:p>
            <a:r>
              <a:rPr lang="en-AU" sz="2000" dirty="0">
                <a:effectLst/>
                <a:ea typeface="Calibri" panose="020F0502020204030204" pitchFamily="34" charset="0"/>
              </a:rPr>
              <a:t>Check your insurance policy wording or talk to their insurer.</a:t>
            </a:r>
            <a:endParaRPr lang="en-NZ" sz="2000" dirty="0">
              <a:effectLst/>
              <a:ea typeface="Calibri" panose="020F0502020204030204" pitchFamily="34" charset="0"/>
            </a:endParaRP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EED1049-E55A-4A4C-A9C8-C8A099FA63C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303459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4972F-870C-4407-9633-AEBD2E6B330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27DBE89-441F-42A4-8B5B-25DCD2742F1A}"/>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Paper work and more paperwork</a:t>
            </a:r>
          </a:p>
          <a:p>
            <a:pPr marL="0" indent="0">
              <a:buNone/>
            </a:pPr>
            <a:r>
              <a:rPr lang="en-NZ" b="1" dirty="0">
                <a:solidFill>
                  <a:srgbClr val="3333CC"/>
                </a:solidFill>
                <a:latin typeface="Calibri" panose="020F0502020204030204" pitchFamily="34" charset="0"/>
                <a:cs typeface="Calibri" panose="020F0502020204030204" pitchFamily="34" charset="0"/>
              </a:rPr>
              <a:t>These are on all new, varied or renewed Tenancy agreements</a:t>
            </a:r>
          </a:p>
          <a:p>
            <a:r>
              <a:rPr lang="en-US" sz="1800" b="1" i="0" dirty="0">
                <a:effectLst/>
              </a:rPr>
              <a:t>From 1 July 2016</a:t>
            </a:r>
            <a:r>
              <a:rPr lang="en-US" sz="1800" b="0" i="0" dirty="0">
                <a:effectLst/>
              </a:rPr>
              <a:t>, landlords have needed to provide an insulation statement in all new tenancy agreements</a:t>
            </a:r>
            <a:endParaRPr lang="en-NZ" sz="1800" dirty="0"/>
          </a:p>
          <a:p>
            <a:pPr algn="l" fontAlgn="base"/>
            <a:r>
              <a:rPr lang="en-US" sz="1800" b="1" i="0" dirty="0">
                <a:effectLst/>
              </a:rPr>
              <a:t>From 1 July 2019</a:t>
            </a:r>
            <a:r>
              <a:rPr lang="en-US" sz="1800" b="0" i="0" dirty="0">
                <a:effectLst/>
              </a:rPr>
              <a:t>, landlords must include a Healthy Homes Statement </a:t>
            </a:r>
            <a:r>
              <a:rPr lang="en-US" sz="1800" dirty="0"/>
              <a:t>that the</a:t>
            </a:r>
            <a:r>
              <a:rPr lang="en-US" sz="1800" b="0" i="0" dirty="0">
                <a:effectLst/>
              </a:rPr>
              <a:t> property does or will comply with the HHS. </a:t>
            </a:r>
          </a:p>
          <a:p>
            <a:r>
              <a:rPr lang="en-NZ" sz="1800" b="1" dirty="0"/>
              <a:t>From 27 August 2019</a:t>
            </a:r>
            <a:r>
              <a:rPr lang="en-NZ" sz="1800" dirty="0"/>
              <a:t>, must disclose whether or not the property is insured. Amount insured for, who it is insured by and the excess. </a:t>
            </a:r>
          </a:p>
          <a:p>
            <a:r>
              <a:rPr lang="en-US" altLang="en-US" sz="1800" b="1" dirty="0"/>
              <a:t>From 1</a:t>
            </a:r>
            <a:r>
              <a:rPr lang="en-US" altLang="en-US" sz="1800" b="1" baseline="30000" dirty="0"/>
              <a:t>st</a:t>
            </a:r>
            <a:r>
              <a:rPr lang="en-US" altLang="en-US" sz="1800" b="1" dirty="0"/>
              <a:t> December 2020 - </a:t>
            </a:r>
            <a:r>
              <a:rPr lang="en-US" altLang="en-US" sz="1800" dirty="0"/>
              <a:t>landlords must include a statement of their current level of compliance with the healthy homes standards.</a:t>
            </a:r>
          </a:p>
          <a:p>
            <a:endParaRPr lang="en-NZ" sz="1800" dirty="0"/>
          </a:p>
          <a:p>
            <a:pPr algn="l" fontAlgn="base"/>
            <a:endParaRPr lang="en-US" sz="1800" b="0" i="0" dirty="0">
              <a:effectLst/>
            </a:endParaRPr>
          </a:p>
          <a:p>
            <a:endParaRPr lang="en-NZ" sz="1800" dirty="0"/>
          </a:p>
          <a:p>
            <a:endParaRPr lang="en-NZ" sz="2800" dirty="0"/>
          </a:p>
          <a:p>
            <a:endParaRPr lang="en-NZ" dirty="0"/>
          </a:p>
        </p:txBody>
      </p:sp>
      <p:pic>
        <p:nvPicPr>
          <p:cNvPr id="6" name="Picture 6" descr="C:\Users\glenda.watson\AppData\Local\Microsoft\Windows\Temporary Internet Files\Content.Outlook\SE8HEYGD\NZPIF - logo 1.TIF">
            <a:extLst>
              <a:ext uri="{FF2B5EF4-FFF2-40B4-BE49-F238E27FC236}">
                <a16:creationId xmlns:a16="http://schemas.microsoft.com/office/drawing/2014/main" xmlns="" id="{CEF9D3B4-8BD9-4E71-B181-D25BCBBB5DAE}"/>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204414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8988E-5ADD-4BE2-8A2E-3BBB51E998B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FA2DF79-E718-4C89-AEF0-0B48863079DE}"/>
              </a:ext>
            </a:extLst>
          </p:cNvPr>
          <p:cNvSpPr>
            <a:spLocks noGrp="1"/>
          </p:cNvSpPr>
          <p:nvPr>
            <p:ph idx="1"/>
          </p:nvPr>
        </p:nvSpPr>
        <p:spPr/>
        <p:txBody>
          <a:bodyPr/>
          <a:lstStyle/>
          <a:p>
            <a:pPr marL="0" indent="0" algn="ctr">
              <a:buNone/>
            </a:pPr>
            <a:r>
              <a:rPr lang="en-GB" b="1" dirty="0">
                <a:solidFill>
                  <a:srgbClr val="3333CC"/>
                </a:solidFill>
              </a:rPr>
              <a:t>What is the New Zealand Property Investors Federation?</a:t>
            </a:r>
          </a:p>
          <a:p>
            <a:r>
              <a:rPr lang="en-NZ" sz="2000" dirty="0"/>
              <a:t>Associations were established in the early 1970’s.</a:t>
            </a:r>
          </a:p>
          <a:p>
            <a:r>
              <a:rPr lang="en-NZ" sz="2000" dirty="0"/>
              <a:t>Set up to promote and establish a good working relationship between tenants and landlords.</a:t>
            </a:r>
          </a:p>
          <a:p>
            <a:r>
              <a:rPr lang="en-NZ" sz="2000" dirty="0"/>
              <a:t>Associations work with local government on housing matters.</a:t>
            </a:r>
          </a:p>
          <a:p>
            <a:r>
              <a:rPr lang="en-NZ" sz="2000" dirty="0"/>
              <a:t>NZPIF was established in 1983</a:t>
            </a:r>
          </a:p>
          <a:p>
            <a:r>
              <a:rPr lang="en-NZ" sz="2000" dirty="0"/>
              <a:t>NZPIF is an executive board voted by the associations</a:t>
            </a:r>
          </a:p>
          <a:p>
            <a:r>
              <a:rPr lang="en-GB" sz="2000" dirty="0">
                <a:effectLst/>
                <a:ea typeface="Calibri" panose="020F0502020204030204" pitchFamily="34" charset="0"/>
                <a:cs typeface="Times New Roman" panose="02020603050405020304" pitchFamily="18" charset="0"/>
              </a:rPr>
              <a:t>Grow the benefits of membership e.g., agreements with appropriate suppliers, lobbying, advocacy and developing relationships with central government and officials, plus education of members to name a few. </a:t>
            </a:r>
            <a:endParaRPr lang="en-NZ" sz="2000" dirty="0">
              <a:effectLst/>
              <a:ea typeface="Calibri" panose="020F0502020204030204" pitchFamily="34" charset="0"/>
              <a:cs typeface="Times New Roman" panose="02020603050405020304" pitchFamily="18" charset="0"/>
            </a:endParaRPr>
          </a:p>
          <a:p>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00A5CEC-3465-482D-AF25-A0B56D7DBD1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84843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695F-DCF7-4EEA-A7D2-F51E782E253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E430292-616F-4822-B151-BA4C45936474}"/>
              </a:ext>
            </a:extLst>
          </p:cNvPr>
          <p:cNvSpPr>
            <a:spLocks noGrp="1"/>
          </p:cNvSpPr>
          <p:nvPr>
            <p:ph idx="1"/>
          </p:nvPr>
        </p:nvSpPr>
        <p:spPr/>
        <p:txBody>
          <a:bodyPr/>
          <a:lstStyle/>
          <a:p>
            <a:pPr marL="0" indent="0">
              <a:buNone/>
            </a:pPr>
            <a:r>
              <a:rPr lang="en-NZ" b="1" dirty="0">
                <a:solidFill>
                  <a:srgbClr val="0000CC"/>
                </a:solidFill>
              </a:rPr>
              <a:t>Assignment of Fixed Term Tenancies</a:t>
            </a:r>
          </a:p>
          <a:p>
            <a:r>
              <a:rPr lang="en-NZ" sz="2200" dirty="0"/>
              <a:t>Tenants are starting to assign fixed term tenancies to others</a:t>
            </a:r>
          </a:p>
          <a:p>
            <a:r>
              <a:rPr lang="en-NZ" sz="2200" dirty="0"/>
              <a:t>Ensure you do proper credit and character checks.</a:t>
            </a:r>
          </a:p>
          <a:p>
            <a:r>
              <a:rPr lang="en-NZ" sz="2200" dirty="0"/>
              <a:t>If the prospective new tenant isn’t suitable keep all evidence (photos, print-outs etc) of how you came to this conclusion.</a:t>
            </a:r>
          </a:p>
          <a:p>
            <a:r>
              <a:rPr lang="en-NZ" sz="2200" dirty="0"/>
              <a:t>There is nothing in legislation that stops a tenant from charging a finders/letting-fee to another tenant!!</a:t>
            </a:r>
          </a:p>
          <a:p>
            <a:r>
              <a:rPr lang="en-NZ" sz="2200" dirty="0"/>
              <a:t>Remember you can only put the rent up once every 12 months – so if a tenant takes over an assigned tenancy and you have just given the old tenant a rent increase 2 months ago, you can’t do another increase for 10 months. </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F6124CDF-8516-4344-AFBF-E71844AEED2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84400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8AED5-2AFD-43E2-B40D-CCD11934D7D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456843-EB95-4785-B767-27A58792C4F0}"/>
              </a:ext>
            </a:extLst>
          </p:cNvPr>
          <p:cNvSpPr>
            <a:spLocks noGrp="1"/>
          </p:cNvSpPr>
          <p:nvPr>
            <p:ph idx="1"/>
          </p:nvPr>
        </p:nvSpPr>
        <p:spPr/>
        <p:txBody>
          <a:bodyPr/>
          <a:lstStyle/>
          <a:p>
            <a:pPr marL="0" indent="0" algn="ctr">
              <a:buNone/>
            </a:pPr>
            <a:r>
              <a:rPr lang="en-NZ" b="1" dirty="0">
                <a:solidFill>
                  <a:srgbClr val="0000CC"/>
                </a:solidFill>
              </a:rPr>
              <a:t>HUD have released a fact sheet on </a:t>
            </a:r>
          </a:p>
          <a:p>
            <a:pPr marL="0" indent="0" algn="ctr">
              <a:buNone/>
            </a:pPr>
            <a:r>
              <a:rPr lang="en-NZ" b="1" dirty="0">
                <a:solidFill>
                  <a:srgbClr val="0000CC"/>
                </a:solidFill>
              </a:rPr>
              <a:t>	anti-social behaviour</a:t>
            </a:r>
          </a:p>
          <a:p>
            <a:pPr marL="0" indent="0">
              <a:buNone/>
            </a:pPr>
            <a:endParaRPr lang="en-NZ" b="1" dirty="0">
              <a:solidFill>
                <a:srgbClr val="0000CC"/>
              </a:solidFill>
            </a:endParaRPr>
          </a:p>
          <a:p>
            <a:pPr marL="0" indent="0">
              <a:buNone/>
            </a:pPr>
            <a:r>
              <a:rPr lang="en-NZ" sz="2800" dirty="0"/>
              <a:t>Can be found on the tenancy services web site:</a:t>
            </a:r>
          </a:p>
          <a:p>
            <a:pPr marL="0" indent="0">
              <a:buNone/>
            </a:pPr>
            <a:r>
              <a:rPr lang="en-NZ" sz="2800" dirty="0">
                <a:hlinkClick r:id="rId2">
                  <a:extLst>
                    <a:ext uri="{A12FA001-AC4F-418D-AE19-62706E023703}">
                      <ahyp:hlinkClr xmlns:ahyp="http://schemas.microsoft.com/office/drawing/2018/hyperlinkcolor" xmlns="" val="tx"/>
                    </a:ext>
                  </a:extLst>
                </a:hlinkClick>
              </a:rPr>
              <a:t>https://www.tenancy.govt.nz/assets/Uploads/Tenancy/anti-social-behaviour-factsheet-a3.pdf</a:t>
            </a:r>
            <a:endParaRPr lang="en-NZ" sz="2800" dirty="0"/>
          </a:p>
          <a:p>
            <a:pPr marL="0" indent="0">
              <a:buNone/>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8DE835B-CEA2-4CEF-86CE-50BCB4674B7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568134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B0950-4EBB-43E3-BFA5-0F9D070B97A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D4B25BE-05DD-4059-8073-812CB50816C6}"/>
              </a:ext>
            </a:extLst>
          </p:cNvPr>
          <p:cNvSpPr>
            <a:spLocks noGrp="1"/>
          </p:cNvSpPr>
          <p:nvPr>
            <p:ph idx="1"/>
          </p:nvPr>
        </p:nvSpPr>
        <p:spPr/>
        <p:txBody>
          <a:bodyPr/>
          <a:lstStyle/>
          <a:p>
            <a:pPr marL="0" indent="0">
              <a:buNone/>
            </a:pPr>
            <a:r>
              <a:rPr lang="en-NZ" b="1" dirty="0">
                <a:solidFill>
                  <a:srgbClr val="0000CC"/>
                </a:solidFill>
              </a:rPr>
              <a:t>Anti-social behaviour is defined as:</a:t>
            </a:r>
          </a:p>
          <a:p>
            <a:r>
              <a:rPr lang="en-US" sz="2800" dirty="0"/>
              <a:t>harassment </a:t>
            </a:r>
          </a:p>
          <a:p>
            <a:r>
              <a:rPr lang="en-US" sz="2800" dirty="0"/>
              <a:t>or any other act or omission (whether intentional or not), if the act or omission reasonably causes alarm, distress, or nuisance that is more than minor.</a:t>
            </a:r>
          </a:p>
          <a:p>
            <a:r>
              <a:rPr lang="en-US" sz="2800" dirty="0"/>
              <a:t>This means less serious actions or omissions are likely to be viewed as anti-social behaviour by the Tenancy Tribunal.</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CC6E887-C201-4CE2-8405-EF3D24B936CB}"/>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386465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222FE-B2EF-4568-A338-ABF212AA494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44C49C6-9036-47A5-A887-7C39114D0F7D}"/>
              </a:ext>
            </a:extLst>
          </p:cNvPr>
          <p:cNvSpPr>
            <a:spLocks noGrp="1"/>
          </p:cNvSpPr>
          <p:nvPr>
            <p:ph idx="1"/>
          </p:nvPr>
        </p:nvSpPr>
        <p:spPr/>
        <p:txBody>
          <a:bodyPr/>
          <a:lstStyle/>
          <a:p>
            <a:pPr marL="0" indent="0">
              <a:buNone/>
            </a:pPr>
            <a:r>
              <a:rPr lang="en-US" b="1" dirty="0">
                <a:solidFill>
                  <a:srgbClr val="0000CC"/>
                </a:solidFill>
              </a:rPr>
              <a:t>Anti-social behaviour examples</a:t>
            </a:r>
          </a:p>
          <a:p>
            <a:pPr lvl="1"/>
            <a:r>
              <a:rPr lang="en-US" sz="1600" dirty="0"/>
              <a:t>loud, aggressive behaviour by tenants towards the neighbours or to each other if it reasonably causes alarm or distress to others</a:t>
            </a:r>
          </a:p>
          <a:p>
            <a:pPr lvl="1"/>
            <a:r>
              <a:rPr lang="en-US" sz="1600" dirty="0"/>
              <a:t>parking across a shared driveway repeatedly, especially if someone is not readily available to move the vehicle </a:t>
            </a:r>
          </a:p>
          <a:p>
            <a:pPr lvl="1"/>
            <a:r>
              <a:rPr lang="en-US" sz="1600" dirty="0"/>
              <a:t>leaving rubbish in shared areas/footpaths – the longer that it is not removed and the more dangerous or smelly the rubbish is, the more likely this will be viewed as anti-social behaviour that is more than minor </a:t>
            </a:r>
          </a:p>
          <a:p>
            <a:pPr lvl="1"/>
            <a:r>
              <a:rPr lang="en-US" sz="1600" dirty="0"/>
              <a:t>noise control callouts where a problem has been found </a:t>
            </a:r>
          </a:p>
          <a:p>
            <a:pPr lvl="1"/>
            <a:r>
              <a:rPr lang="en-US" sz="1600" dirty="0"/>
              <a:t>any intimidating behaviour, including ‘hate speech’ expressing hate or behaviour that encourages violence towards someone based on race, religion or sexual orientation </a:t>
            </a:r>
          </a:p>
          <a:p>
            <a:pPr lvl="1"/>
            <a:r>
              <a:rPr lang="en-US" sz="1600" dirty="0"/>
              <a:t>invasion of privacy by, for example, peeping or peering into someone’s home, including via CCTV, or loitering on someone else’s property </a:t>
            </a:r>
          </a:p>
          <a:p>
            <a:pPr lvl="1"/>
            <a:r>
              <a:rPr lang="en-US" sz="1600" dirty="0"/>
              <a:t>graffiti or other damage to a </a:t>
            </a:r>
            <a:r>
              <a:rPr lang="en-US" sz="1600" dirty="0" err="1"/>
              <a:t>neighbour’s</a:t>
            </a:r>
            <a:r>
              <a:rPr lang="en-US" sz="1600" dirty="0"/>
              <a:t> property or public property</a:t>
            </a:r>
            <a:endParaRPr lang="en-NZ" sz="16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86D864F-AE46-4A41-B5F1-8B8D6FAFD34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95758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E9CA9-94EF-49B0-A419-608A1C8CF27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F6DE5B0-898D-47E0-B748-66F4EE30BF6D}"/>
              </a:ext>
            </a:extLst>
          </p:cNvPr>
          <p:cNvSpPr>
            <a:spLocks noGrp="1"/>
          </p:cNvSpPr>
          <p:nvPr>
            <p:ph idx="1"/>
          </p:nvPr>
        </p:nvSpPr>
        <p:spPr/>
        <p:txBody>
          <a:bodyPr/>
          <a:lstStyle/>
          <a:p>
            <a:pPr marL="0" indent="0">
              <a:buNone/>
            </a:pPr>
            <a:r>
              <a:rPr lang="en-NZ" b="1" dirty="0">
                <a:solidFill>
                  <a:srgbClr val="0000CC"/>
                </a:solidFill>
              </a:rPr>
              <a:t>What do you do if you have an anti-social tenant?</a:t>
            </a:r>
          </a:p>
          <a:p>
            <a:r>
              <a:rPr lang="en-US" sz="2000" dirty="0"/>
              <a:t>Give your tenant a notice for the anti-social behaviour that occurred.</a:t>
            </a:r>
          </a:p>
          <a:p>
            <a:r>
              <a:rPr lang="en-US" sz="2000" dirty="0"/>
              <a:t>This must clearly describe </a:t>
            </a:r>
          </a:p>
          <a:p>
            <a:pPr lvl="1"/>
            <a:r>
              <a:rPr lang="en-US" sz="2000" dirty="0"/>
              <a:t>the specific behaviour considered to be anti-social; </a:t>
            </a:r>
          </a:p>
          <a:p>
            <a:pPr lvl="1"/>
            <a:r>
              <a:rPr lang="en-US" sz="2000" dirty="0"/>
              <a:t>who engaged in the anti-social behaviour (if known); 	</a:t>
            </a:r>
          </a:p>
          <a:p>
            <a:pPr lvl="1"/>
            <a:r>
              <a:rPr lang="en-US" sz="2000" dirty="0"/>
              <a:t>the date, approximate time and location of the behaviour</a:t>
            </a:r>
          </a:p>
          <a:p>
            <a:pPr lvl="1"/>
            <a:r>
              <a:rPr lang="en-US" sz="2000" dirty="0"/>
              <a:t>how many other notices (if any) have been issued in connection to anti-social behaviour at the same tenancy within the same 90-day period. </a:t>
            </a:r>
          </a:p>
          <a:p>
            <a:r>
              <a:rPr lang="en-US" sz="2000" dirty="0"/>
              <a:t>The notice must advise the tenant that they have the right to challenge the notice in the Tenancy Tribunal.</a:t>
            </a:r>
          </a:p>
          <a:p>
            <a:pPr marL="0" indent="0">
              <a:buNone/>
            </a:pP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B4CE1B2-8CE0-43D5-B608-5878FE0A6C6C}"/>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113964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53DEA-5508-471E-8F72-D0201ADA00B3}"/>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2D67D504-B4B9-4F54-B54F-B7FFAD4F7A0D}"/>
              </a:ext>
            </a:extLst>
          </p:cNvPr>
          <p:cNvSpPr>
            <a:spLocks noGrp="1"/>
          </p:cNvSpPr>
          <p:nvPr>
            <p:ph idx="1"/>
          </p:nvPr>
        </p:nvSpPr>
        <p:spPr/>
        <p:txBody>
          <a:bodyPr/>
          <a:lstStyle/>
          <a:p>
            <a:pPr marL="0" indent="0">
              <a:buNone/>
            </a:pPr>
            <a:r>
              <a:rPr lang="en-NZ" b="1" dirty="0">
                <a:solidFill>
                  <a:srgbClr val="0000CC"/>
                </a:solidFill>
              </a:rPr>
              <a:t>At the same time </a:t>
            </a:r>
          </a:p>
          <a:p>
            <a:endParaRPr lang="en-NZ" dirty="0"/>
          </a:p>
          <a:p>
            <a:r>
              <a:rPr lang="en-NZ" dirty="0"/>
              <a:t>Give your tenant a 14 day notice to remedy their actions.</a:t>
            </a:r>
          </a:p>
        </p:txBody>
      </p:sp>
    </p:spTree>
    <p:extLst>
      <p:ext uri="{BB962C8B-B14F-4D97-AF65-F5344CB8AC3E}">
        <p14:creationId xmlns:p14="http://schemas.microsoft.com/office/powerpoint/2010/main" val="1458305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9998A-739A-4369-A925-2B158217A8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3EF86BFB-C93B-431A-996C-49528A1478DB}"/>
              </a:ext>
            </a:extLst>
          </p:cNvPr>
          <p:cNvSpPr>
            <a:spLocks noGrp="1"/>
          </p:cNvSpPr>
          <p:nvPr>
            <p:ph idx="1"/>
          </p:nvPr>
        </p:nvSpPr>
        <p:spPr/>
        <p:txBody>
          <a:bodyPr/>
          <a:lstStyle/>
          <a:p>
            <a:pPr marL="0" indent="0">
              <a:buNone/>
            </a:pPr>
            <a:r>
              <a:rPr lang="en-US" sz="2000" dirty="0">
                <a:solidFill>
                  <a:srgbClr val="0000CC"/>
                </a:solidFill>
              </a:rPr>
              <a:t> </a:t>
            </a:r>
            <a:r>
              <a:rPr lang="en-US" b="1" dirty="0">
                <a:solidFill>
                  <a:srgbClr val="0000CC"/>
                </a:solidFill>
              </a:rPr>
              <a:t>After your three anti-social notices </a:t>
            </a:r>
          </a:p>
          <a:p>
            <a:r>
              <a:rPr lang="en-US" sz="2800" dirty="0"/>
              <a:t>You may apply to the Tenancy Tribunal to end a periodic tenancy if: </a:t>
            </a:r>
          </a:p>
          <a:p>
            <a:pPr lvl="1"/>
            <a:r>
              <a:rPr lang="en-US" dirty="0"/>
              <a:t>on three separate occasions within a 90-day period, a tenant (or a person in the premises with the tenant’s permission) has engaged in anti-social behaviour in connection with the tenancy; and a valid notice for anti-social behaviour was served on the tenant following each of those occasions.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73BD9A9-D302-4DFA-9255-2CA04C78DFCF}"/>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84702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32F78-22DB-402A-ACE5-AA249B4319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A44246B-31E7-4AA1-B3F1-4035E95DC0E4}"/>
              </a:ext>
            </a:extLst>
          </p:cNvPr>
          <p:cNvSpPr>
            <a:spLocks noGrp="1"/>
          </p:cNvSpPr>
          <p:nvPr>
            <p:ph idx="1"/>
          </p:nvPr>
        </p:nvSpPr>
        <p:spPr/>
        <p:txBody>
          <a:bodyPr/>
          <a:lstStyle/>
          <a:p>
            <a:pPr marL="0" indent="0">
              <a:buNone/>
            </a:pPr>
            <a:r>
              <a:rPr lang="en-US" sz="2000" dirty="0">
                <a:solidFill>
                  <a:srgbClr val="0000CC"/>
                </a:solidFill>
              </a:rPr>
              <a:t>Anti-social behaviour - TT</a:t>
            </a:r>
          </a:p>
          <a:p>
            <a:r>
              <a:rPr lang="en-US" sz="2000" dirty="0"/>
              <a:t>Tenancy Services provides a template ‘Notice for anti-social behaviour’ on its website.</a:t>
            </a:r>
          </a:p>
          <a:p>
            <a:pPr lvl="1"/>
            <a:r>
              <a:rPr lang="en-US" sz="1800" dirty="0"/>
              <a:t> If a tenant challenges a notice of anti-social behaviour in the Tenancy Tribunal, the landlord must prove the anti-social behaviour occurred and that the three notices met the above requirements. </a:t>
            </a:r>
          </a:p>
          <a:p>
            <a:r>
              <a:rPr lang="en-US" sz="2000" dirty="0"/>
              <a:t> If the Tenancy Tribunal considers that the notices were issued in accordance with the RTA, it must terminate the tenancy unless: – doing so would be unfair because of the circumstances in which the behaviour occurred or the notices were given; or – the landlord was partly or wholly motivated to apply to end the tenancy by the tenant exercising their legal rights or making a complaint (a retaliatory response). </a:t>
            </a:r>
            <a:endParaRPr lang="en-NZ" sz="20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071A2F-CFAE-4C51-9748-E55C2261802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149989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DD540F-C2AD-4649-B1C2-B95EDEF44D0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C27A667-2B87-49BC-8074-53D9CC4FD44B}"/>
              </a:ext>
            </a:extLst>
          </p:cNvPr>
          <p:cNvSpPr>
            <a:spLocks noGrp="1"/>
          </p:cNvSpPr>
          <p:nvPr>
            <p:ph idx="1"/>
          </p:nvPr>
        </p:nvSpPr>
        <p:spPr/>
        <p:txBody>
          <a:bodyPr/>
          <a:lstStyle/>
          <a:p>
            <a:pPr marL="0" indent="0">
              <a:buNone/>
            </a:pPr>
            <a:r>
              <a:rPr lang="en-US" sz="2800" b="1" dirty="0">
                <a:solidFill>
                  <a:srgbClr val="0000CC"/>
                </a:solidFill>
              </a:rPr>
              <a:t>Landlords can still end a tenancy :</a:t>
            </a:r>
          </a:p>
          <a:p>
            <a:endParaRPr lang="en-US" sz="2000" dirty="0"/>
          </a:p>
          <a:p>
            <a:r>
              <a:rPr lang="en-US" sz="2000" dirty="0"/>
              <a:t>where the tenant has assaulted or threatened to assault the landlord or their family, the owner or their family, neighbours, or other occupants of the building, </a:t>
            </a:r>
          </a:p>
          <a:p>
            <a:endParaRPr lang="en-US" sz="2000" dirty="0"/>
          </a:p>
          <a:p>
            <a:r>
              <a:rPr lang="en-US" sz="2000" dirty="0"/>
              <a:t>or has caused, or permitted another person to cause, or has threated to cause, substantial damage to the premises. </a:t>
            </a:r>
          </a:p>
          <a:p>
            <a:endParaRPr lang="en-US" sz="2000" dirty="0"/>
          </a:p>
          <a:p>
            <a:r>
              <a:rPr lang="en-US" sz="2000" dirty="0"/>
              <a:t>An incident like this only needs to occur once before a landlord can apply to the Tenancy Tribunal to terminate the tenancy.</a:t>
            </a:r>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E5C9C27-B69F-4548-ACA2-A257FF0E97B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892098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5CD5B-0D10-4D56-9F72-74B4CDA523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4EDEC16-4353-4AA7-92AD-F6CFE64FD6BC}"/>
              </a:ext>
            </a:extLst>
          </p:cNvPr>
          <p:cNvSpPr>
            <a:spLocks noGrp="1"/>
          </p:cNvSpPr>
          <p:nvPr>
            <p:ph idx="1"/>
          </p:nvPr>
        </p:nvSpPr>
        <p:spPr/>
        <p:txBody>
          <a:bodyPr/>
          <a:lstStyle/>
          <a:p>
            <a:endParaRPr lang="en-US" sz="1800" dirty="0"/>
          </a:p>
          <a:p>
            <a:pPr marL="0" indent="0">
              <a:buNone/>
            </a:pPr>
            <a:r>
              <a:rPr lang="en-US" b="1" dirty="0">
                <a:solidFill>
                  <a:srgbClr val="0000CC"/>
                </a:solidFill>
              </a:rPr>
              <a:t>Other points</a:t>
            </a:r>
          </a:p>
          <a:p>
            <a:r>
              <a:rPr lang="en-US" sz="1800" dirty="0"/>
              <a:t>The RTA also enables a landlord to apply to the Tenancy Tribunal to end a tenancy where the tenant breaches their obligations under the RTA or their tenancy agreement. </a:t>
            </a:r>
            <a:r>
              <a:rPr lang="en-US" sz="1800" b="1" dirty="0"/>
              <a:t>For example, a breach of their obligation to not interfere with the reasonable peace, comfort or privacy of neighbours, or a breach of their obligation to not use the premises for an unlawful purpose.</a:t>
            </a:r>
          </a:p>
          <a:p>
            <a:r>
              <a:rPr lang="en-US" sz="1800" dirty="0"/>
              <a:t> Whether this alternative approach can be used to terminate a tenancy will depend on the seriousness of the breach, and whether the breach can be remedied (i.e. fixed). If the breach can be remedied, the landlord must first give the tenant the opportunity to remedy the breach via a 14-day notice to remedy. </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D52C2ABE-E67E-4CBB-B966-8E4FD619868D}"/>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35459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13D0D-8AFC-4D71-89A3-687F0FCDF0E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50BD25E-7C0B-4E51-A014-22C81FB247C5}"/>
              </a:ext>
            </a:extLst>
          </p:cNvPr>
          <p:cNvSpPr>
            <a:spLocks noGrp="1"/>
          </p:cNvSpPr>
          <p:nvPr>
            <p:ph idx="1"/>
          </p:nvPr>
        </p:nvSpPr>
        <p:spPr/>
        <p:txBody>
          <a:bodyPr/>
          <a:lstStyle/>
          <a:p>
            <a:pPr marL="0" indent="0" algn="ctr">
              <a:buNone/>
            </a:pPr>
            <a:r>
              <a:rPr lang="en-NZ" b="1" dirty="0">
                <a:solidFill>
                  <a:srgbClr val="0000CC"/>
                </a:solidFill>
              </a:rPr>
              <a:t>Disclaimer</a:t>
            </a:r>
          </a:p>
          <a:p>
            <a:r>
              <a:rPr lang="en-NZ" sz="2400" i="1" dirty="0"/>
              <a:t>NZPIF is a Not-For-profit Organisation and does not provide financial, legal, tax, or accounting advice. Information provided by, on behalf of, or under the auspices of NZPIF is necessarily of a general nature. </a:t>
            </a:r>
          </a:p>
          <a:p>
            <a:r>
              <a:rPr lang="en-NZ" sz="2400" i="1" dirty="0"/>
              <a:t>NZPIF and its officers and agents have no responsibility or liability of any kind to any person for such information.</a:t>
            </a:r>
          </a:p>
          <a:p>
            <a:r>
              <a:rPr lang="en-NZ" sz="2400" i="1" dirty="0"/>
              <a:t>NZPIF recommends you consult appropriate professional advisors before making any investment decision or entering into any investment or transaction.</a:t>
            </a:r>
            <a:endParaRPr lang="en-NZ" sz="24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043B225-B5C0-4B1C-95EE-4832DE54F46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7536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0A5DD8-3536-4491-8F52-862507D205C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FAA8E9-5E4B-4407-93E2-17FB2EE1A287}"/>
              </a:ext>
            </a:extLst>
          </p:cNvPr>
          <p:cNvSpPr>
            <a:spLocks noGrp="1"/>
          </p:cNvSpPr>
          <p:nvPr>
            <p:ph idx="1"/>
          </p:nvPr>
        </p:nvSpPr>
        <p:spPr/>
        <p:txBody>
          <a:bodyPr/>
          <a:lstStyle/>
          <a:p>
            <a:pPr marL="0" indent="0">
              <a:buNone/>
            </a:pPr>
            <a:r>
              <a:rPr lang="en-NZ" dirty="0">
                <a:solidFill>
                  <a:srgbClr val="0000CC"/>
                </a:solidFill>
              </a:rPr>
              <a:t>Find more information on Tenancy Services Web Site </a:t>
            </a:r>
          </a:p>
          <a:p>
            <a:r>
              <a:rPr lang="en-NZ" dirty="0"/>
              <a:t>Template which you can use for recording your anti-social actions and give a copy to the tenant</a:t>
            </a:r>
          </a:p>
          <a:p>
            <a:r>
              <a:rPr lang="en-US" sz="3200" dirty="0"/>
              <a:t>Behaviour decision tool – this helps identify anti-social or unacceptable tenant behaviour.</a:t>
            </a: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276274E-C732-4F57-B530-CAE3F218524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777051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ED8D6A-E138-4882-8E8A-87E369F128E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1240316-21F1-46B2-B574-4CE9513E5946}"/>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Things to note</a:t>
            </a:r>
          </a:p>
          <a:p>
            <a:r>
              <a:rPr lang="en-NZ" dirty="0"/>
              <a:t>If you started a Fixed term before the 11</a:t>
            </a:r>
            <a:r>
              <a:rPr lang="en-NZ" baseline="30000" dirty="0"/>
              <a:t>th</a:t>
            </a:r>
            <a:r>
              <a:rPr lang="en-NZ" dirty="0"/>
              <a:t> February 2021 you are still under the old termination rules.</a:t>
            </a:r>
          </a:p>
          <a:p>
            <a:r>
              <a:rPr lang="en-NZ" dirty="0"/>
              <a:t>A 90 day no-cause notice given before the 11</a:t>
            </a:r>
            <a:r>
              <a:rPr lang="en-NZ" baseline="30000" dirty="0"/>
              <a:t>th</a:t>
            </a:r>
            <a:r>
              <a:rPr lang="en-NZ" dirty="0"/>
              <a:t> February 2021 is still permitted.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46BD489-7BB7-4567-BF1F-20BE7489EDAF}"/>
              </a:ext>
            </a:extLst>
          </p:cNvPr>
          <p:cNvPicPr>
            <a:picLocks noChangeAspect="1" noChangeArrowheads="1"/>
          </p:cNvPicPr>
          <p:nvPr/>
        </p:nvPicPr>
        <p:blipFill>
          <a:blip r:embed="rId2" cstate="print"/>
          <a:srcRect/>
          <a:stretch>
            <a:fillRect/>
          </a:stretch>
        </p:blipFill>
        <p:spPr bwMode="auto">
          <a:xfrm>
            <a:off x="575825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96124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buNone/>
            </a:pPr>
            <a:r>
              <a:rPr lang="en-NZ" b="1" u="sng" dirty="0">
                <a:solidFill>
                  <a:srgbClr val="3333CC"/>
                </a:solidFill>
              </a:rPr>
              <a:t>Periodic Tenancies</a:t>
            </a:r>
          </a:p>
          <a:p>
            <a:r>
              <a:rPr lang="en-US" sz="1700" i="0" u="none" strike="noStrike" baseline="0" dirty="0">
                <a:solidFill>
                  <a:srgbClr val="000000"/>
                </a:solidFill>
              </a:rPr>
              <a:t>Periodic tenancies can only be ended by the landlord for one of the following reasons: </a:t>
            </a:r>
          </a:p>
          <a:p>
            <a:r>
              <a:rPr lang="en-US" sz="1700" i="1" u="none" strike="noStrike" baseline="0" dirty="0">
                <a:solidFill>
                  <a:srgbClr val="000000"/>
                </a:solidFill>
              </a:rPr>
              <a:t>Notice period is determined by the Tenancy Tribunal when landlord applies to the Tribunal to end the tenancy </a:t>
            </a:r>
            <a:endParaRPr lang="en-US" sz="1700" dirty="0">
              <a:solidFill>
                <a:srgbClr val="000000"/>
              </a:solidFill>
            </a:endParaRPr>
          </a:p>
          <a:p>
            <a:pPr lvl="1"/>
            <a:r>
              <a:rPr lang="en-US" sz="1700" i="0" u="none" strike="noStrike" baseline="0" dirty="0">
                <a:solidFill>
                  <a:srgbClr val="000000"/>
                </a:solidFill>
              </a:rPr>
              <a:t> The landlord issued a tenant three notices for separate anti-social acts in a 90-day period.</a:t>
            </a:r>
          </a:p>
          <a:p>
            <a:pPr lvl="1"/>
            <a:r>
              <a:rPr lang="en-US" sz="1700" i="0" u="none" strike="noStrike" baseline="0" dirty="0">
                <a:solidFill>
                  <a:srgbClr val="000000"/>
                </a:solidFill>
              </a:rPr>
              <a:t>The landlord gave notice that a tenant was at least five working days late with their rent payment on three separate occasions within a 90-day period. </a:t>
            </a:r>
          </a:p>
          <a:p>
            <a:pPr lvl="1"/>
            <a:r>
              <a:rPr lang="en-US" sz="1700" i="0" u="none" strike="noStrike" baseline="0" dirty="0">
                <a:solidFill>
                  <a:srgbClr val="000000"/>
                </a:solidFill>
              </a:rPr>
              <a:t>The landlord will suffer greater hardship than the tenant if the tenancy continues. </a:t>
            </a:r>
          </a:p>
          <a:p>
            <a:r>
              <a:rPr lang="en-US" sz="1700" i="0" u="none" strike="noStrike" baseline="0" dirty="0">
                <a:solidFill>
                  <a:srgbClr val="000000"/>
                </a:solidFill>
              </a:rPr>
              <a:t>Existing provisions relating to rent arrears, damage, assault and breaches still apply. </a:t>
            </a:r>
            <a:endParaRPr lang="en-NZ" sz="17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88344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lgn="l">
              <a:buNone/>
            </a:pPr>
            <a:r>
              <a:rPr lang="en-NZ" b="1" i="0" u="sng" strike="noStrike" baseline="0" dirty="0">
                <a:solidFill>
                  <a:srgbClr val="3333CC"/>
                </a:solidFill>
              </a:rPr>
              <a:t>New Timelines</a:t>
            </a:r>
          </a:p>
          <a:p>
            <a:pPr marL="0" indent="0">
              <a:buNone/>
            </a:pPr>
            <a:r>
              <a:rPr lang="en-NZ" sz="2800" i="0" u="none" strike="noStrike" baseline="0" dirty="0">
                <a:solidFill>
                  <a:srgbClr val="3333CC"/>
                </a:solidFill>
              </a:rPr>
              <a:t> </a:t>
            </a:r>
            <a:r>
              <a:rPr lang="en-NZ" sz="1800" i="0" u="sng" strike="noStrike" baseline="0" dirty="0">
                <a:solidFill>
                  <a:srgbClr val="3333CC"/>
                </a:solidFill>
              </a:rPr>
              <a:t>14 day notices</a:t>
            </a:r>
          </a:p>
          <a:p>
            <a:r>
              <a:rPr lang="en-US" sz="1800" i="0" u="none" strike="noStrike" baseline="0" dirty="0">
                <a:solidFill>
                  <a:srgbClr val="000000"/>
                </a:solidFill>
              </a:rPr>
              <a:t>The tenant physically assaulted the landlord or their family and the Police laid a charge. </a:t>
            </a:r>
          </a:p>
          <a:p>
            <a:endParaRPr lang="en-NZ" sz="1800" i="0" u="sng" strike="noStrike" baseline="0" dirty="0">
              <a:solidFill>
                <a:srgbClr val="000000"/>
              </a:solidFill>
            </a:endParaRPr>
          </a:p>
          <a:p>
            <a:pPr marL="0" indent="0">
              <a:buNone/>
            </a:pPr>
            <a:r>
              <a:rPr lang="en-NZ" sz="1800" i="0" u="sng" strike="noStrike" baseline="0" dirty="0">
                <a:solidFill>
                  <a:srgbClr val="3333CC"/>
                </a:solidFill>
              </a:rPr>
              <a:t>63 days’ notice </a:t>
            </a:r>
          </a:p>
          <a:p>
            <a:r>
              <a:rPr lang="en-US" sz="1800" i="0" u="none" strike="noStrike" baseline="0" dirty="0">
                <a:solidFill>
                  <a:srgbClr val="000000"/>
                </a:solidFill>
              </a:rPr>
              <a:t>The owner, or their family, requires the property to live in. </a:t>
            </a:r>
          </a:p>
          <a:p>
            <a:endParaRPr lang="en-US" sz="1800" i="0" u="none" strike="noStrike" baseline="0" dirty="0">
              <a:solidFill>
                <a:srgbClr val="000000"/>
              </a:solidFill>
            </a:endParaRPr>
          </a:p>
          <a:p>
            <a:r>
              <a:rPr lang="en-US" sz="1800" i="0" u="none" strike="noStrike" baseline="0" dirty="0">
                <a:solidFill>
                  <a:srgbClr val="000000"/>
                </a:solidFill>
              </a:rPr>
              <a:t>The landlord customarily uses the premises for occupation by employees or contractors and the premises are needed for that purpose (and this is stated in the tenancy agreement).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9604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buNone/>
            </a:pPr>
            <a:r>
              <a:rPr lang="en-NZ" b="1" i="0" u="sng" strike="noStrike" baseline="0" dirty="0">
                <a:solidFill>
                  <a:srgbClr val="3333CC"/>
                </a:solidFill>
              </a:rPr>
              <a:t>New Timelines </a:t>
            </a:r>
          </a:p>
          <a:p>
            <a:pPr marL="0" indent="0">
              <a:buNone/>
            </a:pPr>
            <a:r>
              <a:rPr lang="en-NZ" sz="1800" i="0" u="sng" strike="noStrike" baseline="0" dirty="0">
                <a:solidFill>
                  <a:srgbClr val="3333CC"/>
                </a:solidFill>
              </a:rPr>
              <a:t>90 days’ notice </a:t>
            </a:r>
          </a:p>
          <a:p>
            <a:r>
              <a:rPr lang="en-US" sz="1800" i="0" u="none" strike="noStrike" baseline="0" dirty="0">
                <a:solidFill>
                  <a:srgbClr val="000000"/>
                </a:solidFill>
              </a:rPr>
              <a:t>The owner intends to put the premises on the market. </a:t>
            </a:r>
          </a:p>
          <a:p>
            <a:r>
              <a:rPr lang="en-US" sz="1800" i="0" u="none" strike="noStrike" baseline="0" dirty="0">
                <a:solidFill>
                  <a:srgbClr val="000000"/>
                </a:solidFill>
              </a:rPr>
              <a:t>The property has been sold with a requirement by the owner for vacant possession. </a:t>
            </a:r>
          </a:p>
          <a:p>
            <a:r>
              <a:rPr lang="en-US" sz="1800" i="0" u="none" strike="noStrike" baseline="0" dirty="0">
                <a:solidFill>
                  <a:srgbClr val="009900"/>
                </a:solidFill>
              </a:rPr>
              <a:t>The landlord is not the owner of the property, and the landlord’s interest ends. </a:t>
            </a:r>
          </a:p>
          <a:p>
            <a:r>
              <a:rPr lang="en-US" sz="1800" i="0" u="none" strike="noStrike" baseline="0" dirty="0">
                <a:solidFill>
                  <a:srgbClr val="000000"/>
                </a:solidFill>
              </a:rPr>
              <a:t>The premises need to be vacant to facilitate the use of nearby land for a business activity (and this is stated in the tenancy agreement).</a:t>
            </a:r>
          </a:p>
          <a:p>
            <a:r>
              <a:rPr lang="en-US" sz="1800" i="0" u="none" strike="noStrike" baseline="0" dirty="0">
                <a:solidFill>
                  <a:srgbClr val="000000"/>
                </a:solidFill>
              </a:rPr>
              <a:t>The landlord wants to change the use of the premises to a commercial use. </a:t>
            </a:r>
          </a:p>
          <a:p>
            <a:r>
              <a:rPr lang="en-US" sz="1800" i="0" u="none" strike="noStrike" baseline="0" dirty="0">
                <a:solidFill>
                  <a:srgbClr val="000000"/>
                </a:solidFill>
              </a:rPr>
              <a:t>The landlord intends to carry out extensive renovations at the property and it would be impractical for the tenant to live there during that process. </a:t>
            </a:r>
          </a:p>
          <a:p>
            <a:r>
              <a:rPr lang="en-US" sz="1800" i="0" u="none" strike="noStrike" baseline="0" dirty="0">
                <a:solidFill>
                  <a:srgbClr val="000000"/>
                </a:solidFill>
              </a:rPr>
              <a:t>The premises are to be demolished </a:t>
            </a:r>
          </a:p>
          <a:p>
            <a:r>
              <a:rPr lang="en-US" sz="1800" i="0" u="none" strike="noStrike" baseline="0" dirty="0">
                <a:solidFill>
                  <a:srgbClr val="000000"/>
                </a:solidFill>
              </a:rPr>
              <a:t>Reasons specific to social housing tenancies. </a:t>
            </a:r>
            <a:endParaRPr lang="en-NZ" sz="1800" dirty="0"/>
          </a:p>
          <a:p>
            <a:endParaRPr lang="en-NZ" sz="1800" i="0" u="none" strike="noStrike" baseline="0" dirty="0">
              <a:solidFill>
                <a:srgbClr val="000000"/>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56045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Fixed Term Tenancies</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convert to periodic tenancies unless: </a:t>
            </a:r>
          </a:p>
          <a:p>
            <a:endParaRPr lang="en-US" sz="1800" i="0" u="none" strike="noStrike" baseline="0" dirty="0">
              <a:solidFill>
                <a:srgbClr val="000000"/>
              </a:solidFill>
            </a:endParaRPr>
          </a:p>
          <a:p>
            <a:pPr lvl="1"/>
            <a:r>
              <a:rPr lang="en-US" sz="1800" i="0" u="none" strike="noStrike" baseline="0" dirty="0">
                <a:solidFill>
                  <a:srgbClr val="000000"/>
                </a:solidFill>
              </a:rPr>
              <a:t>A landlord gives notice using the reasons listed in the RTA for periodic tenancies </a:t>
            </a:r>
          </a:p>
          <a:p>
            <a:endParaRPr lang="en-US" sz="1800" i="0" u="none" strike="noStrike" baseline="0" dirty="0">
              <a:solidFill>
                <a:srgbClr val="000000"/>
              </a:solidFill>
            </a:endParaRPr>
          </a:p>
          <a:p>
            <a:pPr lvl="1"/>
            <a:r>
              <a:rPr lang="en-US" sz="1800" i="0" u="none" strike="noStrike" baseline="0" dirty="0">
                <a:solidFill>
                  <a:srgbClr val="000000"/>
                </a:solidFill>
              </a:rPr>
              <a:t>A tenant gives notice for any reason at least 28 days before the end of the tenancy </a:t>
            </a:r>
          </a:p>
          <a:p>
            <a:endParaRPr lang="en-US" sz="1800" i="0" u="none" strike="noStrike" baseline="0" dirty="0">
              <a:solidFill>
                <a:srgbClr val="000000"/>
              </a:solidFill>
            </a:endParaRPr>
          </a:p>
          <a:p>
            <a:pPr lvl="1"/>
            <a:r>
              <a:rPr lang="en-US" sz="1800" i="0" u="none" strike="noStrike" baseline="0" dirty="0">
                <a:solidFill>
                  <a:srgbClr val="000000"/>
                </a:solidFill>
              </a:rPr>
              <a:t>The parties agree otherwise e.g. to renew the fixed term or to end the tenancy </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58359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(details are still to be finalised)</a:t>
            </a:r>
          </a:p>
          <a:p>
            <a:endParaRPr lang="en-US" sz="1800" i="0" u="none" strike="noStrike" baseline="0" dirty="0">
              <a:solidFill>
                <a:srgbClr val="000000"/>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endParaRPr lang="en-US" sz="1800" i="0" u="none" strike="noStrike" baseline="0" dirty="0">
              <a:solidFill>
                <a:srgbClr val="000000"/>
              </a:solidFill>
            </a:endParaRP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endParaRPr lang="en-US" sz="1800" i="0" u="none" strike="noStrike" baseline="0" dirty="0">
              <a:solidFill>
                <a:srgbClr val="000000"/>
              </a:solidFill>
            </a:endParaRP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65938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0" i="0" u="none" strike="noStrike" baseline="0" dirty="0">
                <a:solidFill>
                  <a:srgbClr val="000000"/>
                </a:solidFill>
                <a:latin typeface="Gustan Bold"/>
              </a:rPr>
              <a:t> </a:t>
            </a:r>
            <a:r>
              <a:rPr lang="en-US" sz="3200" b="1" i="0" u="sng" strike="noStrike" baseline="0" dirty="0">
                <a:solidFill>
                  <a:srgbClr val="3333CC"/>
                </a:solidFill>
              </a:rPr>
              <a:t>Installing a minor change </a:t>
            </a:r>
            <a:endParaRPr lang="en-NZ" b="1" u="sng" dirty="0">
              <a:solidFill>
                <a:srgbClr val="3333CC"/>
              </a:solidFill>
            </a:endParaRPr>
          </a:p>
          <a:p>
            <a:pPr algn="l"/>
            <a:endParaRPr lang="en-NZ" sz="1800" i="0" u="none" strike="noStrike" baseline="0" dirty="0">
              <a:solidFill>
                <a:srgbClr val="000000"/>
              </a:solidFill>
            </a:endParaRPr>
          </a:p>
          <a:p>
            <a:r>
              <a:rPr lang="en-US" sz="1800" i="0" u="none" strike="noStrike" baseline="0" dirty="0">
                <a:solidFill>
                  <a:srgbClr val="000000"/>
                </a:solidFill>
              </a:rPr>
              <a:t> Where a tenant requests a change that is minor, the landlord must give permission. The Residential Tenancies Act 1986 outlines what changes will be minor. The landlord can impose reasonable conditions around how that minor change is carried out. Tenants must remove the minor changes and remediate the property when the tenancy ends.</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49454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Fibre broadband </a:t>
            </a:r>
            <a:endParaRPr lang="en-NZ"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Tenants can request to install </a:t>
            </a:r>
            <a:r>
              <a:rPr lang="en-US" sz="1800" i="0" u="none" strike="noStrike" baseline="0" dirty="0" err="1">
                <a:solidFill>
                  <a:srgbClr val="000000"/>
                </a:solidFill>
              </a:rPr>
              <a:t>fibre</a:t>
            </a:r>
            <a:r>
              <a:rPr lang="en-US" sz="1800" i="0" u="none" strike="noStrike" baseline="0" dirty="0">
                <a:solidFill>
                  <a:srgbClr val="000000"/>
                </a:solidFill>
              </a:rPr>
              <a:t> broadband and landlords must facilitate installation if this can be done at no cost to the landlord. </a:t>
            </a:r>
          </a:p>
          <a:p>
            <a:endParaRPr lang="en-US" sz="1800" i="0" u="none" strike="noStrike" baseline="0" dirty="0">
              <a:solidFill>
                <a:srgbClr val="000000"/>
              </a:solidFill>
            </a:endParaRPr>
          </a:p>
          <a:p>
            <a:r>
              <a:rPr lang="en-US" sz="1800" i="0" u="none" strike="noStrike" baseline="0" dirty="0">
                <a:solidFill>
                  <a:srgbClr val="000000"/>
                </a:solidFill>
              </a:rPr>
              <a:t>Landlords can decline a request for </a:t>
            </a:r>
            <a:r>
              <a:rPr lang="en-US" sz="1800" i="0" u="none" strike="noStrike" baseline="0" dirty="0" err="1">
                <a:solidFill>
                  <a:srgbClr val="000000"/>
                </a:solidFill>
              </a:rPr>
              <a:t>fibre</a:t>
            </a:r>
            <a:r>
              <a:rPr lang="en-US" sz="1800" i="0" u="none" strike="noStrike" baseline="0" dirty="0">
                <a:solidFill>
                  <a:srgbClr val="000000"/>
                </a:solidFill>
              </a:rPr>
              <a:t> installation where: </a:t>
            </a:r>
          </a:p>
          <a:p>
            <a:pPr lvl="1"/>
            <a:r>
              <a:rPr lang="en-US" sz="1800" i="0" u="none" strike="noStrike" baseline="0" dirty="0">
                <a:solidFill>
                  <a:srgbClr val="000000"/>
                </a:solidFill>
              </a:rPr>
              <a:t>It will materially compromise the building’s weathertightness or character. </a:t>
            </a:r>
          </a:p>
          <a:p>
            <a:pPr lvl="1"/>
            <a:r>
              <a:rPr lang="en-US" sz="1800" i="0" u="none" strike="noStrike" baseline="0" dirty="0">
                <a:solidFill>
                  <a:srgbClr val="000000"/>
                </a:solidFill>
              </a:rPr>
              <a:t>It will compromise the building’s structural integrity. </a:t>
            </a:r>
          </a:p>
          <a:p>
            <a:pPr lvl="1"/>
            <a:r>
              <a:rPr lang="en-US" sz="1800" i="0" u="none" strike="noStrike" baseline="0" dirty="0">
                <a:solidFill>
                  <a:srgbClr val="000000"/>
                </a:solidFill>
              </a:rPr>
              <a:t>It will breach an obligation relevant to the premises. </a:t>
            </a:r>
          </a:p>
          <a:p>
            <a:pPr lvl="1"/>
            <a:r>
              <a:rPr lang="en-US" sz="1800" i="0" u="none" strike="noStrike" baseline="0" dirty="0">
                <a:solidFill>
                  <a:srgbClr val="000000"/>
                </a:solidFill>
              </a:rPr>
              <a:t>The landlord is going to carry out extensive renovations</a:t>
            </a:r>
            <a:r>
              <a:rPr lang="en-US" sz="1400" i="0" u="none" strike="noStrike" baseline="0" dirty="0">
                <a:solidFill>
                  <a:srgbClr val="000000"/>
                </a:solidFill>
              </a:rPr>
              <a: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43545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a:xfrm>
            <a:off x="457200" y="1571204"/>
            <a:ext cx="8229600" cy="4525963"/>
          </a:xfrm>
        </p:spPr>
        <p:txBody>
          <a:bodyPr/>
          <a:lstStyle/>
          <a:p>
            <a:pPr marL="0" indent="0">
              <a:buNone/>
            </a:pPr>
            <a:r>
              <a:rPr lang="en-NZ" b="1" i="0" u="sng" strike="noStrike" baseline="0" dirty="0">
                <a:solidFill>
                  <a:srgbClr val="3333CC"/>
                </a:solidFill>
              </a:rPr>
              <a:t>Rent setting and increases </a:t>
            </a:r>
          </a:p>
          <a:p>
            <a:pPr marL="0" indent="0">
              <a:buNone/>
            </a:pPr>
            <a:endParaRPr lang="en-NZ" sz="1800" b="1" i="0" u="none" strike="noStrike" baseline="0" dirty="0">
              <a:solidFill>
                <a:srgbClr val="000000"/>
              </a:solidFill>
            </a:endParaRPr>
          </a:p>
          <a:p>
            <a:pPr marL="0" indent="0">
              <a:buNone/>
            </a:pPr>
            <a:endParaRPr lang="en-US" sz="2800" dirty="0">
              <a:solidFill>
                <a:srgbClr val="3333CC"/>
              </a:solidFill>
            </a:endParaRPr>
          </a:p>
          <a:p>
            <a:r>
              <a:rPr lang="en-US" sz="1800" i="0" u="none" strike="noStrike" baseline="0" dirty="0">
                <a:solidFill>
                  <a:srgbClr val="000000"/>
                </a:solidFill>
              </a:rPr>
              <a:t>Landlords and agents cannot seek rental bids. This includes advertising rental properties with no rental price listed. Tenants are still allowed to offer to pay more for a property if they want. </a:t>
            </a:r>
          </a:p>
          <a:p>
            <a:endParaRPr lang="en-US" sz="1800" i="0" u="none" strike="noStrike" baseline="0" dirty="0">
              <a:solidFill>
                <a:srgbClr val="000000"/>
              </a:solidFill>
            </a:endParaRPr>
          </a:p>
          <a:p>
            <a:r>
              <a:rPr lang="en-US" sz="1800" i="0" u="none" strike="noStrike" baseline="0" dirty="0">
                <a:solidFill>
                  <a:srgbClr val="000000"/>
                </a:solidFill>
              </a:rPr>
              <a:t>Rent cannot be increased more than once every 12 months.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8325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E9407-01FA-4D36-9232-406649B61E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4B347DF-4AE6-4A37-839E-8975C232965A}"/>
              </a:ext>
            </a:extLst>
          </p:cNvPr>
          <p:cNvSpPr>
            <a:spLocks noGrp="1"/>
          </p:cNvSpPr>
          <p:nvPr>
            <p:ph idx="1"/>
          </p:nvPr>
        </p:nvSpPr>
        <p:spPr>
          <a:xfrm>
            <a:off x="452437" y="1508129"/>
            <a:ext cx="8229600" cy="4525963"/>
          </a:xfrm>
        </p:spPr>
        <p:txBody>
          <a:bodyPr/>
          <a:lstStyle/>
          <a:p>
            <a:pPr marL="0" indent="0" algn="ctr">
              <a:buNone/>
            </a:pPr>
            <a:r>
              <a:rPr lang="en-GB" b="1" dirty="0">
                <a:solidFill>
                  <a:srgbClr val="3333CC"/>
                </a:solidFill>
              </a:rPr>
              <a:t>Business Partner update</a:t>
            </a:r>
          </a:p>
          <a:p>
            <a:pPr marL="0" indent="0">
              <a:buNone/>
            </a:pPr>
            <a:endParaRPr lang="en-GB" b="1" dirty="0">
              <a:solidFill>
                <a:srgbClr val="3333CC"/>
              </a:solidFill>
            </a:endParaRPr>
          </a:p>
          <a:p>
            <a:endParaRPr lang="en-GB" dirty="0"/>
          </a:p>
          <a:p>
            <a:r>
              <a:rPr lang="en-GB" dirty="0"/>
              <a:t>Carpet court has recently purchased curtain studio.</a:t>
            </a:r>
          </a:p>
          <a:p>
            <a:r>
              <a:rPr lang="en-GB" dirty="0"/>
              <a:t>NZPIF now have them as a business partner.</a:t>
            </a:r>
          </a:p>
          <a:p>
            <a:r>
              <a:rPr lang="en-NZ" dirty="0"/>
              <a:t>Special pricing is available for members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AD7467D-8506-4E22-AC0F-3B73C6E6A16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pic>
        <p:nvPicPr>
          <p:cNvPr id="5" name="Picture 2">
            <a:extLst>
              <a:ext uri="{FF2B5EF4-FFF2-40B4-BE49-F238E27FC236}">
                <a16:creationId xmlns:a16="http://schemas.microsoft.com/office/drawing/2014/main" xmlns="" id="{E93D2962-B977-4DDE-945D-60AE44EF00FF}"/>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4788024" y="2204864"/>
            <a:ext cx="3323082"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xmlns="" id="{808B62D6-E458-4DF7-A565-94F6508113D7}"/>
              </a:ext>
            </a:extLst>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a:off x="1032894" y="2060864"/>
            <a:ext cx="3031581" cy="11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99156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1" i="0" u="sng" strike="noStrike" baseline="0" dirty="0">
                <a:solidFill>
                  <a:srgbClr val="3333CC"/>
                </a:solidFill>
              </a:rPr>
              <a:t>Privacy and access to justice </a:t>
            </a:r>
          </a:p>
          <a:p>
            <a:endParaRPr lang="en-NZ" dirty="0"/>
          </a:p>
          <a:p>
            <a:r>
              <a:rPr lang="en-US" sz="1800" i="0" u="none" strike="noStrike" baseline="0" dirty="0">
                <a:solidFill>
                  <a:srgbClr val="000000"/>
                </a:solidFill>
              </a:rPr>
              <a:t>The Tribunal, on the application of any party or on its own initiative, can order that names and identifying details be suppressed. </a:t>
            </a:r>
          </a:p>
          <a:p>
            <a:endParaRPr lang="en-US" sz="1800" i="0" u="none" strike="noStrike" baseline="0" dirty="0">
              <a:solidFill>
                <a:srgbClr val="000000"/>
              </a:solidFill>
            </a:endParaRPr>
          </a:p>
          <a:p>
            <a:r>
              <a:rPr lang="en-US" sz="1800" i="0" u="none" strike="noStrike" baseline="0" dirty="0">
                <a:solidFill>
                  <a:srgbClr val="000000"/>
                </a:solidFill>
              </a:rPr>
              <a:t>Where a party has been wholly or substantially successful in their case, identifying details can be removed from published Tribunal orders.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93560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Assignment </a:t>
            </a:r>
          </a:p>
          <a:p>
            <a:endParaRPr lang="en-NZ" dirty="0"/>
          </a:p>
          <a:p>
            <a:r>
              <a:rPr lang="en-US" sz="1800" i="0" u="none" strike="noStrike" baseline="0" dirty="0">
                <a:solidFill>
                  <a:srgbClr val="000000"/>
                </a:solidFill>
              </a:rPr>
              <a:t>All assignment requests must be considered, and landlords must not decline unreasonably. </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cannot prohibit assignment.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47319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Providing information </a:t>
            </a:r>
            <a:endParaRPr lang="en-NZ" b="1" u="sng" dirty="0">
              <a:solidFill>
                <a:srgbClr val="3333CC"/>
              </a:solidFill>
            </a:endParaRPr>
          </a:p>
          <a:p>
            <a:endParaRPr lang="en-NZ" sz="1800" dirty="0">
              <a:solidFill>
                <a:srgbClr val="000000"/>
              </a:solidFill>
            </a:endParaRPr>
          </a:p>
          <a:p>
            <a:r>
              <a:rPr lang="en-US" sz="1800" i="0" u="none" strike="noStrike" baseline="0" dirty="0">
                <a:solidFill>
                  <a:srgbClr val="000000"/>
                </a:solidFill>
              </a:rPr>
              <a:t>Landlords must provide tenants with a breakdown of fees charged on agreement to assignment, subletting or ending a tenancy (break lease fees). This will give tenants an opportunity to consider if the fees are reasonable. </a:t>
            </a:r>
          </a:p>
          <a:p>
            <a:endParaRPr lang="en-US" sz="1800" i="0" u="none" strike="noStrike" baseline="0" dirty="0">
              <a:solidFill>
                <a:srgbClr val="000000"/>
              </a:solidFill>
            </a:endParaRPr>
          </a:p>
          <a:p>
            <a:r>
              <a:rPr lang="en-US" sz="1800" i="0" u="none" strike="noStrike" baseline="0" dirty="0">
                <a:solidFill>
                  <a:srgbClr val="000000"/>
                </a:solidFill>
              </a:rPr>
              <a:t>Landlords will also have an obligation to provide the records relating to healthy home standards on request to tenants. </a:t>
            </a:r>
          </a:p>
          <a:p>
            <a:endParaRPr lang="en-US" sz="1800" i="0" u="none" strike="noStrike" baseline="0" dirty="0">
              <a:solidFill>
                <a:srgbClr val="000000"/>
              </a:solidFill>
            </a:endParaRPr>
          </a:p>
          <a:p>
            <a:r>
              <a:rPr lang="en-US" sz="1800" i="0" u="none" strike="noStrike" baseline="0" dirty="0">
                <a:solidFill>
                  <a:srgbClr val="000000"/>
                </a:solidFill>
              </a:rPr>
              <a:t>Landlords will have to retain additional documents and provide them to the Regulator if required.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81814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Enforcement of the RTA </a:t>
            </a:r>
            <a:endParaRPr lang="en-NZ" b="1" u="sng" dirty="0">
              <a:solidFill>
                <a:srgbClr val="3333CC"/>
              </a:solidFill>
            </a:endParaRPr>
          </a:p>
          <a:p>
            <a:pPr marL="0" indent="0">
              <a:buNone/>
            </a:pPr>
            <a:endParaRPr lang="en-NZ" sz="2800" dirty="0">
              <a:solidFill>
                <a:srgbClr val="3333CC"/>
              </a:solidFill>
            </a:endParaRPr>
          </a:p>
          <a:p>
            <a:r>
              <a:rPr lang="en-US" sz="1800" i="0" u="none" strike="noStrike" baseline="0" dirty="0">
                <a:solidFill>
                  <a:srgbClr val="000000"/>
                </a:solidFill>
              </a:rPr>
              <a:t>New infringement offence regime for straightforward breaches of the RTA. </a:t>
            </a:r>
          </a:p>
          <a:p>
            <a:endParaRPr lang="en-US" sz="1800" i="0" u="none" strike="noStrike" baseline="0" dirty="0">
              <a:solidFill>
                <a:srgbClr val="000000"/>
              </a:solidFill>
            </a:endParaRPr>
          </a:p>
          <a:p>
            <a:r>
              <a:rPr lang="en-US" sz="1800" i="0" u="none" strike="noStrike" baseline="0" dirty="0">
                <a:solidFill>
                  <a:srgbClr val="000000"/>
                </a:solidFill>
              </a:rPr>
              <a:t>Existing penalties increased between 50 and 80 percent. </a:t>
            </a:r>
          </a:p>
          <a:p>
            <a:endParaRPr lang="en-US" sz="1800" i="0" u="none" strike="noStrike" baseline="0" dirty="0">
              <a:solidFill>
                <a:srgbClr val="000000"/>
              </a:solidFill>
            </a:endParaRPr>
          </a:p>
          <a:p>
            <a:r>
              <a:rPr lang="en-US" sz="1800" i="0" u="none" strike="noStrike" baseline="0" dirty="0">
                <a:solidFill>
                  <a:srgbClr val="000000"/>
                </a:solidFill>
              </a:rPr>
              <a:t>Regulator (MBIE) can enter into Enforceable Undertakings – voluntary agreements for parties to comply with RTA obligations, with a penalty if not complied with. </a:t>
            </a:r>
          </a:p>
          <a:p>
            <a:endParaRPr lang="en-US" sz="1800" i="0" u="none" strike="noStrike" baseline="0" dirty="0">
              <a:solidFill>
                <a:srgbClr val="000000"/>
              </a:solidFill>
            </a:endParaRPr>
          </a:p>
          <a:p>
            <a:r>
              <a:rPr lang="en-US" sz="1800" i="0" u="none" strike="noStrike" baseline="0" dirty="0">
                <a:solidFill>
                  <a:srgbClr val="000000"/>
                </a:solidFill>
              </a:rPr>
              <a:t>Regulator (MBIE) can issue Improvement Notices to correct a breach of the RTA. Improvement Notices carry a penalty if not complied with.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876025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Tenancy Tribunal </a:t>
            </a:r>
            <a:endParaRPr lang="en-NZ" b="1"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Tenancy Tribunal can hear cases and make awards up to $100,000.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Civil pecuniary penalties, higher maximum infringement fees and higher infringement fines for landlords with six or more tenancies, including boarding house landlords.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00447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Transitional and emergency housing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Clarifies that the </a:t>
            </a:r>
            <a:r>
              <a:rPr lang="en-US" sz="1800" b="1" i="0" u="none" strike="noStrike" baseline="0" dirty="0">
                <a:solidFill>
                  <a:srgbClr val="000000"/>
                </a:solidFill>
              </a:rPr>
              <a:t>RTA does not apply to transitional and emergency housing </a:t>
            </a:r>
            <a:r>
              <a:rPr lang="en-US" sz="1800" i="0" u="none" strike="noStrike" baseline="0" dirty="0">
                <a:solidFill>
                  <a:srgbClr val="000000"/>
                </a:solidFill>
              </a:rPr>
              <a:t>that is provided under the Special Needs Grant </a:t>
            </a:r>
            <a:r>
              <a:rPr lang="en-US" sz="1800" i="0" u="none" strike="noStrike" baseline="0" dirty="0" err="1">
                <a:solidFill>
                  <a:srgbClr val="000000"/>
                </a:solidFill>
              </a:rPr>
              <a:t>Programme</a:t>
            </a:r>
            <a:r>
              <a:rPr lang="en-US" sz="1800" i="0" u="none" strike="noStrike" baseline="0" dirty="0">
                <a:solidFill>
                  <a:srgbClr val="000000"/>
                </a:solidFill>
              </a:rPr>
              <a:t> or that is funded wholly or partly by a government department. </a:t>
            </a:r>
          </a:p>
          <a:p>
            <a:endParaRPr lang="en-US" sz="1800" dirty="0">
              <a:solidFill>
                <a:srgbClr val="000000"/>
              </a:solidFill>
            </a:endParaRPr>
          </a:p>
          <a:p>
            <a:r>
              <a:rPr lang="en-US" sz="1800" i="0" u="none" strike="noStrike" baseline="0" dirty="0">
                <a:solidFill>
                  <a:srgbClr val="000000"/>
                </a:solidFill>
              </a:rPr>
              <a:t>A Code of Practice will be developed to set out expectations for transitional housing.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08719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254B4D-C1EB-40C3-A58D-80522DB9BA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3486156-9916-41A1-AE80-389036A68523}"/>
              </a:ext>
            </a:extLst>
          </p:cNvPr>
          <p:cNvSpPr>
            <a:spLocks noGrp="1"/>
          </p:cNvSpPr>
          <p:nvPr>
            <p:ph idx="1"/>
          </p:nvPr>
        </p:nvSpPr>
        <p:spPr/>
        <p:txBody>
          <a:bodyPr/>
          <a:lstStyle/>
          <a:p>
            <a:pPr marL="0" indent="0">
              <a:buNone/>
            </a:pPr>
            <a:r>
              <a:rPr lang="en-NZ" b="1" dirty="0">
                <a:solidFill>
                  <a:srgbClr val="3333CC"/>
                </a:solidFill>
              </a:rPr>
              <a:t>Documentation Required for RTA 2020</a:t>
            </a:r>
          </a:p>
          <a:p>
            <a:r>
              <a:rPr lang="en-US" sz="1800" dirty="0"/>
              <a:t>A landlord must retain the following documents (or copies of them) during, and for 12 months after the termination of, the tenancy:</a:t>
            </a:r>
          </a:p>
          <a:p>
            <a:pPr marL="0" indent="0">
              <a:buNone/>
            </a:pPr>
            <a:r>
              <a:rPr lang="en-US" sz="1800" dirty="0"/>
              <a:t>(a) the tenancy agreement and any variations or renewals of it:</a:t>
            </a:r>
          </a:p>
          <a:p>
            <a:pPr marL="0" indent="0">
              <a:buNone/>
            </a:pPr>
            <a:r>
              <a:rPr lang="en-US" sz="1800" dirty="0"/>
              <a:t>(b) any reports of inspections of the premises carried out by or for the landlord during the tenancy:</a:t>
            </a:r>
          </a:p>
          <a:p>
            <a:pPr marL="0" indent="0">
              <a:buNone/>
            </a:pPr>
            <a:r>
              <a:rPr lang="en-US" sz="1800" dirty="0"/>
              <a:t>(c) records of any building work for which a building consent is required, prescribed electrical work, sanitary plumbing, </a:t>
            </a:r>
            <a:r>
              <a:rPr lang="en-US" sz="1800" dirty="0" err="1"/>
              <a:t>gasfitting</a:t>
            </a:r>
            <a:r>
              <a:rPr lang="en-US" sz="1800" dirty="0"/>
              <a:t>, or other maintenance or repair work carried out at the premises by or for the landlord during the tenancy:</a:t>
            </a:r>
          </a:p>
          <a:p>
            <a:pPr marL="0" indent="0">
              <a:buNone/>
            </a:pPr>
            <a:r>
              <a:rPr lang="en-US" sz="1800" dirty="0"/>
              <a:t>(d) any reports or assessments by a professional tradesperson of work that is carried out or is required in relation to a premises that relates to the landlord’s compliance with section 45 or 66I:</a:t>
            </a: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990DA74-1068-460D-B621-F4A3EE9EE78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7726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21918-D3E6-44D6-B086-7BF33FD160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D15C2E-AE49-41C7-829F-1336E24E1925}"/>
              </a:ext>
            </a:extLst>
          </p:cNvPr>
          <p:cNvSpPr>
            <a:spLocks noGrp="1"/>
          </p:cNvSpPr>
          <p:nvPr>
            <p:ph idx="1"/>
          </p:nvPr>
        </p:nvSpPr>
        <p:spPr/>
        <p:txBody>
          <a:bodyPr/>
          <a:lstStyle/>
          <a:p>
            <a:pPr marL="0" indent="0">
              <a:buNone/>
            </a:pPr>
            <a:r>
              <a:rPr lang="en-NZ" sz="2600" b="1" dirty="0">
                <a:solidFill>
                  <a:srgbClr val="3333CC"/>
                </a:solidFill>
              </a:rPr>
              <a:t>Documentation Required for RTA 2020 (continued)</a:t>
            </a:r>
          </a:p>
          <a:p>
            <a:pPr marL="0" indent="0">
              <a:buNone/>
            </a:pPr>
            <a:r>
              <a:rPr lang="en-US" sz="1800" dirty="0"/>
              <a:t>(e) the records or other documents that relate to the landlord’s compliance with the healthy homes standards and that are prescribed by regulations under section 138B(5):</a:t>
            </a:r>
          </a:p>
          <a:p>
            <a:pPr marL="0" indent="0">
              <a:buNone/>
            </a:pPr>
            <a:r>
              <a:rPr lang="en-US" sz="1800" dirty="0"/>
              <a:t>(f) any advertisement for the tenancy (including an advertisement from before the commencement of the tenancy):</a:t>
            </a:r>
          </a:p>
          <a:p>
            <a:pPr marL="0" indent="0">
              <a:buNone/>
            </a:pPr>
            <a:r>
              <a:rPr lang="en-US" sz="1800" dirty="0"/>
              <a:t>(g) any notices or correspondence between a landlord (or a person acting on the landlord’s behalf) and—</a:t>
            </a:r>
          </a:p>
          <a:p>
            <a:pPr marL="0" indent="0">
              <a:buNone/>
            </a:pPr>
            <a:r>
              <a:rPr lang="en-US" sz="1800" dirty="0"/>
              <a:t>	(</a:t>
            </a:r>
            <a:r>
              <a:rPr lang="en-US" sz="1800" dirty="0" err="1"/>
              <a:t>i</a:t>
            </a:r>
            <a:r>
              <a:rPr lang="en-US" sz="1800" dirty="0"/>
              <a:t>) a tenant (or a person acting on the tenant’s behalf) in relation to the tenancy:</a:t>
            </a:r>
          </a:p>
          <a:p>
            <a:pPr marL="0" indent="0">
              <a:buNone/>
            </a:pPr>
            <a:r>
              <a:rPr lang="en-US" sz="1800" dirty="0"/>
              <a:t>	(ii) a prospective tenant (or a person acting on the prospective tenant’s behalf) in relation to the tenancy.</a:t>
            </a:r>
            <a:endParaRPr lang="en-NZ" sz="1800" dirty="0"/>
          </a:p>
          <a:p>
            <a:pPr marL="0" indent="0">
              <a:buNone/>
            </a:pPr>
            <a:endParaRPr lang="en-NZ" sz="2600" b="1" dirty="0">
              <a:solidFill>
                <a:srgbClr val="3333CC"/>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2CF4F1BD-CE52-40E4-A72D-6D6698501662}"/>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4663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Homes – important dates</a:t>
            </a:r>
          </a:p>
          <a:p>
            <a:pPr marL="0" lvl="0" indent="0">
              <a:spcBef>
                <a:spcPct val="0"/>
              </a:spcBef>
              <a:buNone/>
            </a:pPr>
            <a:r>
              <a:rPr lang="en-US" altLang="en-US" sz="1600" dirty="0"/>
              <a:t>From 1 December 2020 (was 1 July 2020)</a:t>
            </a: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t>From 1 July 2021</a:t>
            </a:r>
            <a:endParaRPr lang="en-US" altLang="en-US" sz="2000" b="1" dirty="0"/>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2024</a:t>
            </a:r>
          </a:p>
          <a:p>
            <a:pPr marL="0" lvl="0" indent="0">
              <a:spcBef>
                <a:spcPct val="0"/>
              </a:spcBef>
            </a:pPr>
            <a:r>
              <a:rPr lang="en-US" altLang="en-US" sz="1600" dirty="0">
                <a:solidFill>
                  <a:srgbClr val="373F4C"/>
                </a:solidFill>
              </a:rPr>
              <a:t> All rental homes must comply with the healthy homes standards</a:t>
            </a:r>
            <a:endParaRPr lang="en-NZ" sz="16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7C1E996-3ADE-43FC-BE94-D2A3D554BE3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9948852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lgn="ctr">
              <a:buNone/>
            </a:pPr>
            <a:r>
              <a:rPr lang="en-NZ" dirty="0">
                <a:solidFill>
                  <a:srgbClr val="0000CC"/>
                </a:solidFill>
              </a:rPr>
              <a:t>Types of Tenancy Agreement changes</a:t>
            </a:r>
          </a:p>
          <a:p>
            <a:r>
              <a:rPr lang="en-NZ" dirty="0"/>
              <a:t>New Tenancy Agreement</a:t>
            </a:r>
          </a:p>
          <a:p>
            <a:r>
              <a:rPr lang="en-NZ" dirty="0"/>
              <a:t>Continue</a:t>
            </a:r>
          </a:p>
          <a:p>
            <a:r>
              <a:rPr lang="en-NZ" dirty="0"/>
              <a:t>Extend</a:t>
            </a:r>
          </a:p>
          <a:p>
            <a:r>
              <a:rPr lang="en-NZ" dirty="0"/>
              <a:t>Vary</a:t>
            </a:r>
          </a:p>
          <a:p>
            <a:r>
              <a:rPr lang="en-NZ" dirty="0"/>
              <a:t>Renew</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07172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049BA-36C2-41D0-9543-DBD1D2231364}"/>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DAD67BD5-829C-4DD6-991E-685E04D973AA}"/>
              </a:ext>
            </a:extLst>
          </p:cNvPr>
          <p:cNvSpPr>
            <a:spLocks noGrp="1"/>
          </p:cNvSpPr>
          <p:nvPr>
            <p:ph idx="1"/>
          </p:nvPr>
        </p:nvSpPr>
        <p:spPr/>
        <p:txBody>
          <a:bodyPr/>
          <a:lstStyle/>
          <a:p>
            <a:endParaRPr lang="en-NZ" dirty="0"/>
          </a:p>
        </p:txBody>
      </p:sp>
      <p:pic>
        <p:nvPicPr>
          <p:cNvPr id="4" name="Picture 3">
            <a:extLst>
              <a:ext uri="{FF2B5EF4-FFF2-40B4-BE49-F238E27FC236}">
                <a16:creationId xmlns:a16="http://schemas.microsoft.com/office/drawing/2014/main" xmlns="" id="{53F0F90F-81D0-4AA7-8A03-AFEB8E1D1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1047" y="0"/>
            <a:ext cx="4761905" cy="6733333"/>
          </a:xfrm>
          <a:prstGeom prst="rect">
            <a:avLst/>
          </a:prstGeom>
        </p:spPr>
      </p:pic>
    </p:spTree>
    <p:extLst>
      <p:ext uri="{BB962C8B-B14F-4D97-AF65-F5344CB8AC3E}">
        <p14:creationId xmlns:p14="http://schemas.microsoft.com/office/powerpoint/2010/main" val="3466230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514350" indent="-514350">
              <a:buFont typeface="+mj-lt"/>
              <a:buAutoNum type="arabicPeriod"/>
            </a:pPr>
            <a:r>
              <a:rPr lang="en-GB" dirty="0">
                <a:solidFill>
                  <a:srgbClr val="3333CC"/>
                </a:solidFill>
              </a:rPr>
              <a:t>New Tenancy Agreement</a:t>
            </a:r>
          </a:p>
          <a:p>
            <a:pPr marL="0" indent="0">
              <a:buNone/>
            </a:pPr>
            <a:endParaRPr lang="en-NZ" sz="2000" dirty="0"/>
          </a:p>
          <a:p>
            <a:pPr marL="0" indent="0">
              <a:buNone/>
            </a:pPr>
            <a:endParaRPr lang="en-NZ" sz="2000" dirty="0"/>
          </a:p>
          <a:p>
            <a:pPr marL="0" indent="0">
              <a:buNone/>
            </a:pPr>
            <a:r>
              <a:rPr lang="en-NZ" sz="2000" dirty="0"/>
              <a:t>	New tenant new agreement</a:t>
            </a:r>
          </a:p>
          <a:p>
            <a:pPr marL="514350" indent="-514350">
              <a:buFont typeface="+mj-lt"/>
              <a:buAutoNum type="arabicPeriod"/>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374839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6A280-40BD-4A1B-A628-E1E8781E2FB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A6778F1-68DC-43BB-B002-F93A9ECD10BA}"/>
              </a:ext>
            </a:extLst>
          </p:cNvPr>
          <p:cNvSpPr>
            <a:spLocks noGrp="1"/>
          </p:cNvSpPr>
          <p:nvPr>
            <p:ph idx="1"/>
          </p:nvPr>
        </p:nvSpPr>
        <p:spPr/>
        <p:txBody>
          <a:bodyPr/>
          <a:lstStyle/>
          <a:p>
            <a:pPr marL="0" indent="0">
              <a:buNone/>
            </a:pPr>
            <a:r>
              <a:rPr lang="en-NZ" dirty="0">
                <a:solidFill>
                  <a:srgbClr val="3333CC"/>
                </a:solidFill>
              </a:rPr>
              <a:t>2. Continue </a:t>
            </a:r>
          </a:p>
          <a:p>
            <a:pPr algn="l" fontAlgn="base"/>
            <a:r>
              <a:rPr lang="en-US" sz="2000" b="0" i="0" dirty="0">
                <a:solidFill>
                  <a:srgbClr val="373F4C"/>
                </a:solidFill>
                <a:effectLst/>
              </a:rPr>
              <a:t>A fixed-term tenancy will automatically continue as a periodic tenancy at the end of the term, unless:</a:t>
            </a:r>
          </a:p>
          <a:p>
            <a:pPr algn="l" fontAlgn="base">
              <a:buFont typeface="Arial" panose="020B0604020202020204" pitchFamily="34" charset="0"/>
              <a:buChar char="•"/>
            </a:pPr>
            <a:r>
              <a:rPr lang="en-US" sz="2000" b="0" i="0" dirty="0">
                <a:solidFill>
                  <a:srgbClr val="373F4C"/>
                </a:solidFill>
                <a:effectLst/>
              </a:rPr>
              <a:t>either the landlord or tenant gives the correct notice to end the tenancy, or</a:t>
            </a:r>
          </a:p>
          <a:p>
            <a:pPr algn="l" fontAlgn="base">
              <a:buFont typeface="Arial" panose="020B0604020202020204" pitchFamily="34" charset="0"/>
              <a:buChar char="•"/>
            </a:pPr>
            <a:r>
              <a:rPr lang="en-US" sz="2000" b="0" i="0" dirty="0">
                <a:solidFill>
                  <a:srgbClr val="373F4C"/>
                </a:solidFill>
                <a:effectLst/>
              </a:rPr>
              <a:t>the tenant and landlord enter into a renewed fixed-term tenancy agreement, or extend the existing tenancy agreement, or otherwise vary the agreement. This can only occur if the landlord and tenant agree, or when a tenant exercises a right in their agreement.</a:t>
            </a:r>
          </a:p>
          <a:p>
            <a:pPr algn="l" fontAlgn="base">
              <a:buFont typeface="Arial" panose="020B0604020202020204" pitchFamily="34" charset="0"/>
              <a:buChar char="•"/>
            </a:pPr>
            <a:r>
              <a:rPr lang="en-US" sz="2000" b="0" i="0" dirty="0">
                <a:solidFill>
                  <a:srgbClr val="373F4C"/>
                </a:solidFill>
                <a:effectLst/>
              </a:rPr>
              <a:t>Continuing a fixed-term tenancy does not change the healthy homes compliance date for the property.</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6BF64E1-7363-49BE-92D5-7C9283075FB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7672927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3. Extend</a:t>
            </a:r>
          </a:p>
          <a:p>
            <a:pPr algn="l" fontAlgn="base"/>
            <a:r>
              <a:rPr lang="en-US" sz="1800" b="0" i="0" dirty="0">
                <a:solidFill>
                  <a:srgbClr val="373F4C"/>
                </a:solidFill>
                <a:effectLst/>
              </a:rPr>
              <a:t>The end date of the tenancy is changed but all other aspects of the agreement remain the same. This only applies to fixed-term tenancy agreements. This can only occur if the landlord and tenant agree, or when a tenant exercises a right in their agreement to extend the fixed-term.</a:t>
            </a:r>
          </a:p>
          <a:p>
            <a:pPr algn="l" fontAlgn="base"/>
            <a:r>
              <a:rPr lang="en-US" sz="1800" b="0" i="0" dirty="0">
                <a:solidFill>
                  <a:srgbClr val="373F4C"/>
                </a:solidFill>
                <a:effectLst/>
              </a:rPr>
              <a:t>If the tenant wants to extend the agreement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Extending a fixed-term tenancy does not change the healthy homes compliance date for the property.</a:t>
            </a:r>
          </a:p>
          <a:p>
            <a:pPr algn="l" fontAlgn="base"/>
            <a:r>
              <a:rPr lang="en-US" sz="1800" b="0" i="0" dirty="0">
                <a:solidFill>
                  <a:srgbClr val="373F4C"/>
                </a:solidFill>
                <a:effectLst/>
              </a:rPr>
              <a:t>If a new or renewed fixed-term tenancy begins on or after 1 July 2021, the healthy homes compliance date is 90 days later.</a:t>
            </a:r>
          </a:p>
          <a:p>
            <a:pPr algn="l" fontAlgn="base"/>
            <a:r>
              <a:rPr lang="en-US" sz="1800" b="0" i="0" u="sng" dirty="0">
                <a:solidFill>
                  <a:srgbClr val="237CB5"/>
                </a:solidFill>
                <a:effectLst/>
                <a:hlinkClick r:id="rId2" tooltip="Healthy homes compliance timeframes"/>
              </a:rPr>
              <a:t>Healthy homes compliance timeframes has more information.</a:t>
            </a:r>
            <a:endParaRPr lang="en-US" sz="1800" b="0" i="0" dirty="0">
              <a:solidFill>
                <a:srgbClr val="373F4C"/>
              </a:solidFill>
              <a:effectLst/>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48243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4. Vary</a:t>
            </a:r>
          </a:p>
          <a:p>
            <a:pPr algn="l" fontAlgn="base"/>
            <a:r>
              <a:rPr lang="en-US" sz="2000" b="0" i="0" dirty="0">
                <a:solidFill>
                  <a:srgbClr val="373F4C"/>
                </a:solidFill>
                <a:effectLst/>
              </a:rPr>
              <a:t>The terms of the tenancy agreement are varied, for example responsibilities for lawns and gardens, change of tenants, or new or modified terms and conditions. This can apply to periodic or fixed-term tenancy agreements.</a:t>
            </a:r>
          </a:p>
          <a:p>
            <a:pPr algn="l" fontAlgn="base"/>
            <a:r>
              <a:rPr lang="en-US" sz="2000" b="0" i="0" dirty="0">
                <a:solidFill>
                  <a:srgbClr val="373F4C"/>
                </a:solidFill>
                <a:effectLst/>
              </a:rPr>
              <a:t>Healthy homes compliance</a:t>
            </a:r>
          </a:p>
          <a:p>
            <a:pPr algn="l" fontAlgn="base"/>
            <a:r>
              <a:rPr lang="en-US" sz="2000" b="0" i="0" dirty="0">
                <a:solidFill>
                  <a:srgbClr val="373F4C"/>
                </a:solidFill>
                <a:effectLst/>
              </a:rPr>
              <a:t>Varying a tenancy does not change the healthy homes compliance date for the property.</a:t>
            </a:r>
          </a:p>
          <a:p>
            <a:pPr algn="l" fontAlgn="base"/>
            <a:r>
              <a:rPr lang="en-US" sz="2000" b="0" i="0" dirty="0">
                <a:solidFill>
                  <a:srgbClr val="373F4C"/>
                </a:solidFill>
                <a:effectLst/>
              </a:rPr>
              <a:t>If a new or renewed fixed-term tenancy begins on or after 1 July 2021, the HHS compliance date is 90 days later.</a:t>
            </a:r>
          </a:p>
          <a:p>
            <a:pPr algn="l" fontAlgn="base"/>
            <a:r>
              <a:rPr lang="en-US" sz="2000" b="0" i="0" dirty="0">
                <a:solidFill>
                  <a:srgbClr val="373F4C"/>
                </a:solidFill>
                <a:effectLst/>
              </a:rPr>
              <a:t>If the original tenancy was signed before 1 July 2019, you will need to include an ‘</a:t>
            </a:r>
            <a:r>
              <a:rPr lang="en-US" sz="2000" b="0" i="0" u="sng" dirty="0">
                <a:solidFill>
                  <a:srgbClr val="237CB5"/>
                </a:solidFill>
                <a:effectLst/>
                <a:hlinkClick r:id="rId2"/>
              </a:rPr>
              <a:t>intent to comply’ statement [PDF, 799 KB]</a:t>
            </a:r>
            <a:r>
              <a:rPr lang="en-US" sz="2000" b="0" i="0" dirty="0">
                <a:solidFill>
                  <a:srgbClr val="373F4C"/>
                </a:solidFill>
                <a:effectLst/>
              </a:rPr>
              <a:t> in the tenancy agreement (or attach it) if a variation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085493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5. Renew</a:t>
            </a:r>
          </a:p>
          <a:p>
            <a:pPr algn="l" fontAlgn="base"/>
            <a:r>
              <a:rPr lang="en-US" sz="1800" b="0" i="0" dirty="0">
                <a:solidFill>
                  <a:srgbClr val="373F4C"/>
                </a:solidFill>
                <a:effectLst/>
              </a:rPr>
              <a:t>A fixed-term tenancy can be renewed on the same terms and conditions for the same length of time as the original fixed-term tenancy. This can occur if the landlord and tenant agree or when a tenant exercises a right in their agreement to renew the fixed term.</a:t>
            </a:r>
          </a:p>
          <a:p>
            <a:pPr algn="l" fontAlgn="base"/>
            <a:r>
              <a:rPr lang="en-US" sz="1800" b="0" i="0" dirty="0">
                <a:solidFill>
                  <a:srgbClr val="373F4C"/>
                </a:solidFill>
                <a:effectLst/>
              </a:rPr>
              <a:t>If the tenant wants to renew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If the renewal is signed on or after 1 July 2021, the property must comply with the healthy homes standards within 90 days of the renewal date.</a:t>
            </a:r>
          </a:p>
          <a:p>
            <a:pPr algn="l" fontAlgn="base"/>
            <a:r>
              <a:rPr lang="en-US" sz="1800" b="0" i="0" dirty="0">
                <a:solidFill>
                  <a:srgbClr val="373F4C"/>
                </a:solidFill>
                <a:effectLst/>
              </a:rPr>
              <a:t>If the original tenancy was signed before 1 July 2019, you will need to include an </a:t>
            </a:r>
            <a:r>
              <a:rPr lang="en-US" sz="1800" b="0" i="0" u="sng" dirty="0">
                <a:solidFill>
                  <a:srgbClr val="237CB5"/>
                </a:solidFill>
                <a:effectLst/>
                <a:hlinkClick r:id="rId2" tooltip="Healthy homes standards statement"/>
              </a:rPr>
              <a:t>‘intent to comply’ statement [PDF, 799 KB]</a:t>
            </a:r>
            <a:r>
              <a:rPr lang="en-US" sz="1800" b="0" i="0" dirty="0">
                <a:solidFill>
                  <a:srgbClr val="373F4C"/>
                </a:solidFill>
                <a:effectLst/>
              </a:rPr>
              <a:t> in the tenancy agreement (or attach it) if a renewal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619868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0F5EB-DE89-43D3-BEEE-3A2F9863BE9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5B3845E-9390-4916-9B44-E301E07836AF}"/>
              </a:ext>
            </a:extLst>
          </p:cNvPr>
          <p:cNvSpPr>
            <a:spLocks noGrp="1"/>
          </p:cNvSpPr>
          <p:nvPr>
            <p:ph idx="1"/>
          </p:nvPr>
        </p:nvSpPr>
        <p:spPr/>
        <p:txBody>
          <a:bodyPr/>
          <a:lstStyle/>
          <a:p>
            <a:pPr marL="0" indent="0" algn="l" fontAlgn="base">
              <a:buNone/>
            </a:pPr>
            <a:r>
              <a:rPr lang="en-US" sz="2800" b="1" i="0" dirty="0">
                <a:solidFill>
                  <a:srgbClr val="3333CC"/>
                </a:solidFill>
                <a:effectLst/>
                <a:latin typeface="Calibri" panose="020F0502020204030204" pitchFamily="34" charset="0"/>
                <a:cs typeface="Calibri" panose="020F0502020204030204" pitchFamily="34" charset="0"/>
              </a:rPr>
              <a:t>What is a ‘variation’ to a tenancy agreement?</a:t>
            </a:r>
          </a:p>
          <a:p>
            <a:pPr algn="l" fontAlgn="base"/>
            <a:r>
              <a:rPr lang="en-US" sz="1800" b="0" i="0" dirty="0">
                <a:solidFill>
                  <a:srgbClr val="373F4C"/>
                </a:solidFill>
                <a:effectLst/>
              </a:rPr>
              <a:t>A variation is a change to the tenancy agreement that both parties agree to. This change must be in writing and signed by both the landlord and tenant(s) and state what date it takes effect from. It can be written in the tenancy agreement or on a separate document that is then attached to the tenancy agreement. The landlord must give the tenant(s) a copy of this written variation. A rent increase notice does not require a written variation or tenant signature, as this can be issued without the tenant’s prior agreement (as long as the notice complies with all legal requirements). In some situations, the tenant and landlord may agree to increase the rent due to changes that benefit the tenant, for example, substantial improvements to the premises. In these cases, the increase in rent would be a variation and must meet the above requirements.</a:t>
            </a: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40ABAB3A-28DE-4829-AF9A-EDD19966DBB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862263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3B9D1-9F31-4010-BD35-D653A52A272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7942EAF-63AA-4F1F-B0B3-2BAE6A870DD8}"/>
              </a:ext>
            </a:extLst>
          </p:cNvPr>
          <p:cNvSpPr>
            <a:spLocks noGrp="1"/>
          </p:cNvSpPr>
          <p:nvPr>
            <p:ph idx="1"/>
          </p:nvPr>
        </p:nvSpPr>
        <p:spPr>
          <a:xfrm>
            <a:off x="457200" y="1539980"/>
            <a:ext cx="8229600" cy="4525963"/>
          </a:xfrm>
        </p:spPr>
        <p:txBody>
          <a:bodyPr/>
          <a:lstStyle/>
          <a:p>
            <a:pPr marL="0" indent="0" algn="ctr">
              <a:buNone/>
            </a:pPr>
            <a:r>
              <a:rPr lang="en-NZ" b="1" dirty="0">
                <a:solidFill>
                  <a:srgbClr val="0000CC"/>
                </a:solidFill>
              </a:rPr>
              <a:t>23 March ‘21 changes</a:t>
            </a:r>
          </a:p>
          <a:p>
            <a:pPr marL="0" indent="0" algn="ctr">
              <a:buNone/>
            </a:pPr>
            <a:endParaRPr lang="en-NZ" sz="1800" b="1" dirty="0">
              <a:solidFill>
                <a:srgbClr val="0000CC"/>
              </a:solidFill>
            </a:endParaRPr>
          </a:p>
          <a:p>
            <a:pPr marL="0" indent="0" algn="ctr">
              <a:buNone/>
            </a:pPr>
            <a:endParaRPr lang="en-NZ" sz="1800" b="1" dirty="0">
              <a:solidFill>
                <a:srgbClr val="0000CC"/>
              </a:solidFill>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Extension of the </a:t>
            </a:r>
            <a:r>
              <a:rPr lang="en-NZ" sz="2400" dirty="0">
                <a:effectLst/>
                <a:ea typeface="Times New Roman" panose="02020603050405020304" pitchFamily="18" charset="0"/>
                <a:hlinkClick r:id="rId2">
                  <a:extLst>
                    <a:ext uri="{A12FA001-AC4F-418D-AE19-62706E023703}">
                      <ahyp:hlinkClr xmlns:ahyp="http://schemas.microsoft.com/office/drawing/2018/hyperlinkcolor" xmlns="" val="tx"/>
                    </a:ext>
                  </a:extLst>
                </a:hlinkClick>
              </a:rPr>
              <a:t>bright line test </a:t>
            </a:r>
            <a:endParaRPr lang="en-NZ"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Limit deductions for interest expenses on loans</a:t>
            </a: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A proposal to consult on limiting rent increases to once every 12 months per rental</a:t>
            </a:r>
          </a:p>
          <a:p>
            <a:pPr marL="342900" lvl="0" indent="-342900">
              <a:lnSpc>
                <a:spcPct val="105000"/>
              </a:lnSpc>
              <a:buFont typeface="Symbol" panose="05050102010706020507" pitchFamily="18" charset="2"/>
              <a:buChar char=""/>
            </a:pPr>
            <a:endParaRPr lang="en-NZ" sz="2400" dirty="0">
              <a:ea typeface="Times New Roman" panose="02020603050405020304" pitchFamily="18" charset="0"/>
            </a:endParaRPr>
          </a:p>
          <a:p>
            <a:pPr marL="0" lvl="0" indent="0" algn="ctr">
              <a:lnSpc>
                <a:spcPct val="105000"/>
              </a:lnSpc>
              <a:buNone/>
            </a:pPr>
            <a:r>
              <a:rPr lang="en-NZ" sz="2400" dirty="0">
                <a:solidFill>
                  <a:srgbClr val="FF0000"/>
                </a:solidFill>
                <a:effectLst/>
                <a:ea typeface="Times New Roman" panose="02020603050405020304" pitchFamily="18" charset="0"/>
              </a:rPr>
              <a:t>Submissions have closed</a:t>
            </a:r>
          </a:p>
          <a:p>
            <a:pPr marL="0" lvl="0" indent="0">
              <a:lnSpc>
                <a:spcPct val="105000"/>
              </a:lnSpc>
              <a:buNone/>
            </a:pPr>
            <a:r>
              <a:rPr lang="en-NZ" sz="2400" dirty="0">
                <a:solidFill>
                  <a:srgbClr val="FF0000"/>
                </a:solidFill>
                <a:effectLst/>
                <a:ea typeface="Times New Roman" panose="02020603050405020304" pitchFamily="18" charset="0"/>
              </a:rPr>
              <a:t>I will update the slides on this once information is released</a:t>
            </a:r>
          </a:p>
          <a:p>
            <a:pPr marL="342900" lvl="0" indent="-342900">
              <a:lnSpc>
                <a:spcPct val="105000"/>
              </a:lnSpc>
              <a:buFont typeface="Symbol" panose="05050102010706020507" pitchFamily="18" charset="2"/>
              <a:buChar char=""/>
            </a:pPr>
            <a:endParaRPr lang="en-US"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endParaRPr lang="en-NZ" sz="2400" dirty="0">
              <a:effectLst/>
              <a:ea typeface="Times New Roman" panose="02020603050405020304" pitchFamily="18" charset="0"/>
            </a:endParaRP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66E6453-372E-4753-80BF-04840E6DD60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3608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Why make changes?</a:t>
            </a:r>
          </a:p>
          <a:p>
            <a:endParaRPr lang="en-NZ" sz="2400" dirty="0">
              <a:ea typeface="Times New Roman" panose="02020603050405020304" pitchFamily="18" charset="0"/>
            </a:endParaRPr>
          </a:p>
          <a:p>
            <a:r>
              <a:rPr lang="en-NZ" sz="2400" dirty="0">
                <a:ea typeface="Times New Roman" panose="02020603050405020304" pitchFamily="18" charset="0"/>
              </a:rPr>
              <a:t>To slow down the house price increases.</a:t>
            </a:r>
          </a:p>
          <a:p>
            <a:endParaRPr lang="en-NZ" sz="2400" dirty="0">
              <a:ea typeface="Times New Roman" panose="02020603050405020304" pitchFamily="18" charset="0"/>
            </a:endParaRPr>
          </a:p>
          <a:p>
            <a:r>
              <a:rPr lang="en-NZ" sz="2400" dirty="0">
                <a:ea typeface="Times New Roman" panose="02020603050405020304" pitchFamily="18" charset="0"/>
              </a:rPr>
              <a:t>Allow first home buyers an opportunity to purchase a property.</a:t>
            </a:r>
          </a:p>
          <a:p>
            <a:endParaRPr lang="en-NZ" sz="2400" dirty="0">
              <a:effectLst/>
              <a:ea typeface="Times New Roman" panose="02020603050405020304" pitchFamily="18" charset="0"/>
            </a:endParaRPr>
          </a:p>
          <a:p>
            <a:r>
              <a:rPr lang="en-NZ" sz="2400" dirty="0">
                <a:effectLst/>
                <a:ea typeface="Calibri" panose="020F0502020204030204" pitchFamily="34" charset="0"/>
              </a:rPr>
              <a:t>Disincentivising rental property providers.</a:t>
            </a:r>
            <a:endParaRPr lang="en-NZ" sz="24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78910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EC75C6D1-4E81-4FF9-91B9-E23D7D8AE61F}"/>
              </a:ext>
            </a:extLst>
          </p:cNvPr>
          <p:cNvGraphicFramePr>
            <a:graphicFrameLocks noGrp="1"/>
          </p:cNvGraphicFramePr>
          <p:nvPr/>
        </p:nvGraphicFramePr>
        <p:xfrm>
          <a:off x="188843" y="1392954"/>
          <a:ext cx="8766315" cy="4305313"/>
        </p:xfrm>
        <a:graphic>
          <a:graphicData uri="http://schemas.openxmlformats.org/drawingml/2006/table">
            <a:tbl>
              <a:tblPr>
                <a:tableStyleId>{5C22544A-7EE6-4342-B048-85BDC9FD1C3A}</a:tableStyleId>
              </a:tblPr>
              <a:tblGrid>
                <a:gridCol w="3058412">
                  <a:extLst>
                    <a:ext uri="{9D8B030D-6E8A-4147-A177-3AD203B41FA5}">
                      <a16:colId xmlns:a16="http://schemas.microsoft.com/office/drawing/2014/main" xmlns="" val="868549995"/>
                    </a:ext>
                  </a:extLst>
                </a:gridCol>
                <a:gridCol w="1153295">
                  <a:extLst>
                    <a:ext uri="{9D8B030D-6E8A-4147-A177-3AD203B41FA5}">
                      <a16:colId xmlns:a16="http://schemas.microsoft.com/office/drawing/2014/main" xmlns="" val="857486787"/>
                    </a:ext>
                  </a:extLst>
                </a:gridCol>
                <a:gridCol w="1180982">
                  <a:extLst>
                    <a:ext uri="{9D8B030D-6E8A-4147-A177-3AD203B41FA5}">
                      <a16:colId xmlns:a16="http://schemas.microsoft.com/office/drawing/2014/main" xmlns="" val="3892754621"/>
                    </a:ext>
                  </a:extLst>
                </a:gridCol>
                <a:gridCol w="1124542">
                  <a:extLst>
                    <a:ext uri="{9D8B030D-6E8A-4147-A177-3AD203B41FA5}">
                      <a16:colId xmlns:a16="http://schemas.microsoft.com/office/drawing/2014/main" xmlns="" val="875184059"/>
                    </a:ext>
                  </a:extLst>
                </a:gridCol>
                <a:gridCol w="1124542">
                  <a:extLst>
                    <a:ext uri="{9D8B030D-6E8A-4147-A177-3AD203B41FA5}">
                      <a16:colId xmlns:a16="http://schemas.microsoft.com/office/drawing/2014/main" xmlns="" val="3316645978"/>
                    </a:ext>
                  </a:extLst>
                </a:gridCol>
                <a:gridCol w="1124542">
                  <a:extLst>
                    <a:ext uri="{9D8B030D-6E8A-4147-A177-3AD203B41FA5}">
                      <a16:colId xmlns:a16="http://schemas.microsoft.com/office/drawing/2014/main" xmlns="" val="3124692282"/>
                    </a:ext>
                  </a:extLst>
                </a:gridCol>
              </a:tblGrid>
              <a:tr h="279083">
                <a:tc>
                  <a:txBody>
                    <a:bodyPr/>
                    <a:lstStyle/>
                    <a:p>
                      <a:pPr algn="l" fontAlgn="b"/>
                      <a:r>
                        <a:rPr lang="en-NZ" sz="1500" u="none" strike="noStrike" dirty="0">
                          <a:effectLst/>
                        </a:rPr>
                        <a:t> </a:t>
                      </a:r>
                      <a:endParaRPr lang="en-NZ" sz="1500" b="0"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1985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1995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2005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2015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2020</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extLst>
                  <a:ext uri="{0D108BD9-81ED-4DB2-BD59-A6C34878D82A}">
                    <a16:rowId xmlns:a16="http://schemas.microsoft.com/office/drawing/2014/main" xmlns="" val="1190861909"/>
                  </a:ext>
                </a:extLst>
              </a:tr>
              <a:tr h="315516">
                <a:tc>
                  <a:txBody>
                    <a:bodyPr/>
                    <a:lstStyle/>
                    <a:p>
                      <a:pPr algn="l" fontAlgn="b">
                        <a:lnSpc>
                          <a:spcPct val="150000"/>
                        </a:lnSpc>
                      </a:pPr>
                      <a:r>
                        <a:rPr lang="en-NZ" sz="1700" u="none" strike="noStrike" dirty="0">
                          <a:effectLst/>
                        </a:rPr>
                        <a:t>House Value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80,000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306624955"/>
                  </a:ext>
                </a:extLst>
              </a:tr>
              <a:tr h="315516">
                <a:tc>
                  <a:txBody>
                    <a:bodyPr/>
                    <a:lstStyle/>
                    <a:p>
                      <a:pPr algn="l" fontAlgn="b">
                        <a:lnSpc>
                          <a:spcPct val="150000"/>
                        </a:lnSpc>
                      </a:pPr>
                      <a:r>
                        <a:rPr lang="en-NZ" sz="1700" u="none" strike="noStrike" dirty="0">
                          <a:effectLst/>
                        </a:rPr>
                        <a:t>Deposit (20%)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16,000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92,000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427370153"/>
                  </a:ext>
                </a:extLst>
              </a:tr>
              <a:tr h="315516">
                <a:tc>
                  <a:txBody>
                    <a:bodyPr/>
                    <a:lstStyle/>
                    <a:p>
                      <a:pPr algn="l" fontAlgn="b">
                        <a:lnSpc>
                          <a:spcPct val="150000"/>
                        </a:lnSpc>
                      </a:pPr>
                      <a:r>
                        <a:rPr lang="en-NZ" sz="1700" u="none" strike="noStrike">
                          <a:effectLst/>
                        </a:rPr>
                        <a:t>Mortgage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64,000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112,000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208,000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539101134"/>
                  </a:ext>
                </a:extLst>
              </a:tr>
              <a:tr h="315516">
                <a:tc>
                  <a:txBody>
                    <a:bodyPr/>
                    <a:lstStyle/>
                    <a:p>
                      <a:pPr algn="l" fontAlgn="b">
                        <a:lnSpc>
                          <a:spcPct val="150000"/>
                        </a:lnSpc>
                      </a:pPr>
                      <a:r>
                        <a:rPr lang="en-NZ" sz="1700" u="none" strike="noStrike" dirty="0">
                          <a:effectLst/>
                        </a:rPr>
                        <a:t>Mortgage Interest Rate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18.9%</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10.8%</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9.5%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5.6%</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203676919"/>
                  </a:ext>
                </a:extLst>
              </a:tr>
              <a:tr h="315516">
                <a:tc>
                  <a:txBody>
                    <a:bodyPr/>
                    <a:lstStyle/>
                    <a:p>
                      <a:pPr algn="l" fontAlgn="b">
                        <a:lnSpc>
                          <a:spcPct val="150000"/>
                        </a:lnSpc>
                      </a:pPr>
                      <a:r>
                        <a:rPr lang="en-NZ" sz="1700" u="none" strike="noStrike" dirty="0">
                          <a:effectLst/>
                        </a:rPr>
                        <a:t>Incomes</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23,542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31,200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44,491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61,173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71,136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645787297"/>
                  </a:ext>
                </a:extLst>
              </a:tr>
              <a:tr h="315516">
                <a:tc>
                  <a:txBody>
                    <a:bodyPr/>
                    <a:lstStyle/>
                    <a:p>
                      <a:pPr algn="l" fontAlgn="b">
                        <a:lnSpc>
                          <a:spcPct val="150000"/>
                        </a:lnSpc>
                      </a:pPr>
                      <a:r>
                        <a:rPr lang="en-NZ" sz="1700" u="none" strike="noStrike" dirty="0">
                          <a:effectLst/>
                        </a:rPr>
                        <a:t>Rent (pw)</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190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220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270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380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485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075145954"/>
                  </a:ext>
                </a:extLst>
              </a:tr>
              <a:tr h="145971">
                <a:tc>
                  <a:txBody>
                    <a:bodyPr/>
                    <a:lstStyle/>
                    <a:p>
                      <a:pPr algn="l" fontAlgn="b">
                        <a:lnSpc>
                          <a:spcPct val="150000"/>
                        </a:lnSpc>
                      </a:pPr>
                      <a:r>
                        <a:rPr lang="en-NZ" sz="800" u="none" strike="noStrike" dirty="0">
                          <a:effectLst/>
                        </a:rPr>
                        <a:t> </a:t>
                      </a: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239488999"/>
                  </a:ext>
                </a:extLst>
              </a:tr>
              <a:tr h="315516">
                <a:tc>
                  <a:txBody>
                    <a:bodyPr/>
                    <a:lstStyle/>
                    <a:p>
                      <a:pPr algn="l" fontAlgn="b">
                        <a:lnSpc>
                          <a:spcPct val="150000"/>
                        </a:lnSpc>
                      </a:pPr>
                      <a:r>
                        <a:rPr lang="en-US" sz="1700" u="none" strike="noStrike" dirty="0">
                          <a:effectLst/>
                        </a:rPr>
                        <a:t>Ratio of incomes to House Prices</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3.4</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5.8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7.5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1467967938"/>
                  </a:ext>
                </a:extLst>
              </a:tr>
              <a:tr h="315516">
                <a:tc>
                  <a:txBody>
                    <a:bodyPr/>
                    <a:lstStyle/>
                    <a:p>
                      <a:pPr algn="l" fontAlgn="b">
                        <a:lnSpc>
                          <a:spcPct val="150000"/>
                        </a:lnSpc>
                      </a:pPr>
                      <a:r>
                        <a:rPr lang="en-NZ" sz="1700" u="none" strike="noStrike">
                          <a:effectLst/>
                        </a:rPr>
                        <a:t>Mortgage as % of income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52%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52%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xmlns="" val="3335014046"/>
                  </a:ext>
                </a:extLst>
              </a:tr>
              <a:tr h="315516">
                <a:tc>
                  <a:txBody>
                    <a:bodyPr/>
                    <a:lstStyle/>
                    <a:p>
                      <a:pPr algn="l" fontAlgn="b">
                        <a:lnSpc>
                          <a:spcPct val="150000"/>
                        </a:lnSpc>
                      </a:pPr>
                      <a:r>
                        <a:rPr lang="en-US" sz="1700" u="none" strike="noStrike">
                          <a:effectLst/>
                        </a:rPr>
                        <a:t>Deposit as a % of income</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90%</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117%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150%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200%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362446289"/>
                  </a:ext>
                </a:extLst>
              </a:tr>
              <a:tr h="315516">
                <a:tc>
                  <a:txBody>
                    <a:bodyPr/>
                    <a:lstStyle/>
                    <a:p>
                      <a:pPr algn="l" fontAlgn="b">
                        <a:lnSpc>
                          <a:spcPct val="150000"/>
                        </a:lnSpc>
                      </a:pPr>
                      <a:r>
                        <a:rPr lang="en-US" sz="1700" u="none" strike="noStrike" dirty="0">
                          <a:effectLst/>
                        </a:rPr>
                        <a:t>Rent as a % of income</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42%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37%</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40307271"/>
                  </a:ext>
                </a:extLst>
              </a:tr>
              <a:tr h="145971">
                <a:tc>
                  <a:txBody>
                    <a:bodyPr/>
                    <a:lstStyle/>
                    <a:p>
                      <a:pPr algn="l"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endParaRPr lang="en-NZ" sz="800" u="none" strike="noStrike" kern="1200" dirty="0">
                        <a:solidFill>
                          <a:schemeClr val="dk1"/>
                        </a:solidFill>
                        <a:effectLst/>
                        <a:latin typeface="+mn-lt"/>
                        <a:ea typeface="+mn-ea"/>
                        <a:cs typeface="+mn-cs"/>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887154183"/>
                  </a:ext>
                </a:extLst>
              </a:tr>
              <a:tr h="315516">
                <a:tc>
                  <a:txBody>
                    <a:bodyPr/>
                    <a:lstStyle/>
                    <a:p>
                      <a:pPr algn="l" fontAlgn="b">
                        <a:lnSpc>
                          <a:spcPct val="150000"/>
                        </a:lnSpc>
                      </a:pPr>
                      <a:r>
                        <a:rPr lang="en-US" sz="1700" u="none" strike="noStrike">
                          <a:effectLst/>
                        </a:rPr>
                        <a:t>Years to save for deposit</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4.3</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8.2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7.6</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12.7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xmlns="" val="3321272896"/>
                  </a:ext>
                </a:extLst>
              </a:tr>
              <a:tr h="141923">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dirty="0">
                          <a:effectLst/>
                        </a:rPr>
                        <a:t> </a:t>
                      </a:r>
                      <a:endParaRPr lang="en-NZ" sz="9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669208941"/>
                  </a:ext>
                </a:extLst>
              </a:tr>
            </a:tbl>
          </a:graphicData>
        </a:graphic>
      </p:graphicFrame>
      <p:sp>
        <p:nvSpPr>
          <p:cNvPr id="3" name="TextBox 2">
            <a:extLst>
              <a:ext uri="{FF2B5EF4-FFF2-40B4-BE49-F238E27FC236}">
                <a16:creationId xmlns:a16="http://schemas.microsoft.com/office/drawing/2014/main" xmlns="" id="{5F38742D-8ADE-4706-872E-9C2D53A6B787}"/>
              </a:ext>
            </a:extLst>
          </p:cNvPr>
          <p:cNvSpPr txBox="1"/>
          <p:nvPr/>
        </p:nvSpPr>
        <p:spPr>
          <a:xfrm>
            <a:off x="3727" y="862039"/>
            <a:ext cx="9140273" cy="553998"/>
          </a:xfrm>
          <a:prstGeom prst="rect">
            <a:avLst/>
          </a:prstGeom>
          <a:noFill/>
        </p:spPr>
        <p:txBody>
          <a:bodyPr wrap="square">
            <a:spAutoFit/>
          </a:bodyPr>
          <a:lstStyle/>
          <a:p>
            <a:pPr algn="ctr" defTabSz="685800" fontAlgn="auto">
              <a:spcBef>
                <a:spcPts val="0"/>
              </a:spcBef>
              <a:spcAft>
                <a:spcPts val="1800"/>
              </a:spcAft>
            </a:pPr>
            <a:r>
              <a:rPr lang="en-NZ" sz="3000" b="1" dirty="0">
                <a:solidFill>
                  <a:srgbClr val="0000CC"/>
                </a:solidFill>
                <a:latin typeface="Calibri Light" panose="020F0302020204030204"/>
                <a:cs typeface="+mn-cs"/>
              </a:rPr>
              <a:t>Removal of Interest Deductibility  </a:t>
            </a:r>
          </a:p>
        </p:txBody>
      </p:sp>
    </p:spTree>
    <p:extLst>
      <p:ext uri="{BB962C8B-B14F-4D97-AF65-F5344CB8AC3E}">
        <p14:creationId xmlns:p14="http://schemas.microsoft.com/office/powerpoint/2010/main" val="165287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 (definition to be consulted on)</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522137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sz="2400" dirty="0"/>
              <a:t>WHEN and WHERE</a:t>
            </a:r>
          </a:p>
        </p:txBody>
      </p:sp>
      <p:sp>
        <p:nvSpPr>
          <p:cNvPr id="3" name="Content Placeholder 2"/>
          <p:cNvSpPr>
            <a:spLocks noGrp="1"/>
          </p:cNvSpPr>
          <p:nvPr>
            <p:ph idx="1"/>
          </p:nvPr>
        </p:nvSpPr>
        <p:spPr/>
        <p:txBody>
          <a:bodyPr/>
          <a:lstStyle/>
          <a:p>
            <a:endParaRPr lang="en-NZ" dirty="0"/>
          </a:p>
          <a:p>
            <a:pPr marL="0" indent="0" algn="ctr">
              <a:buNone/>
            </a:pPr>
            <a:r>
              <a:rPr lang="en-NZ" dirty="0"/>
              <a:t>15 – 17 October 2021</a:t>
            </a:r>
          </a:p>
          <a:p>
            <a:pPr marL="0" indent="0" algn="ctr">
              <a:buNone/>
            </a:pPr>
            <a:endParaRPr lang="en-NZ" dirty="0"/>
          </a:p>
          <a:p>
            <a:pPr marL="0" indent="0" algn="ctr">
              <a:buNone/>
            </a:pPr>
            <a:r>
              <a:rPr lang="en-NZ" dirty="0"/>
              <a:t>WELLINGTON</a:t>
            </a:r>
          </a:p>
        </p:txBody>
      </p:sp>
      <p:sp>
        <p:nvSpPr>
          <p:cNvPr id="4" name="Rectangle 3"/>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7701" y="4461272"/>
            <a:ext cx="1905000" cy="1028700"/>
          </a:xfrm>
          <a:prstGeom prst="rect">
            <a:avLst/>
          </a:prstGeom>
        </p:spPr>
      </p:pic>
    </p:spTree>
    <p:extLst>
      <p:ext uri="{BB962C8B-B14F-4D97-AF65-F5344CB8AC3E}">
        <p14:creationId xmlns:p14="http://schemas.microsoft.com/office/powerpoint/2010/main" val="17227031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FC5F2-0DCB-463C-BD94-432484C3FCA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C4463B-6280-4F92-9ADA-E05646FD7CC8}"/>
              </a:ext>
            </a:extLst>
          </p:cNvPr>
          <p:cNvSpPr>
            <a:spLocks noGrp="1"/>
          </p:cNvSpPr>
          <p:nvPr>
            <p:ph idx="1"/>
          </p:nvPr>
        </p:nvSpPr>
        <p:spPr/>
        <p:txBody>
          <a:bodyPr/>
          <a:lstStyle/>
          <a:p>
            <a:pPr marL="0" indent="0" algn="ctr">
              <a:buNone/>
            </a:pPr>
            <a:r>
              <a:rPr lang="en-NZ" b="1" dirty="0">
                <a:solidFill>
                  <a:srgbClr val="0000CC"/>
                </a:solidFill>
              </a:rPr>
              <a:t>Removal of Interest Deductibility  </a:t>
            </a:r>
          </a:p>
          <a:p>
            <a:r>
              <a:rPr lang="en-NZ" sz="2400" dirty="0"/>
              <a:t>Still in consultation</a:t>
            </a:r>
          </a:p>
          <a:p>
            <a:r>
              <a:rPr lang="en-NZ" sz="2400" dirty="0"/>
              <a:t>Removal of deductions for interest expenses on loans</a:t>
            </a:r>
            <a:r>
              <a:rPr lang="en-NZ" sz="2400" dirty="0">
                <a:effectLst/>
                <a:ea typeface="Times New Roman" panose="02020603050405020304" pitchFamily="18" charset="0"/>
              </a:rPr>
              <a:t> used to generate income from residential property. </a:t>
            </a:r>
          </a:p>
          <a:p>
            <a:r>
              <a:rPr lang="en-NZ" sz="2400" dirty="0">
                <a:effectLst/>
                <a:ea typeface="Times New Roman" panose="02020603050405020304" pitchFamily="18" charset="0"/>
              </a:rPr>
              <a:t>New builds will be exempt, and the design of the exemption will be consulted on.</a:t>
            </a:r>
          </a:p>
          <a:p>
            <a:r>
              <a:rPr lang="en-NZ" sz="2400" dirty="0">
                <a:ea typeface="Times New Roman" panose="02020603050405020304" pitchFamily="18" charset="0"/>
              </a:rPr>
              <a:t>Applies from 1st October, 2021 </a:t>
            </a:r>
          </a:p>
          <a:p>
            <a:r>
              <a:rPr lang="en-NZ" sz="2400" dirty="0">
                <a:effectLst/>
                <a:ea typeface="Times New Roman" panose="02020603050405020304" pitchFamily="18" charset="0"/>
              </a:rPr>
              <a:t>Property purchased on or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2021</a:t>
            </a:r>
          </a:p>
          <a:p>
            <a:r>
              <a:rPr lang="en-NZ" sz="2400" dirty="0">
                <a:ea typeface="Times New Roman" panose="02020603050405020304" pitchFamily="18" charset="0"/>
              </a:rPr>
              <a:t>Applies to all residential investment property by 2025.</a:t>
            </a:r>
            <a:endParaRPr lang="en-NZ" sz="2400" dirty="0">
              <a:effectLst/>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0DFD77A-F53F-4A7F-A88C-7922CFCEA6C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38140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
        <p:nvSpPr>
          <p:cNvPr id="8" name="Content Placeholder 7">
            <a:extLst>
              <a:ext uri="{FF2B5EF4-FFF2-40B4-BE49-F238E27FC236}">
                <a16:creationId xmlns:a16="http://schemas.microsoft.com/office/drawing/2014/main" xmlns="" id="{2E605A9A-EBBF-4CD9-8727-D49D00A36C6D}"/>
              </a:ext>
            </a:extLst>
          </p:cNvPr>
          <p:cNvSpPr>
            <a:spLocks noGrp="1"/>
          </p:cNvSpPr>
          <p:nvPr>
            <p:ph idx="1"/>
          </p:nvPr>
        </p:nvSpPr>
        <p:spPr/>
        <p:txBody>
          <a:bodyPr/>
          <a:lstStyle/>
          <a:p>
            <a:pPr marL="0" indent="0" algn="ctr">
              <a:buNone/>
            </a:pPr>
            <a:r>
              <a:rPr lang="en-NZ" b="1" dirty="0">
                <a:solidFill>
                  <a:srgbClr val="0000CC"/>
                </a:solidFill>
              </a:rPr>
              <a:t>Interest Deductibility – pre-existing loans</a:t>
            </a:r>
          </a:p>
          <a:p>
            <a:endParaRPr lang="en-NZ" dirty="0"/>
          </a:p>
        </p:txBody>
      </p:sp>
      <p:pic>
        <p:nvPicPr>
          <p:cNvPr id="9" name="Content Placeholder 5">
            <a:extLst>
              <a:ext uri="{FF2B5EF4-FFF2-40B4-BE49-F238E27FC236}">
                <a16:creationId xmlns:a16="http://schemas.microsoft.com/office/drawing/2014/main" xmlns="" id="{D2491C19-B727-49C6-96DF-1E2215DF0863}"/>
              </a:ext>
            </a:extLst>
          </p:cNvPr>
          <p:cNvPicPr>
            <a:picLocks noChangeAspect="1"/>
          </p:cNvPicPr>
          <p:nvPr/>
        </p:nvPicPr>
        <p:blipFill>
          <a:blip r:embed="rId3"/>
          <a:stretch>
            <a:fillRect/>
          </a:stretch>
        </p:blipFill>
        <p:spPr bwMode="auto">
          <a:xfrm>
            <a:off x="755576" y="2303957"/>
            <a:ext cx="7043616" cy="3996000"/>
          </a:xfrm>
          <a:prstGeom prst="rect">
            <a:avLst/>
          </a:prstGeom>
          <a:noFill/>
          <a:ln w="9525">
            <a:noFill/>
            <a:miter lim="800000"/>
            <a:headEnd/>
            <a:tailEnd/>
          </a:ln>
        </p:spPr>
      </p:pic>
    </p:spTree>
    <p:extLst>
      <p:ext uri="{BB962C8B-B14F-4D97-AF65-F5344CB8AC3E}">
        <p14:creationId xmlns:p14="http://schemas.microsoft.com/office/powerpoint/2010/main" val="231301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In consultation</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524045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lgn="ctr">
              <a:buNone/>
            </a:pPr>
            <a:r>
              <a:rPr lang="en-NZ" b="1" dirty="0">
                <a:solidFill>
                  <a:srgbClr val="0000CC"/>
                </a:solidFill>
              </a:rPr>
              <a:t>Survey Results</a:t>
            </a:r>
          </a:p>
          <a:p>
            <a:r>
              <a:rPr lang="en-NZ" dirty="0"/>
              <a:t>Thanks to the 1917 respondents of our survey</a:t>
            </a:r>
          </a:p>
          <a:p>
            <a:r>
              <a:rPr lang="en-NZ" dirty="0"/>
              <a:t>Conducted through survey monkey</a:t>
            </a:r>
          </a:p>
          <a:p>
            <a:r>
              <a:rPr lang="en-NZ" dirty="0"/>
              <a:t>Over 5 days after the tax deductibility announcement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41091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pPr marL="0" indent="0" algn="ctr">
              <a:buNone/>
            </a:pPr>
            <a:r>
              <a:rPr lang="en-GB" b="1" dirty="0">
                <a:solidFill>
                  <a:srgbClr val="3333CC"/>
                </a:solidFill>
              </a:rPr>
              <a:t>Survey Respondents replies</a:t>
            </a:r>
          </a:p>
          <a:p>
            <a:r>
              <a:rPr lang="en-GB" sz="2000" dirty="0"/>
              <a:t>Average of 5.3 properties</a:t>
            </a:r>
          </a:p>
          <a:p>
            <a:r>
              <a:rPr lang="en-GB" sz="2000" dirty="0"/>
              <a:t>Average value $609,407</a:t>
            </a:r>
          </a:p>
          <a:p>
            <a:r>
              <a:rPr lang="en-GB" sz="2000" dirty="0"/>
              <a:t>90% had debt on their properties</a:t>
            </a:r>
          </a:p>
          <a:p>
            <a:r>
              <a:rPr lang="en-GB" sz="2000" dirty="0"/>
              <a:t>Average mortgage interest rate was 3.42%</a:t>
            </a:r>
          </a:p>
          <a:p>
            <a:r>
              <a:rPr lang="en-GB" sz="2000" dirty="0"/>
              <a:t>Average increase in tax by removing interest deductibility was $15,083 per investor</a:t>
            </a:r>
          </a:p>
          <a:p>
            <a:r>
              <a:rPr lang="en-GB" sz="2000" dirty="0"/>
              <a:t>Average increase in tax per property was $3140 per rental property</a:t>
            </a:r>
          </a:p>
          <a:p>
            <a:r>
              <a:rPr lang="en-NZ" sz="2000" dirty="0">
                <a:effectLst/>
                <a:ea typeface="Calibri" panose="020F0502020204030204" pitchFamily="34" charset="0"/>
                <a:cs typeface="Calibri" panose="020F0502020204030204" pitchFamily="34" charset="0"/>
              </a:rPr>
              <a:t>98% of respondents who bought rental property in the last two years are affected with a tax increase of $4,542 per year per property</a:t>
            </a:r>
          </a:p>
          <a:p>
            <a:endParaRPr lang="en-GB" sz="2000" dirty="0"/>
          </a:p>
          <a:p>
            <a:endParaRPr lang="en-GB" sz="2000" dirty="0"/>
          </a:p>
          <a:p>
            <a:endParaRPr lang="en-GB"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5293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pPr marL="0" indent="0">
              <a:buNone/>
            </a:pPr>
            <a:r>
              <a:rPr lang="en-GB" b="1" dirty="0">
                <a:solidFill>
                  <a:srgbClr val="3333CC"/>
                </a:solidFill>
              </a:rPr>
              <a:t>Survey Respondents replies (continued)</a:t>
            </a:r>
          </a:p>
          <a:p>
            <a:pPr lvl="0">
              <a:lnSpc>
                <a:spcPct val="107000"/>
              </a:lnSpc>
              <a:spcAft>
                <a:spcPts val="300"/>
              </a:spcAft>
              <a:buSzPts val="1000"/>
              <a:buFont typeface="Arial" panose="020B0604020202020204" pitchFamily="34" charset="0"/>
              <a:buChar char="•"/>
              <a:tabLst>
                <a:tab pos="457200" algn="l"/>
              </a:tabLst>
            </a:pPr>
            <a:r>
              <a:rPr lang="en-NZ" sz="2000" dirty="0">
                <a:effectLst/>
                <a:ea typeface="Calibri" panose="020F0502020204030204" pitchFamily="34" charset="0"/>
                <a:cs typeface="Calibri" panose="020F0502020204030204" pitchFamily="34" charset="0"/>
              </a:rPr>
              <a:t>78.8% of those investing for 20+ years being affected at a cost of $2,468 per year per property.</a:t>
            </a:r>
          </a:p>
          <a:p>
            <a:pPr lvl="0">
              <a:lnSpc>
                <a:spcPct val="107000"/>
              </a:lnSpc>
              <a:spcAft>
                <a:spcPts val="300"/>
              </a:spcAft>
              <a:buSzPts val="1000"/>
              <a:buFont typeface="Arial" panose="020B0604020202020204" pitchFamily="34" charset="0"/>
              <a:buChar char="•"/>
              <a:tabLst>
                <a:tab pos="457200" algn="l"/>
              </a:tabLst>
            </a:pPr>
            <a:r>
              <a:rPr lang="en-GB" sz="2000" dirty="0"/>
              <a:t>Cost of the extra tax could be $1.5 billion</a:t>
            </a:r>
          </a:p>
          <a:p>
            <a:pPr lvl="0">
              <a:lnSpc>
                <a:spcPct val="107000"/>
              </a:lnSpc>
              <a:spcAft>
                <a:spcPts val="300"/>
              </a:spcAft>
              <a:buSzPts val="1000"/>
              <a:buFont typeface="Arial" panose="020B0604020202020204" pitchFamily="34" charset="0"/>
              <a:buChar char="•"/>
              <a:tabLst>
                <a:tab pos="457200" algn="l"/>
              </a:tabLst>
            </a:pPr>
            <a:r>
              <a:rPr lang="en-NZ" sz="2000" dirty="0">
                <a:effectLst/>
                <a:ea typeface="Calibri" panose="020F0502020204030204" pitchFamily="34" charset="0"/>
                <a:cs typeface="Calibri" panose="020F0502020204030204" pitchFamily="34" charset="0"/>
              </a:rPr>
              <a:t>Brightline Test - 69.2% of respondents did not think they would, or hoped they wouldn’t, be affected by the extension of the Bright Line Test.</a:t>
            </a:r>
            <a:endParaRPr lang="en-NZ" sz="2000" dirty="0">
              <a:effectLst/>
              <a:ea typeface="Calibri" panose="020F0502020204030204" pitchFamily="34" charset="0"/>
              <a:cs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09762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pPr marL="0" indent="0" algn="ctr">
              <a:buNone/>
            </a:pPr>
            <a:r>
              <a:rPr lang="en-NZ" sz="3200" b="1" dirty="0">
                <a:solidFill>
                  <a:srgbClr val="3333CC"/>
                </a:solidFill>
                <a:effectLst/>
                <a:ea typeface="Calibri" panose="020F0502020204030204" pitchFamily="34" charset="0"/>
                <a:cs typeface="Calibri" panose="020F0502020204030204" pitchFamily="34" charset="0"/>
              </a:rPr>
              <a:t>Removal of mortgage interest tax deductibility survey results – continued</a:t>
            </a:r>
          </a:p>
          <a:p>
            <a:pPr lvl="0">
              <a:lnSpc>
                <a:spcPct val="107000"/>
              </a:lnSpc>
              <a:spcAft>
                <a:spcPts val="300"/>
              </a:spcAft>
              <a:buSzPts val="1000"/>
              <a:buFont typeface="Wingdings" panose="05000000000000000000" pitchFamily="2" charset="2"/>
              <a:buChar char="§"/>
              <a:tabLst>
                <a:tab pos="457200" algn="l"/>
              </a:tabLst>
            </a:pPr>
            <a:r>
              <a:rPr lang="en-NZ" sz="2200" dirty="0">
                <a:effectLst/>
                <a:ea typeface="Calibri" panose="020F0502020204030204" pitchFamily="34" charset="0"/>
                <a:cs typeface="Calibri" panose="020F0502020204030204" pitchFamily="34" charset="0"/>
              </a:rPr>
              <a:t>The main way to cope with the tax increase (76.8% of respondents), is to increase or probably increase rental prices. A further 8.9% might increase rental prices.</a:t>
            </a:r>
            <a:endParaRPr lang="en-NZ" sz="22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Calibri" panose="020F0502020204030204" pitchFamily="34" charset="0"/>
              <a:buChar char="-"/>
              <a:tabLst>
                <a:tab pos="457200" algn="l"/>
              </a:tabLst>
            </a:pPr>
            <a:r>
              <a:rPr lang="en-NZ" sz="2200" dirty="0">
                <a:effectLst/>
                <a:ea typeface="Calibri" panose="020F0502020204030204" pitchFamily="34" charset="0"/>
                <a:cs typeface="Calibri" panose="020F0502020204030204" pitchFamily="34" charset="0"/>
              </a:rPr>
              <a:t>The median rental price increase is between $21 and $30 per week.</a:t>
            </a:r>
            <a:endParaRPr lang="en-NZ" sz="2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Calibri" panose="020F0502020204030204" pitchFamily="34" charset="0"/>
              <a:buChar char="-"/>
              <a:tabLst>
                <a:tab pos="457200" algn="l"/>
              </a:tabLst>
            </a:pPr>
            <a:r>
              <a:rPr lang="en-NZ" sz="2200" dirty="0">
                <a:effectLst/>
                <a:ea typeface="Calibri" panose="020F0502020204030204" pitchFamily="34" charset="0"/>
                <a:cs typeface="Calibri" panose="020F0502020204030204" pitchFamily="34" charset="0"/>
              </a:rPr>
              <a:t>70.3% of respondents do not currently charge tenants full market level rental prices. 40% have rental prices between $5 and $25 under market value, while 30% have rental prices more than $25 pw under market value.</a:t>
            </a:r>
            <a:endParaRPr lang="en-NZ" sz="2200" dirty="0">
              <a:effectLst/>
              <a:ea typeface="Calibri" panose="020F0502020204030204" pitchFamily="34" charset="0"/>
              <a:cs typeface="Times New Roman" panose="02020603050405020304" pitchFamily="18" charset="0"/>
            </a:endParaRPr>
          </a:p>
          <a:p>
            <a:endParaRPr lang="en-NZ"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04534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87263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will be written by 1st October.</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56253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Consultation paper </a:t>
            </a:r>
          </a:p>
          <a:p>
            <a:pPr marL="0" indent="0" algn="ctr">
              <a:buNone/>
            </a:pPr>
            <a:r>
              <a:rPr lang="en-NZ" b="1" dirty="0">
                <a:solidFill>
                  <a:srgbClr val="0000CC"/>
                </a:solidFill>
              </a:rPr>
              <a:t>What is exempt?</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or industrial properties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Employee accommodation, farmland</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Care facilities such as hospitals, convalescent homes, nursing homes, and hospices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accommodation such as hotels, motels and boarding houses </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Retirement villages and rest homes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Community housing providers </a:t>
            </a:r>
          </a:p>
          <a:p>
            <a:pPr>
              <a:lnSpc>
                <a:spcPct val="100000"/>
              </a:lnSpc>
              <a:spcBef>
                <a:spcPts val="0"/>
              </a:spcBef>
              <a:spcAft>
                <a:spcPts val="0"/>
              </a:spcAft>
              <a:buFont typeface="Wingdings" panose="05000000000000000000" pitchFamily="2" charset="2"/>
              <a:buChar char="§"/>
            </a:pPr>
            <a:r>
              <a:rPr lang="en-US" sz="2400" dirty="0" err="1">
                <a:latin typeface="Arial" panose="020B0604020202020204" pitchFamily="34" charset="0"/>
                <a:cs typeface="Arial" panose="020B0604020202020204" pitchFamily="34" charset="0"/>
              </a:rPr>
              <a:t>Kāinga</a:t>
            </a:r>
            <a:r>
              <a:rPr lang="en-US" sz="2400" dirty="0">
                <a:latin typeface="Arial" panose="020B0604020202020204" pitchFamily="34" charset="0"/>
                <a:cs typeface="Arial" panose="020B0604020202020204" pitchFamily="34" charset="0"/>
              </a:rPr>
              <a:t> Ora and its wholly owned subsidiaries</a:t>
            </a:r>
          </a:p>
          <a:p>
            <a:pPr marL="0" indent="0" algn="ctr">
              <a:buNone/>
            </a:pPr>
            <a:endParaRPr lang="en-NZ" b="1"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864199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SPEAKERS</a:t>
            </a:r>
          </a:p>
        </p:txBody>
      </p:sp>
      <p:sp>
        <p:nvSpPr>
          <p:cNvPr id="3" name="Content Placeholder 2"/>
          <p:cNvSpPr>
            <a:spLocks noGrp="1"/>
          </p:cNvSpPr>
          <p:nvPr>
            <p:ph idx="1"/>
          </p:nvPr>
        </p:nvSpPr>
        <p:spPr/>
        <p:txBody>
          <a:bodyPr/>
          <a:lstStyle/>
          <a:p>
            <a:pPr marL="0" indent="0">
              <a:buNone/>
            </a:pPr>
            <a:r>
              <a:rPr lang="en-NZ" dirty="0"/>
              <a:t>             Nick Goodall – </a:t>
            </a:r>
            <a:r>
              <a:rPr lang="en-NZ" dirty="0" err="1"/>
              <a:t>CoreLogic</a:t>
            </a:r>
            <a:endParaRPr lang="en-NZ" dirty="0"/>
          </a:p>
          <a:p>
            <a:pPr marL="0" indent="0">
              <a:buNone/>
            </a:pPr>
            <a:r>
              <a:rPr lang="en-NZ" dirty="0"/>
              <a:t>             David Seymour – ACT Party leader</a:t>
            </a:r>
          </a:p>
          <a:p>
            <a:pPr marL="0" indent="0">
              <a:buNone/>
            </a:pPr>
            <a:r>
              <a:rPr lang="en-NZ" dirty="0"/>
              <a:t>             Scott Robertson - Crusaders</a:t>
            </a:r>
          </a:p>
          <a:p>
            <a:pPr marL="0" indent="0">
              <a:buNone/>
            </a:pPr>
            <a:r>
              <a:rPr lang="en-NZ" dirty="0"/>
              <a:t>             Tony Alexander – Economist</a:t>
            </a:r>
          </a:p>
          <a:p>
            <a:pPr marL="0" indent="0">
              <a:buNone/>
            </a:pPr>
            <a:r>
              <a:rPr lang="en-NZ" dirty="0"/>
              <a:t>             Trish Love – Accountant</a:t>
            </a:r>
          </a:p>
          <a:p>
            <a:pPr marL="0" indent="0">
              <a:buNone/>
            </a:pPr>
            <a:r>
              <a:rPr lang="en-NZ" dirty="0"/>
              <a:t>              Nick Gentle and Maree Tassell – Investing </a:t>
            </a:r>
            <a:r>
              <a:rPr lang="en-NZ" dirty="0" err="1"/>
              <a:t>mindset</a:t>
            </a:r>
            <a:endParaRPr lang="en-NZ" dirty="0"/>
          </a:p>
          <a:p>
            <a:endParaRPr lang="en-NZ" dirty="0"/>
          </a:p>
          <a:p>
            <a:endParaRPr lang="en-NZ" dirty="0"/>
          </a:p>
        </p:txBody>
      </p:sp>
      <p:sp>
        <p:nvSpPr>
          <p:cNvPr id="8" name="Rectangle 7"/>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100" y="4633715"/>
            <a:ext cx="1905000" cy="1028700"/>
          </a:xfrm>
          <a:prstGeom prst="rect">
            <a:avLst/>
          </a:prstGeom>
        </p:spPr>
      </p:pic>
    </p:spTree>
    <p:extLst>
      <p:ext uri="{BB962C8B-B14F-4D97-AF65-F5344CB8AC3E}">
        <p14:creationId xmlns:p14="http://schemas.microsoft.com/office/powerpoint/2010/main" val="10809319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Short term accommodation </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general intent is for both long-term residential accommodation and property that is easily substitutable for long-term residential accommodation to be included in the scope of the interest limitation rules.</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Includes Short-stay accommodation.</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Government is concerned that a carveout allowing owners of serviced apartments to claim interest deductions may lead to the conversion of regular apartments into serviced apartments, which would reduce effective housing supply.</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62754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New build definition</a:t>
            </a:r>
          </a:p>
          <a:p>
            <a:pPr marL="457200" indent="-457200">
              <a:lnSpc>
                <a:spcPct val="100000"/>
              </a:lnSpc>
              <a:spcBef>
                <a:spcPts val="0"/>
              </a:spcBef>
              <a:spcAft>
                <a:spcPts val="0"/>
              </a:spcAft>
            </a:pPr>
            <a:r>
              <a:rPr lang="en-US" sz="2100" dirty="0">
                <a:cs typeface="Arial" panose="020B0604020202020204" pitchFamily="34" charset="0"/>
              </a:rPr>
              <a:t>Property should only qualify as a new build where residential housing supply has clearly increased. (One-for-one replacements)</a:t>
            </a:r>
          </a:p>
          <a:p>
            <a:pPr marL="457200" indent="-457200">
              <a:lnSpc>
                <a:spcPct val="100000"/>
              </a:lnSpc>
              <a:spcBef>
                <a:spcPts val="0"/>
              </a:spcBef>
              <a:spcAft>
                <a:spcPts val="0"/>
              </a:spcAft>
            </a:pPr>
            <a:r>
              <a:rPr lang="en-US" sz="2100" dirty="0">
                <a:cs typeface="Arial" panose="020B0604020202020204" pitchFamily="34" charset="0"/>
              </a:rPr>
              <a:t>Early owners (no later than 12 months after Code of Compliance issued)</a:t>
            </a:r>
          </a:p>
          <a:p>
            <a:pPr marL="457200" indent="-457200">
              <a:lnSpc>
                <a:spcPct val="100000"/>
              </a:lnSpc>
              <a:spcBef>
                <a:spcPts val="0"/>
              </a:spcBef>
              <a:spcAft>
                <a:spcPts val="0"/>
              </a:spcAft>
            </a:pPr>
            <a:r>
              <a:rPr lang="en-US" sz="2100" dirty="0">
                <a:cs typeface="Arial" panose="020B0604020202020204" pitchFamily="34" charset="0"/>
              </a:rPr>
              <a:t>Dwelling added to vacant land or replacing an existing dwelling</a:t>
            </a:r>
          </a:p>
          <a:p>
            <a:pPr marL="457200" indent="-457200">
              <a:lnSpc>
                <a:spcPct val="100000"/>
              </a:lnSpc>
              <a:spcBef>
                <a:spcPts val="0"/>
              </a:spcBef>
              <a:spcAft>
                <a:spcPts val="0"/>
              </a:spcAft>
            </a:pPr>
            <a:r>
              <a:rPr lang="en-US" sz="2100" dirty="0">
                <a:cs typeface="Arial" panose="020B0604020202020204" pitchFamily="34" charset="0"/>
              </a:rPr>
              <a:t>Additional dwelling added to a property (stand-alone or attached and includes </a:t>
            </a:r>
            <a:r>
              <a:rPr lang="en-US" sz="2100" dirty="0" err="1">
                <a:cs typeface="Arial" panose="020B0604020202020204" pitchFamily="34" charset="0"/>
              </a:rPr>
              <a:t>relocatables</a:t>
            </a:r>
            <a:r>
              <a:rPr lang="en-US" sz="2100" dirty="0">
                <a:cs typeface="Arial" panose="020B0604020202020204" pitchFamily="34" charset="0"/>
              </a:rPr>
              <a:t>) </a:t>
            </a:r>
          </a:p>
          <a:p>
            <a:pPr marL="457200" indent="-457200">
              <a:lnSpc>
                <a:spcPct val="100000"/>
              </a:lnSpc>
              <a:spcBef>
                <a:spcPts val="0"/>
              </a:spcBef>
              <a:spcAft>
                <a:spcPts val="0"/>
              </a:spcAft>
            </a:pPr>
            <a:r>
              <a:rPr lang="en-US" sz="2100" dirty="0">
                <a:cs typeface="Arial" panose="020B0604020202020204" pitchFamily="34" charset="0"/>
              </a:rPr>
              <a:t>Renovating an existing dwelling to create two or more dwellings. </a:t>
            </a:r>
          </a:p>
          <a:p>
            <a:pPr marL="457200" indent="-457200">
              <a:lnSpc>
                <a:spcPct val="100000"/>
              </a:lnSpc>
              <a:spcBef>
                <a:spcPts val="0"/>
              </a:spcBef>
              <a:spcAft>
                <a:spcPts val="0"/>
              </a:spcAft>
            </a:pPr>
            <a:r>
              <a:rPr lang="en-US" sz="2100" dirty="0">
                <a:cs typeface="Arial" panose="020B0604020202020204" pitchFamily="34" charset="0"/>
              </a:rPr>
              <a:t>Dwelling converted from commercial premises (office block converted into apartments)</a:t>
            </a: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74828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1"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68926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12326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050310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2" name="TextBox 1">
            <a:extLst>
              <a:ext uri="{FF2B5EF4-FFF2-40B4-BE49-F238E27FC236}">
                <a16:creationId xmlns:a16="http://schemas.microsoft.com/office/drawing/2014/main" xmlns="" id="{6D847D4B-B9F8-4318-9C60-D7A4F1EDA412}"/>
              </a:ext>
            </a:extLst>
          </p:cNvPr>
          <p:cNvSpPr txBox="1"/>
          <p:nvPr/>
        </p:nvSpPr>
        <p:spPr>
          <a:xfrm>
            <a:off x="5232953" y="1938130"/>
            <a:ext cx="3436454" cy="2585323"/>
          </a:xfrm>
          <a:prstGeom prst="rect">
            <a:avLst/>
          </a:prstGeom>
          <a:noFill/>
        </p:spPr>
        <p:txBody>
          <a:bodyPr wrap="square" rtlCol="0">
            <a:spAutoFit/>
          </a:bodyPr>
          <a:lstStyle/>
          <a:p>
            <a:pPr defTabSz="685800" fontAlgn="auto">
              <a:spcBef>
                <a:spcPts val="0"/>
              </a:spcBef>
              <a:spcAft>
                <a:spcPts val="0"/>
              </a:spcAft>
              <a:tabLst>
                <a:tab pos="2288381" algn="l"/>
                <a:tab pos="3026569" algn="r"/>
              </a:tabLst>
            </a:pPr>
            <a:r>
              <a:rPr lang="en-NZ" sz="1350" dirty="0">
                <a:solidFill>
                  <a:prstClr val="black"/>
                </a:solidFill>
              </a:rPr>
              <a:t>2010 interest rate 6.5%	$	9,800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Remove depreciation	$	5,370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Ringfence losses	$	9,450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Interest deduction removal	$	19,200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6% interest rate	$	28,985</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8% Interest rate	$	42,090</a:t>
            </a:r>
          </a:p>
          <a:p>
            <a:pPr defTabSz="685800" fontAlgn="auto">
              <a:spcBef>
                <a:spcPts val="0"/>
              </a:spcBef>
              <a:spcAft>
                <a:spcPts val="0"/>
              </a:spcAft>
            </a:pPr>
            <a:endParaRPr lang="en-NZ" sz="1350" dirty="0">
              <a:solidFill>
                <a:prstClr val="black"/>
              </a:solidFill>
              <a:latin typeface="Calibri" panose="020F0502020204030204"/>
              <a:cs typeface="+mn-cs"/>
            </a:endParaRPr>
          </a:p>
        </p:txBody>
      </p:sp>
    </p:spTree>
    <p:extLst>
      <p:ext uri="{BB962C8B-B14F-4D97-AF65-F5344CB8AC3E}">
        <p14:creationId xmlns:p14="http://schemas.microsoft.com/office/powerpoint/2010/main" val="2286833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buNone/>
            </a:pPr>
            <a:r>
              <a:rPr lang="en-NZ" b="1" dirty="0">
                <a:solidFill>
                  <a:srgbClr val="0000CC"/>
                </a:solidFill>
              </a:rPr>
              <a:t>Additional things that were on the table:</a:t>
            </a:r>
          </a:p>
          <a:p>
            <a:r>
              <a:rPr lang="en-US" sz="2400" b="0" i="0" dirty="0">
                <a:solidFill>
                  <a:srgbClr val="222222"/>
                </a:solidFill>
                <a:effectLst/>
              </a:rPr>
              <a:t>Ending interest-only loans – on investment properties.</a:t>
            </a:r>
          </a:p>
          <a:p>
            <a:r>
              <a:rPr lang="en-US" sz="2400" dirty="0">
                <a:solidFill>
                  <a:srgbClr val="222222"/>
                </a:solidFill>
              </a:rPr>
              <a:t>T</a:t>
            </a:r>
            <a:r>
              <a:rPr lang="en-US" sz="2400" b="0" i="0" dirty="0">
                <a:solidFill>
                  <a:srgbClr val="222222"/>
                </a:solidFill>
                <a:effectLst/>
              </a:rPr>
              <a:t>he Reserve Bank were looking at bringing in debt-to-income (DTI) caps for mortgage lending.</a:t>
            </a:r>
          </a:p>
          <a:p>
            <a:r>
              <a:rPr lang="en-US" sz="2400" dirty="0">
                <a:solidFill>
                  <a:srgbClr val="222222"/>
                </a:solidFill>
              </a:rPr>
              <a:t>Extending the Bright Line to 20 years.</a:t>
            </a:r>
          </a:p>
          <a:p>
            <a:r>
              <a:rPr lang="en-US" sz="2400" dirty="0">
                <a:solidFill>
                  <a:srgbClr val="222222"/>
                </a:solidFill>
              </a:rPr>
              <a:t>The reintroduction of Stamp Duty.</a:t>
            </a:r>
          </a:p>
          <a:p>
            <a:r>
              <a:rPr lang="en-US" sz="2400" dirty="0">
                <a:solidFill>
                  <a:srgbClr val="222222"/>
                </a:solidFill>
              </a:rPr>
              <a:t>Compulsory selling of vacant land for development.</a:t>
            </a:r>
          </a:p>
          <a:p>
            <a:r>
              <a:rPr lang="en-US" sz="3600" dirty="0">
                <a:solidFill>
                  <a:srgbClr val="0000CC"/>
                </a:solidFill>
              </a:rPr>
              <a:t>Let’s see </a:t>
            </a:r>
            <a:r>
              <a:rPr lang="en-US" sz="3600">
                <a:solidFill>
                  <a:srgbClr val="0000CC"/>
                </a:solidFill>
              </a:rPr>
              <a:t>what happens!</a:t>
            </a:r>
            <a:endParaRPr lang="en-NZ" sz="3600"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78519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a:t>
            </a:r>
          </a:p>
          <a:p>
            <a:r>
              <a:rPr lang="en-NZ" sz="2400" dirty="0"/>
              <a:t>Bright Line – can’t change</a:t>
            </a:r>
          </a:p>
          <a:p>
            <a:r>
              <a:rPr lang="en-NZ" sz="2400" dirty="0"/>
              <a:t>Removal of Interest Deductibility  </a:t>
            </a:r>
          </a:p>
          <a:p>
            <a:pPr lvl="1"/>
            <a:r>
              <a:rPr lang="en-NZ" sz="2000" dirty="0"/>
              <a:t>Still in consultation</a:t>
            </a:r>
          </a:p>
          <a:p>
            <a:pPr lvl="1"/>
            <a:r>
              <a:rPr lang="en-NZ" sz="2000" dirty="0"/>
              <a:t>Survey – now completed</a:t>
            </a:r>
          </a:p>
          <a:p>
            <a:pPr lvl="1"/>
            <a:r>
              <a:rPr lang="en-NZ" sz="2000" dirty="0"/>
              <a:t>Act Petition - we advise all members to sign – NB we have no political alliance</a:t>
            </a:r>
          </a:p>
          <a:p>
            <a:pPr lvl="1"/>
            <a:r>
              <a:rPr lang="en-NZ" sz="2000" dirty="0"/>
              <a:t>We have meet with tenant groups and explain what this will mean for rents – Renters United, Tenant Protection</a:t>
            </a:r>
          </a:p>
          <a:p>
            <a:pPr lvl="1"/>
            <a:r>
              <a:rPr lang="en-NZ" sz="2000" dirty="0"/>
              <a:t>We have had a meeting with Government – David Parker, Megan Woods, </a:t>
            </a:r>
            <a:r>
              <a:rPr lang="en-NZ" sz="2000" dirty="0" err="1"/>
              <a:t>Poto</a:t>
            </a:r>
            <a:r>
              <a:rPr lang="en-NZ" sz="2000" dirty="0"/>
              <a:t> William and Grant Robertson</a:t>
            </a:r>
          </a:p>
          <a:p>
            <a:pPr lvl="1"/>
            <a:endParaRPr lang="en-NZ" sz="2000" dirty="0">
              <a:solidFill>
                <a:srgbClr val="0000CC"/>
              </a:solidFill>
            </a:endParaRPr>
          </a:p>
          <a:p>
            <a:pPr lvl="1"/>
            <a:endParaRPr lang="en-NZ" sz="2000" dirty="0">
              <a:solidFill>
                <a:srgbClr val="0000CC"/>
              </a:solidFill>
            </a:endParaRPr>
          </a:p>
          <a:p>
            <a:endParaRPr lang="en-NZ" sz="2400"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99034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sz="2800" b="1" dirty="0">
                <a:solidFill>
                  <a:srgbClr val="0000CC"/>
                </a:solidFill>
                <a:latin typeface="+mj-lt"/>
                <a:ea typeface="+mj-ea"/>
                <a:cs typeface="+mj-cs"/>
              </a:rPr>
              <a:t>Option B - UK Interest Deductibility Law</a:t>
            </a:r>
          </a:p>
          <a:p>
            <a:endParaRPr lang="en-NZ" sz="2400" dirty="0">
              <a:ea typeface="Times New Roman" panose="02020603050405020304" pitchFamily="18" charset="0"/>
            </a:endParaRPr>
          </a:p>
          <a:p>
            <a:pPr>
              <a:lnSpc>
                <a:spcPct val="107000"/>
              </a:lnSpc>
              <a:spcAft>
                <a:spcPts val="600"/>
              </a:spcAft>
            </a:pPr>
            <a:r>
              <a:rPr lang="en-GB" sz="2400" dirty="0">
                <a:cs typeface="Arial" panose="020B0604020202020204" pitchFamily="34" charset="0"/>
              </a:rPr>
              <a:t>Phased in over 5 years from April 2017.</a:t>
            </a:r>
            <a:endParaRPr lang="en-NZ" sz="2400" dirty="0">
              <a:cs typeface="Arial" panose="020B0604020202020204" pitchFamily="34" charset="0"/>
            </a:endParaRPr>
          </a:p>
          <a:p>
            <a:pPr>
              <a:spcAft>
                <a:spcPts val="1800"/>
              </a:spcAft>
            </a:pPr>
            <a:r>
              <a:rPr lang="en-GB" sz="2400" dirty="0">
                <a:cs typeface="Arial" panose="020B0604020202020204" pitchFamily="34" charset="0"/>
              </a:rPr>
              <a:t>Reduces interest deduction to standard 20%.</a:t>
            </a:r>
          </a:p>
          <a:p>
            <a:pPr>
              <a:spcAft>
                <a:spcPts val="1800"/>
              </a:spcAft>
            </a:pPr>
            <a:r>
              <a:rPr lang="en-GB" sz="2400" dirty="0">
                <a:cs typeface="Arial" panose="020B0604020202020204" pitchFamily="34" charset="0"/>
              </a:rPr>
              <a:t>Doesn’t affect registered companies </a:t>
            </a:r>
          </a:p>
          <a:p>
            <a:pPr>
              <a:spcAft>
                <a:spcPts val="1800"/>
              </a:spcAft>
            </a:pPr>
            <a:r>
              <a:rPr lang="en-GB" sz="2400" dirty="0">
                <a:cs typeface="Arial" panose="020B0604020202020204" pitchFamily="34" charset="0"/>
              </a:rPr>
              <a:t>82% of landlords </a:t>
            </a:r>
            <a:r>
              <a:rPr lang="en-NZ" sz="2400" dirty="0">
                <a:cs typeface="Arial" panose="020B0604020202020204" pitchFamily="34" charset="0"/>
              </a:rPr>
              <a:t>not expected to be affected.</a:t>
            </a:r>
            <a:endParaRPr lang="en-GB" sz="2400" dirty="0">
              <a:cs typeface="Arial" panose="020B0604020202020204" pitchFamily="34" charset="0"/>
            </a:endParaRPr>
          </a:p>
          <a:p>
            <a:pPr>
              <a:spcAft>
                <a:spcPts val="1800"/>
              </a:spcAft>
            </a:pPr>
            <a:r>
              <a:rPr lang="en-GB" sz="2400" dirty="0">
                <a:cs typeface="Arial" panose="020B0604020202020204" pitchFamily="34" charset="0"/>
              </a:rPr>
              <a:t>Expected to reduce housing demand but low impact on house prices or rent levels.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20942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 - continued</a:t>
            </a:r>
          </a:p>
          <a:p>
            <a:endParaRPr lang="en-NZ" sz="2400" dirty="0">
              <a:effectLst/>
              <a:ea typeface="Times New Roman" panose="02020603050405020304" pitchFamily="18" charset="0"/>
            </a:endParaRPr>
          </a:p>
          <a:p>
            <a:endParaRPr lang="en-NZ" sz="2400" dirty="0">
              <a:ea typeface="Times New Roman" panose="02020603050405020304" pitchFamily="18" charset="0"/>
            </a:endParaRPr>
          </a:p>
          <a:p>
            <a:r>
              <a:rPr lang="en-NZ" sz="2400" dirty="0">
                <a:effectLst/>
                <a:ea typeface="Times New Roman" panose="02020603050405020304" pitchFamily="18" charset="0"/>
              </a:rPr>
              <a:t>Limit Rent increase to once per year, per property</a:t>
            </a:r>
          </a:p>
          <a:p>
            <a:pPr lvl="1"/>
            <a:r>
              <a:rPr lang="en-NZ" sz="2000" dirty="0">
                <a:ea typeface="Times New Roman" panose="02020603050405020304" pitchFamily="18" charset="0"/>
              </a:rPr>
              <a:t>This requires a change in the RTA</a:t>
            </a:r>
          </a:p>
          <a:p>
            <a:pPr lvl="1"/>
            <a:r>
              <a:rPr lang="en-NZ" sz="2000" dirty="0">
                <a:effectLst/>
                <a:ea typeface="Times New Roman" panose="02020603050405020304" pitchFamily="18" charset="0"/>
              </a:rPr>
              <a:t>Meet with Housing and Urban Development Team</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08139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Breakout sessions</a:t>
            </a:r>
          </a:p>
        </p:txBody>
      </p:sp>
      <p:sp>
        <p:nvSpPr>
          <p:cNvPr id="3" name="Content Placeholder 2"/>
          <p:cNvSpPr>
            <a:spLocks noGrp="1"/>
          </p:cNvSpPr>
          <p:nvPr>
            <p:ph idx="1"/>
          </p:nvPr>
        </p:nvSpPr>
        <p:spPr/>
        <p:txBody>
          <a:bodyPr/>
          <a:lstStyle/>
          <a:p>
            <a:pPr marL="0" indent="0">
              <a:buNone/>
            </a:pPr>
            <a:r>
              <a:rPr lang="en-NZ" dirty="0"/>
              <a:t>                Kyron Gosse – Tiny Homes</a:t>
            </a:r>
          </a:p>
          <a:p>
            <a:pPr marL="0" indent="0">
              <a:buNone/>
            </a:pPr>
            <a:r>
              <a:rPr lang="en-NZ" dirty="0"/>
              <a:t>                Kris Pederson – Mortgage broker – Finance options</a:t>
            </a:r>
          </a:p>
          <a:p>
            <a:pPr marL="0" indent="0">
              <a:buNone/>
            </a:pPr>
            <a:r>
              <a:rPr lang="en-NZ" dirty="0"/>
              <a:t>                Alysha Hinton, Duncan </a:t>
            </a:r>
            <a:r>
              <a:rPr lang="en-NZ" dirty="0" err="1"/>
              <a:t>Cotterill</a:t>
            </a:r>
            <a:r>
              <a:rPr lang="en-NZ" dirty="0"/>
              <a:t> – Change is here</a:t>
            </a:r>
          </a:p>
          <a:p>
            <a:pPr marL="0" indent="0">
              <a:buNone/>
            </a:pPr>
            <a:r>
              <a:rPr lang="en-NZ" dirty="0"/>
              <a:t>                Niall </a:t>
            </a:r>
            <a:r>
              <a:rPr lang="en-NZ" dirty="0" err="1"/>
              <a:t>Heeran</a:t>
            </a:r>
            <a:r>
              <a:rPr lang="en-NZ" dirty="0"/>
              <a:t> – New tenancy regulations</a:t>
            </a:r>
          </a:p>
        </p:txBody>
      </p:sp>
      <p:sp>
        <p:nvSpPr>
          <p:cNvPr id="6" name="Rectangle 5"/>
          <p:cNvSpPr>
            <a:spLocks noChangeArrowheads="1"/>
          </p:cNvSpPr>
          <p:nvPr/>
        </p:nvSpPr>
        <p:spPr bwMode="auto">
          <a:xfrm>
            <a:off x="1143000" y="365126"/>
            <a:ext cx="685800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4713089"/>
            <a:ext cx="1905000" cy="1028700"/>
          </a:xfrm>
          <a:prstGeom prst="rect">
            <a:avLst/>
          </a:prstGeom>
        </p:spPr>
      </p:pic>
    </p:spTree>
    <p:extLst>
      <p:ext uri="{BB962C8B-B14F-4D97-AF65-F5344CB8AC3E}">
        <p14:creationId xmlns:p14="http://schemas.microsoft.com/office/powerpoint/2010/main" val="30117099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6D0C4-65EF-4A80-8F6D-E653793638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E349BE-26FA-4507-A817-44E9C6C39068}"/>
              </a:ext>
            </a:extLst>
          </p:cNvPr>
          <p:cNvSpPr>
            <a:spLocks noGrp="1"/>
          </p:cNvSpPr>
          <p:nvPr>
            <p:ph idx="1"/>
          </p:nvPr>
        </p:nvSpPr>
        <p:spPr/>
        <p:txBody>
          <a:bodyPr/>
          <a:lstStyle/>
          <a:p>
            <a:pPr marL="0" indent="0">
              <a:buNone/>
            </a:pPr>
            <a:r>
              <a:rPr lang="en-NZ" b="1" dirty="0">
                <a:solidFill>
                  <a:srgbClr val="0000CC"/>
                </a:solidFill>
              </a:rPr>
              <a:t>Unintended consequences</a:t>
            </a:r>
          </a:p>
          <a:p>
            <a:r>
              <a:rPr lang="en-NZ" sz="2800" dirty="0"/>
              <a:t>Who do you sell a large apartment block to? They will need substantial cash</a:t>
            </a:r>
          </a:p>
          <a:p>
            <a:r>
              <a:rPr lang="en-NZ" sz="2800" dirty="0"/>
              <a:t>New investors may get in trouble if they purchased on capital growth, not on yield.</a:t>
            </a:r>
          </a:p>
          <a:p>
            <a:r>
              <a:rPr lang="en-NZ" sz="2800" dirty="0"/>
              <a:t>Who will buy investments?</a:t>
            </a:r>
          </a:p>
          <a:p>
            <a:r>
              <a:rPr lang="en-NZ" sz="2800" dirty="0"/>
              <a:t>What will happen in a couple of years when the tax deductibility starts to hurt people?</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D062E7-6A4F-4329-8104-2ED35D309A0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1153137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B1F09-34C2-45DF-896D-5A70A10E347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05033DE-AF29-49C6-ADA2-08DD05415416}"/>
              </a:ext>
            </a:extLst>
          </p:cNvPr>
          <p:cNvSpPr>
            <a:spLocks noGrp="1"/>
          </p:cNvSpPr>
          <p:nvPr>
            <p:ph idx="1"/>
          </p:nvPr>
        </p:nvSpPr>
        <p:spPr/>
        <p:txBody>
          <a:bodyPr/>
          <a:lstStyle/>
          <a:p>
            <a:pPr marL="0" indent="0" algn="ctr">
              <a:buNone/>
            </a:pPr>
            <a:r>
              <a:rPr lang="en-NZ" b="1" dirty="0">
                <a:solidFill>
                  <a:srgbClr val="0000CC"/>
                </a:solidFill>
              </a:rPr>
              <a:t>What can you do?</a:t>
            </a:r>
          </a:p>
          <a:p>
            <a:r>
              <a:rPr lang="en-NZ" sz="2400" dirty="0"/>
              <a:t>Send emails to </a:t>
            </a:r>
            <a:r>
              <a:rPr lang="en-NZ" sz="2400" dirty="0" err="1"/>
              <a:t>Poto</a:t>
            </a:r>
            <a:r>
              <a:rPr lang="en-NZ" sz="2400" dirty="0"/>
              <a:t> Williams  and Grant Robertson, David Parker and Megan Woods</a:t>
            </a:r>
          </a:p>
          <a:p>
            <a:r>
              <a:rPr lang="en-NZ" sz="2400" dirty="0" err="1"/>
              <a:t>Poto’s</a:t>
            </a:r>
            <a:r>
              <a:rPr lang="en-NZ" sz="2400" dirty="0"/>
              <a:t>  moto: </a:t>
            </a:r>
            <a:r>
              <a:rPr lang="en-US" sz="2400" b="0" i="1" dirty="0">
                <a:solidFill>
                  <a:srgbClr val="333333"/>
                </a:solidFill>
                <a:effectLst/>
              </a:rPr>
              <a:t>“My aspiration is for communities where everyone has a place, everyone has a voice and </a:t>
            </a:r>
            <a:r>
              <a:rPr lang="en-US" sz="2400" b="1" i="1" dirty="0">
                <a:solidFill>
                  <a:srgbClr val="333333"/>
                </a:solidFill>
                <a:effectLst/>
              </a:rPr>
              <a:t>we are all loved</a:t>
            </a:r>
            <a:r>
              <a:rPr lang="en-US" sz="2400" b="0" i="1" dirty="0">
                <a:solidFill>
                  <a:srgbClr val="333333"/>
                </a:solidFill>
                <a:effectLst/>
              </a:rPr>
              <a:t>.”</a:t>
            </a:r>
          </a:p>
          <a:p>
            <a:r>
              <a:rPr lang="en-US" sz="2400" dirty="0">
                <a:solidFill>
                  <a:srgbClr val="333333"/>
                </a:solidFill>
              </a:rPr>
              <a:t>Rental increase once per tenancy – if you feel strongly about this send an email. – You may want to keep your current tenants at a reduced rent as they have some loyalty to you.</a:t>
            </a: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2281577-634A-4EB3-9C73-A9E15EF6333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811656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954A6B-70DE-4EDC-84F7-3B232E042AA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8CD1215-38A4-4D2D-8D8F-F16F2C307CD8}"/>
              </a:ext>
            </a:extLst>
          </p:cNvPr>
          <p:cNvSpPr>
            <a:spLocks noGrp="1"/>
          </p:cNvSpPr>
          <p:nvPr>
            <p:ph idx="1"/>
          </p:nvPr>
        </p:nvSpPr>
        <p:spPr/>
        <p:txBody>
          <a:bodyPr/>
          <a:lstStyle/>
          <a:p>
            <a:pPr marL="0" indent="0" algn="ctr">
              <a:buNone/>
            </a:pPr>
            <a:r>
              <a:rPr lang="en-GB" b="1" dirty="0">
                <a:solidFill>
                  <a:srgbClr val="0000CC"/>
                </a:solidFill>
              </a:rPr>
              <a:t>Write a submission</a:t>
            </a:r>
          </a:p>
          <a:p>
            <a:r>
              <a:rPr lang="en-GB" sz="2400" dirty="0">
                <a:effectLst/>
                <a:ea typeface="Calibri" panose="020F0502020204030204" pitchFamily="34" charset="0"/>
                <a:cs typeface="Calibri" panose="020F0502020204030204" pitchFamily="34" charset="0"/>
              </a:rPr>
              <a:t>Details of the </a:t>
            </a:r>
            <a:r>
              <a:rPr lang="en-NZ" sz="2400" dirty="0">
                <a:effectLst/>
                <a:ea typeface="Calibri" panose="020F0502020204030204" pitchFamily="34" charset="0"/>
                <a:cs typeface="Times New Roman" panose="02020603050405020304" pitchFamily="18" charset="0"/>
              </a:rPr>
              <a:t>discussion document named ‘</a:t>
            </a:r>
            <a:r>
              <a:rPr lang="en-GB" sz="2400" dirty="0">
                <a:effectLst/>
                <a:ea typeface="Calibri" panose="020F0502020204030204" pitchFamily="34" charset="0"/>
                <a:cs typeface="Times New Roman" panose="02020603050405020304" pitchFamily="18" charset="0"/>
              </a:rPr>
              <a:t>Design of the interest limitation rule and additional bright-line rules’ </a:t>
            </a:r>
          </a:p>
          <a:p>
            <a:r>
              <a:rPr lang="en-GB" sz="2400" dirty="0">
                <a:ea typeface="Calibri" panose="020F0502020204030204" pitchFamily="34" charset="0"/>
                <a:cs typeface="Times New Roman" panose="02020603050405020304" pitchFamily="18" charset="0"/>
              </a:rPr>
              <a:t>S</a:t>
            </a:r>
            <a:r>
              <a:rPr lang="en-NZ" sz="2400" dirty="0" err="1">
                <a:effectLst/>
                <a:ea typeface="Calibri" panose="020F0502020204030204" pitchFamily="34" charset="0"/>
                <a:cs typeface="Times New Roman" panose="02020603050405020304" pitchFamily="18" charset="0"/>
              </a:rPr>
              <a:t>ummary</a:t>
            </a:r>
            <a:r>
              <a:rPr lang="en-NZ" sz="2400" dirty="0">
                <a:effectLst/>
                <a:ea typeface="Calibri" panose="020F0502020204030204" pitchFamily="34" charset="0"/>
                <a:cs typeface="Times New Roman" panose="02020603050405020304" pitchFamily="18" charset="0"/>
              </a:rPr>
              <a:t> sheets are available at taxpolicy.ird.govt.nz.</a:t>
            </a:r>
            <a:r>
              <a:rPr lang="en-NZ" sz="2400" dirty="0">
                <a:effectLst/>
                <a:ea typeface="Calibri" panose="020F0502020204030204" pitchFamily="34" charset="0"/>
                <a:cs typeface="Calibri" panose="020F0502020204030204" pitchFamily="34" charset="0"/>
              </a:rPr>
              <a:t> </a:t>
            </a:r>
          </a:p>
          <a:p>
            <a:r>
              <a:rPr lang="en-NZ" sz="2400" dirty="0">
                <a:ea typeface="Calibri" panose="020F0502020204030204" pitchFamily="34" charset="0"/>
                <a:cs typeface="Calibri" panose="020F0502020204030204" pitchFamily="34" charset="0"/>
              </a:rPr>
              <a:t>Consultation closes 12</a:t>
            </a:r>
            <a:r>
              <a:rPr lang="en-NZ" sz="2400" baseline="30000" dirty="0">
                <a:ea typeface="Calibri" panose="020F0502020204030204" pitchFamily="34" charset="0"/>
                <a:cs typeface="Calibri" panose="020F0502020204030204" pitchFamily="34" charset="0"/>
              </a:rPr>
              <a:t>th</a:t>
            </a:r>
            <a:r>
              <a:rPr lang="en-NZ" sz="2400" dirty="0">
                <a:ea typeface="Calibri" panose="020F0502020204030204" pitchFamily="34" charset="0"/>
                <a:cs typeface="Calibri" panose="020F0502020204030204" pitchFamily="34" charset="0"/>
              </a:rPr>
              <a:t> July</a:t>
            </a:r>
          </a:p>
          <a:p>
            <a:r>
              <a:rPr lang="en-NZ" sz="2400" dirty="0">
                <a:effectLst/>
                <a:ea typeface="Calibri" panose="020F0502020204030204" pitchFamily="34" charset="0"/>
                <a:cs typeface="Calibri" panose="020F0502020204030204" pitchFamily="34" charset="0"/>
              </a:rPr>
              <a:t>Send to </a:t>
            </a:r>
            <a:r>
              <a:rPr lang="mi-NZ" sz="1800" dirty="0">
                <a:solidFill>
                  <a:srgbClr val="0000CC"/>
                </a:solidFill>
                <a:effectLst/>
                <a:ea typeface="Calibri" panose="020F0502020204030204" pitchFamily="34" charset="0"/>
              </a:rPr>
              <a:t> </a:t>
            </a:r>
            <a:r>
              <a:rPr lang="en-NZ" sz="1800" u="sng" dirty="0">
                <a:solidFill>
                  <a:srgbClr val="0000CC"/>
                </a:solidFill>
                <a:effectLst/>
                <a:ea typeface="Calibri" panose="020F0502020204030204" pitchFamily="34" charset="0"/>
                <a:hlinkClick r:id="rId2">
                  <a:extLst>
                    <a:ext uri="{A12FA001-AC4F-418D-AE19-62706E023703}">
                      <ahyp:hlinkClr xmlns:ahyp="http://schemas.microsoft.com/office/drawing/2018/hyperlinkcolor" xmlns="" val="tx"/>
                    </a:ext>
                  </a:extLst>
                </a:hlinkClick>
              </a:rPr>
              <a:t>Policy.Webmaster@ird.govt.nz</a:t>
            </a:r>
            <a:endParaRPr lang="en-NZ" sz="1800" dirty="0">
              <a:solidFill>
                <a:srgbClr val="0000CC"/>
              </a:solidFill>
              <a:effectLst/>
              <a:ea typeface="Calibri" panose="020F0502020204030204" pitchFamily="34" charset="0"/>
              <a:cs typeface="Times New Roman" panose="02020603050405020304" pitchFamily="18" charset="0"/>
            </a:endParaRPr>
          </a:p>
          <a:p>
            <a:endParaRPr lang="en-NZ" sz="2400" b="1"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38FDCBE-3D28-45DF-9A44-938FEFC61F6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029791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What’s next? </a:t>
            </a:r>
          </a:p>
          <a:p>
            <a:pPr marL="0" indent="0" algn="ctr">
              <a:buNone/>
            </a:pPr>
            <a:r>
              <a:rPr lang="en-NZ" b="1" dirty="0">
                <a:solidFill>
                  <a:srgbClr val="0000CC"/>
                </a:solidFill>
              </a:rPr>
              <a:t>We don’t know, we can only guess</a:t>
            </a:r>
          </a:p>
          <a:p>
            <a:r>
              <a:rPr lang="en-NZ" sz="2800" dirty="0"/>
              <a:t>Rental indexing – unsure what exactly but know that HUD are working on this – they may link rents to CPI.</a:t>
            </a:r>
          </a:p>
          <a:p>
            <a:r>
              <a:rPr lang="en-NZ" sz="2800" dirty="0"/>
              <a:t>Rental caps – similar to the above but have a maximum amount you can charge for the size of the property. </a:t>
            </a:r>
            <a:r>
              <a:rPr lang="en-NZ" sz="2800" dirty="0" err="1"/>
              <a:t>Poto</a:t>
            </a:r>
            <a:r>
              <a:rPr lang="en-NZ" sz="2800" dirty="0"/>
              <a:t> Williams and Megan Woods have said this won’t happen.</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83701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712010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071881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C4B22-1FEF-4ADF-9DED-D73DC9DDC8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C516E80-A1CA-4773-AA5F-CA9DC326D7F5}"/>
              </a:ext>
            </a:extLst>
          </p:cNvPr>
          <p:cNvSpPr>
            <a:spLocks noGrp="1"/>
          </p:cNvSpPr>
          <p:nvPr>
            <p:ph idx="1"/>
          </p:nvPr>
        </p:nvSpPr>
        <p:spPr/>
        <p:txBody>
          <a:bodyPr/>
          <a:lstStyle/>
          <a:p>
            <a:pPr marL="0" indent="0">
              <a:buNone/>
            </a:pPr>
            <a:r>
              <a:rPr lang="en-GB" b="1" dirty="0">
                <a:solidFill>
                  <a:srgbClr val="3333CC"/>
                </a:solidFill>
              </a:rPr>
              <a:t>Other things NZPIF is working on:</a:t>
            </a:r>
          </a:p>
          <a:p>
            <a:r>
              <a:rPr lang="en-NZ" sz="1800" dirty="0">
                <a:effectLst/>
                <a:ea typeface="Calibri" panose="020F0502020204030204" pitchFamily="34" charset="0"/>
                <a:cs typeface="Calibri" panose="020F0502020204030204" pitchFamily="34" charset="0"/>
              </a:rPr>
              <a:t>Privacy Commission – ’Must have’ and ‘Nice to have’  lists </a:t>
            </a:r>
            <a:endParaRPr lang="en-NZ" sz="1800" dirty="0">
              <a:effectLst/>
              <a:ea typeface="Calibri" panose="020F0502020204030204" pitchFamily="34" charset="0"/>
              <a:cs typeface="Times New Roman" panose="02020603050405020304" pitchFamily="18" charset="0"/>
            </a:endParaRPr>
          </a:p>
          <a:p>
            <a:r>
              <a:rPr lang="en-NZ" sz="1800" dirty="0">
                <a:effectLst/>
                <a:ea typeface="Calibri" panose="020F0502020204030204" pitchFamily="34" charset="0"/>
                <a:cs typeface="Calibri" panose="020F0502020204030204" pitchFamily="34" charset="0"/>
              </a:rPr>
              <a:t>Commerce Commission – Cartel behaviour</a:t>
            </a:r>
            <a:endParaRPr lang="en-NZ" sz="1800" dirty="0">
              <a:effectLst/>
              <a:ea typeface="Calibri" panose="020F0502020204030204" pitchFamily="34" charset="0"/>
              <a:cs typeface="Times New Roman" panose="02020603050405020304" pitchFamily="18" charset="0"/>
            </a:endParaRPr>
          </a:p>
          <a:p>
            <a:r>
              <a:rPr lang="en-NZ" sz="1800" dirty="0">
                <a:effectLst/>
                <a:ea typeface="Calibri" panose="020F0502020204030204" pitchFamily="34" charset="0"/>
                <a:cs typeface="Calibri" panose="020F0502020204030204" pitchFamily="34" charset="0"/>
              </a:rPr>
              <a:t>Healthy Homes – specifically the heating tool and heat pumps</a:t>
            </a:r>
            <a:endParaRPr lang="en-NZ" sz="1800" dirty="0">
              <a:effectLst/>
              <a:ea typeface="Calibri" panose="020F0502020204030204" pitchFamily="34" charset="0"/>
              <a:cs typeface="Times New Roman" panose="02020603050405020304" pitchFamily="18" charset="0"/>
            </a:endParaRPr>
          </a:p>
          <a:p>
            <a:r>
              <a:rPr lang="en-NZ" sz="1800" dirty="0">
                <a:effectLst/>
                <a:ea typeface="Calibri" panose="020F0502020204030204" pitchFamily="34" charset="0"/>
                <a:cs typeface="Calibri" panose="020F0502020204030204" pitchFamily="34" charset="0"/>
              </a:rPr>
              <a:t>RTA changes – 90-day notice causing issues with property sales</a:t>
            </a:r>
          </a:p>
          <a:p>
            <a:r>
              <a:rPr lang="en-NZ" sz="1800" dirty="0">
                <a:effectLst/>
                <a:ea typeface="Calibri" panose="020F0502020204030204" pitchFamily="34" charset="0"/>
                <a:cs typeface="Calibri" panose="020F0502020204030204" pitchFamily="34" charset="0"/>
              </a:rPr>
              <a:t>Meth Standards</a:t>
            </a:r>
          </a:p>
          <a:p>
            <a:r>
              <a:rPr lang="en-NZ" sz="1800" dirty="0">
                <a:effectLst/>
                <a:ea typeface="Calibri" panose="020F0502020204030204" pitchFamily="34" charset="0"/>
                <a:cs typeface="Calibri" panose="020F0502020204030204" pitchFamily="34" charset="0"/>
              </a:rPr>
              <a:t>Insurance Council</a:t>
            </a:r>
          </a:p>
          <a:p>
            <a:r>
              <a:rPr lang="en-NZ" sz="1800" dirty="0">
                <a:effectLst/>
                <a:ea typeface="Calibri" panose="020F0502020204030204" pitchFamily="34" charset="0"/>
                <a:cs typeface="Calibri" panose="020F0502020204030204" pitchFamily="34" charset="0"/>
              </a:rPr>
              <a:t>Property managers – licensing</a:t>
            </a:r>
          </a:p>
          <a:p>
            <a:r>
              <a:rPr lang="en-NZ" sz="1800" dirty="0">
                <a:effectLst/>
                <a:ea typeface="Calibri" panose="020F0502020204030204" pitchFamily="34" charset="0"/>
                <a:cs typeface="Calibri" panose="020F0502020204030204" pitchFamily="34" charset="0"/>
              </a:rPr>
              <a:t>Debt To Income Restrictions – Reserve Bank</a:t>
            </a:r>
            <a:endParaRPr lang="en-NZ" sz="1800" dirty="0">
              <a:effectLst/>
              <a:ea typeface="Calibri" panose="020F0502020204030204" pitchFamily="34" charset="0"/>
              <a:cs typeface="Times New Roman" panose="02020603050405020304" pitchFamily="18" charset="0"/>
            </a:endParaRPr>
          </a:p>
          <a:p>
            <a:r>
              <a:rPr lang="en-NZ" sz="1800" dirty="0">
                <a:effectLst/>
                <a:ea typeface="Calibri" panose="020F0502020204030204" pitchFamily="34" charset="0"/>
                <a:cs typeface="Calibri" panose="020F0502020204030204" pitchFamily="34" charset="0"/>
              </a:rPr>
              <a:t>Interest-only loans – Reserve Bank</a:t>
            </a:r>
          </a:p>
          <a:p>
            <a:r>
              <a:rPr lang="en-NZ" sz="1800" dirty="0">
                <a:ea typeface="Calibri" panose="020F0502020204030204" pitchFamily="34" charset="0"/>
                <a:cs typeface="Calibri" panose="020F0502020204030204" pitchFamily="34" charset="0"/>
              </a:rPr>
              <a:t>Research in Accommodation Supplement and Income Related Rent Subsidy</a:t>
            </a:r>
          </a:p>
          <a:p>
            <a:r>
              <a:rPr lang="en-NZ" sz="1800" dirty="0">
                <a:effectLst/>
                <a:ea typeface="Calibri" panose="020F0502020204030204" pitchFamily="34" charset="0"/>
                <a:cs typeface="Calibri" panose="020F0502020204030204" pitchFamily="34" charset="0"/>
              </a:rPr>
              <a:t>Family Violence and Assault on Landlord legislation</a:t>
            </a:r>
          </a:p>
          <a:p>
            <a:endParaRPr lang="en-NZ" sz="1800" dirty="0">
              <a:effectLst/>
              <a:ea typeface="Calibri" panose="020F0502020204030204" pitchFamily="34" charset="0"/>
              <a:cs typeface="Times New Roman" panose="02020603050405020304" pitchFamily="18" charset="0"/>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68464DC5-8D71-4EB9-90BC-AAFBB69671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58557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DCE899-FB94-4440-A280-9705A38F3ECD}"/>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0CDAEED-15A3-447E-80F8-EF52F7528744}"/>
              </a:ext>
            </a:extLst>
          </p:cNvPr>
          <p:cNvSpPr>
            <a:spLocks noGrp="1"/>
          </p:cNvSpPr>
          <p:nvPr>
            <p:ph idx="1"/>
          </p:nvPr>
        </p:nvSpPr>
        <p:spPr/>
        <p:txBody>
          <a:bodyPr/>
          <a:lstStyle/>
          <a:p>
            <a:pPr marL="0" indent="0">
              <a:buNone/>
            </a:pPr>
            <a:r>
              <a:rPr lang="en-GB" b="1" dirty="0">
                <a:solidFill>
                  <a:srgbClr val="0000CC"/>
                </a:solidFill>
              </a:rPr>
              <a:t>New things on my Radar</a:t>
            </a:r>
          </a:p>
          <a:p>
            <a:r>
              <a:rPr lang="en-GB" sz="2800" dirty="0"/>
              <a:t>Significant Natural areas – taking of private land for areas</a:t>
            </a:r>
          </a:p>
          <a:p>
            <a:endParaRPr lang="en-GB" sz="2800" dirty="0"/>
          </a:p>
          <a:p>
            <a:r>
              <a:rPr lang="en-GB" sz="2800" dirty="0"/>
              <a:t>Housing and Urban Development - Government Statement Policy. Please do the survey by the end of July and a submission if you have a chance. </a:t>
            </a:r>
            <a:r>
              <a:rPr lang="en-GB" sz="2800" dirty="0">
                <a:solidFill>
                  <a:srgbClr val="0000CC"/>
                </a:solidFill>
                <a:hlinkClick r:id="rId2">
                  <a:extLst>
                    <a:ext uri="{A12FA001-AC4F-418D-AE19-62706E023703}">
                      <ahyp:hlinkClr xmlns:ahyp="http://schemas.microsoft.com/office/drawing/2018/hyperlinkcolor" xmlns="" val="tx"/>
                    </a:ext>
                  </a:extLst>
                </a:hlinkClick>
              </a:rPr>
              <a:t>www.haveyoursay.hud.govt.nz</a:t>
            </a:r>
            <a:endParaRPr lang="en-GB" sz="2800" dirty="0">
              <a:solidFill>
                <a:srgbClr val="0000CC"/>
              </a:solidFill>
            </a:endParaRPr>
          </a:p>
          <a:p>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7C837B6-7782-4799-9FBD-F9B9BB373859}"/>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5087390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endParaRPr lang="en-GB" dirty="0"/>
          </a:p>
          <a:p>
            <a:endParaRPr lang="en-NZ" dirty="0"/>
          </a:p>
          <a:p>
            <a:pPr marL="0" indent="0" algn="ctr">
              <a:buNone/>
            </a:pPr>
            <a:r>
              <a:rPr lang="en-NZ" b="1" dirty="0">
                <a:solidFill>
                  <a:srgbClr val="3333CC"/>
                </a:solidFill>
              </a:rPr>
              <a:t>Any questions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1235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Time for socialising and networking</a:t>
            </a:r>
          </a:p>
        </p:txBody>
      </p:sp>
      <p:sp>
        <p:nvSpPr>
          <p:cNvPr id="3" name="Content Placeholder 2"/>
          <p:cNvSpPr>
            <a:spLocks noGrp="1"/>
          </p:cNvSpPr>
          <p:nvPr>
            <p:ph idx="1"/>
          </p:nvPr>
        </p:nvSpPr>
        <p:spPr/>
        <p:txBody>
          <a:bodyPr/>
          <a:lstStyle/>
          <a:p>
            <a:pPr marL="0" indent="0">
              <a:buNone/>
            </a:pPr>
            <a:r>
              <a:rPr lang="en-NZ" dirty="0"/>
              <a:t>   </a:t>
            </a:r>
          </a:p>
          <a:p>
            <a:pPr marL="0" indent="0">
              <a:buNone/>
            </a:pPr>
            <a:r>
              <a:rPr lang="en-NZ" dirty="0"/>
              <a:t>                Friday evening – Official Opening </a:t>
            </a:r>
          </a:p>
          <a:p>
            <a:pPr marL="0" indent="0">
              <a:buNone/>
            </a:pPr>
            <a:r>
              <a:rPr lang="en-NZ" dirty="0"/>
              <a:t>                                               World of Wearable Arts, Landlord style</a:t>
            </a:r>
          </a:p>
          <a:p>
            <a:pPr marL="0" indent="0">
              <a:buNone/>
            </a:pPr>
            <a:r>
              <a:rPr lang="en-NZ" dirty="0"/>
              <a:t>         </a:t>
            </a:r>
          </a:p>
          <a:p>
            <a:pPr marL="0" indent="0">
              <a:buNone/>
            </a:pPr>
            <a:r>
              <a:rPr lang="en-NZ" dirty="0"/>
              <a:t>                Saturday evening – Gala Dinner</a:t>
            </a:r>
          </a:p>
          <a:p>
            <a:pPr marL="0" indent="0">
              <a:buNone/>
            </a:pPr>
            <a:r>
              <a:rPr lang="en-NZ" dirty="0"/>
              <a:t>                                                    Awards and entertainment</a:t>
            </a:r>
          </a:p>
          <a:p>
            <a:pPr marL="0" indent="0">
              <a:buNone/>
            </a:pPr>
            <a:r>
              <a:rPr lang="en-NZ" dirty="0"/>
              <a:t>                                                    by The Relatives.</a:t>
            </a:r>
          </a:p>
        </p:txBody>
      </p:sp>
      <p:sp>
        <p:nvSpPr>
          <p:cNvPr id="6" name="Rectangle 5"/>
          <p:cNvSpPr>
            <a:spLocks noChangeArrowheads="1"/>
          </p:cNvSpPr>
          <p:nvPr/>
        </p:nvSpPr>
        <p:spPr bwMode="auto">
          <a:xfrm>
            <a:off x="1143000" y="365126"/>
            <a:ext cx="7372350" cy="5635624"/>
          </a:xfrm>
          <a:prstGeom prst="rect">
            <a:avLst/>
          </a:prstGeom>
          <a:solidFill>
            <a:schemeClr val="accent1">
              <a:alpha val="0"/>
            </a:schemeClr>
          </a:solidFill>
          <a:ln w="38100">
            <a:solidFill>
              <a:schemeClr val="accent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NZ" altLang="en-US" sz="135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3901" y="4716662"/>
            <a:ext cx="1905000" cy="1028700"/>
          </a:xfrm>
          <a:prstGeom prst="rect">
            <a:avLst/>
          </a:prstGeom>
        </p:spPr>
      </p:pic>
    </p:spTree>
    <p:extLst>
      <p:ext uri="{BB962C8B-B14F-4D97-AF65-F5344CB8AC3E}">
        <p14:creationId xmlns:p14="http://schemas.microsoft.com/office/powerpoint/2010/main" val="39896382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26744</TotalTime>
  <Words>5293</Words>
  <Application>Microsoft Office PowerPoint</Application>
  <PresentationFormat>On-screen Show (4:3)</PresentationFormat>
  <Paragraphs>690</Paragraphs>
  <Slides>89</Slides>
  <Notes>2</Notes>
  <HiddenSlides>57</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89</vt:i4>
      </vt:variant>
    </vt:vector>
  </HeadingPairs>
  <TitlesOfParts>
    <vt:vector size="99" baseType="lpstr">
      <vt:lpstr>Arial</vt:lpstr>
      <vt:lpstr>Calibri</vt:lpstr>
      <vt:lpstr>Calibri Light</vt:lpstr>
      <vt:lpstr>Gustan Bold</vt:lpstr>
      <vt:lpstr>Symbol</vt:lpstr>
      <vt:lpstr>Times New Roman</vt:lpstr>
      <vt:lpstr>Wingdings</vt:lpstr>
      <vt:lpstr>Default Design</vt:lpstr>
      <vt:lpstr>Office Theme</vt:lpstr>
      <vt:lpstr>1_Office Theme</vt:lpstr>
      <vt:lpstr>      Napier   NZPIF Monthly Update   July 2021  Written by Sharon Cullwick  (NZPIF Executive Officer)      </vt:lpstr>
      <vt:lpstr>PowerPoint Presentation</vt:lpstr>
      <vt:lpstr>PowerPoint Presentation</vt:lpstr>
      <vt:lpstr>PowerPoint Presentation</vt:lpstr>
      <vt:lpstr>PowerPoint Presentation</vt:lpstr>
      <vt:lpstr>WHEN and WHERE</vt:lpstr>
      <vt:lpstr>SPEAKERS</vt:lpstr>
      <vt:lpstr>Breakout sessions</vt:lpstr>
      <vt:lpstr>Time for socialising and networking</vt:lpstr>
      <vt:lpstr>Register 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Average home as a rental in 2020</vt:lpstr>
      <vt:lpstr>Average home as a rental in 2020</vt:lpstr>
      <vt:lpstr>Average home as a rental in 2020</vt:lpstr>
      <vt:lpstr>Average home as a rental in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NZPIF Presentation</dc:title>
  <dc:creator>Sharon Cullwick</dc:creator>
  <cp:lastModifiedBy>Microsoft account</cp:lastModifiedBy>
  <cp:revision>1351</cp:revision>
  <cp:lastPrinted>2019-11-18T01:30:25Z</cp:lastPrinted>
  <dcterms:created xsi:type="dcterms:W3CDTF">2009-09-09T03:26:32Z</dcterms:created>
  <dcterms:modified xsi:type="dcterms:W3CDTF">2021-07-18T22:34:55Z</dcterms:modified>
</cp:coreProperties>
</file>