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notesMasterIdLst>
    <p:notesMasterId r:id="rId88"/>
  </p:notesMasterIdLst>
  <p:handoutMasterIdLst>
    <p:handoutMasterId r:id="rId89"/>
  </p:handoutMasterIdLst>
  <p:sldIdLst>
    <p:sldId id="256" r:id="rId4"/>
    <p:sldId id="839" r:id="rId5"/>
    <p:sldId id="816" r:id="rId6"/>
    <p:sldId id="807" r:id="rId7"/>
    <p:sldId id="840" r:id="rId8"/>
    <p:sldId id="873" r:id="rId9"/>
    <p:sldId id="874" r:id="rId10"/>
    <p:sldId id="842" r:id="rId11"/>
    <p:sldId id="843" r:id="rId12"/>
    <p:sldId id="844" r:id="rId13"/>
    <p:sldId id="845" r:id="rId14"/>
    <p:sldId id="846" r:id="rId15"/>
    <p:sldId id="661" r:id="rId16"/>
    <p:sldId id="671" r:id="rId17"/>
    <p:sldId id="761" r:id="rId18"/>
    <p:sldId id="762" r:id="rId19"/>
    <p:sldId id="772" r:id="rId20"/>
    <p:sldId id="773" r:id="rId21"/>
    <p:sldId id="774" r:id="rId22"/>
    <p:sldId id="776" r:id="rId23"/>
    <p:sldId id="784" r:id="rId24"/>
    <p:sldId id="785" r:id="rId25"/>
    <p:sldId id="775" r:id="rId26"/>
    <p:sldId id="780" r:id="rId27"/>
    <p:sldId id="778" r:id="rId28"/>
    <p:sldId id="781" r:id="rId29"/>
    <p:sldId id="779" r:id="rId30"/>
    <p:sldId id="767" r:id="rId31"/>
    <p:sldId id="736" r:id="rId32"/>
    <p:sldId id="735" r:id="rId33"/>
    <p:sldId id="734" r:id="rId34"/>
    <p:sldId id="741" r:id="rId35"/>
    <p:sldId id="737" r:id="rId36"/>
    <p:sldId id="739" r:id="rId37"/>
    <p:sldId id="743" r:id="rId38"/>
    <p:sldId id="742" r:id="rId39"/>
    <p:sldId id="746" r:id="rId40"/>
    <p:sldId id="745" r:id="rId41"/>
    <p:sldId id="754" r:id="rId42"/>
    <p:sldId id="752" r:id="rId43"/>
    <p:sldId id="748" r:id="rId44"/>
    <p:sldId id="747" r:id="rId45"/>
    <p:sldId id="764" r:id="rId46"/>
    <p:sldId id="765" r:id="rId47"/>
    <p:sldId id="632" r:id="rId48"/>
    <p:sldId id="664" r:id="rId49"/>
    <p:sldId id="834" r:id="rId50"/>
    <p:sldId id="832" r:id="rId51"/>
    <p:sldId id="827" r:id="rId52"/>
    <p:sldId id="828" r:id="rId53"/>
    <p:sldId id="831" r:id="rId54"/>
    <p:sldId id="830" r:id="rId55"/>
    <p:sldId id="766" r:id="rId56"/>
    <p:sldId id="871" r:id="rId57"/>
    <p:sldId id="848" r:id="rId58"/>
    <p:sldId id="857" r:id="rId59"/>
    <p:sldId id="789" r:id="rId60"/>
    <p:sldId id="788" r:id="rId61"/>
    <p:sldId id="790" r:id="rId62"/>
    <p:sldId id="791" r:id="rId63"/>
    <p:sldId id="803" r:id="rId64"/>
    <p:sldId id="802" r:id="rId65"/>
    <p:sldId id="859" r:id="rId66"/>
    <p:sldId id="860" r:id="rId67"/>
    <p:sldId id="862" r:id="rId68"/>
    <p:sldId id="863" r:id="rId69"/>
    <p:sldId id="864" r:id="rId70"/>
    <p:sldId id="865" r:id="rId71"/>
    <p:sldId id="310" r:id="rId72"/>
    <p:sldId id="796" r:id="rId73"/>
    <p:sldId id="798" r:id="rId74"/>
    <p:sldId id="867" r:id="rId75"/>
    <p:sldId id="800" r:id="rId76"/>
    <p:sldId id="805" r:id="rId77"/>
    <p:sldId id="799" r:id="rId78"/>
    <p:sldId id="804" r:id="rId79"/>
    <p:sldId id="868" r:id="rId80"/>
    <p:sldId id="763" r:id="rId81"/>
    <p:sldId id="875" r:id="rId82"/>
    <p:sldId id="876" r:id="rId83"/>
    <p:sldId id="877" r:id="rId84"/>
    <p:sldId id="826" r:id="rId85"/>
    <p:sldId id="818" r:id="rId86"/>
    <p:sldId id="309" r:id="rId87"/>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33CC"/>
    <a:srgbClr val="0000FF"/>
    <a:srgbClr val="FF3300"/>
    <a:srgbClr val="FF6600"/>
    <a:srgbClr val="009900"/>
    <a:srgbClr val="3399FF"/>
    <a:srgbClr val="000000"/>
    <a:srgbClr val="FFCC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6451" autoAdjust="0"/>
  </p:normalViewPr>
  <p:slideViewPr>
    <p:cSldViewPr>
      <p:cViewPr varScale="1">
        <p:scale>
          <a:sx n="46" d="100"/>
          <a:sy n="46" d="100"/>
        </p:scale>
        <p:origin x="1224" y="54"/>
      </p:cViewPr>
      <p:guideLst>
        <p:guide orient="horz" pos="2160"/>
        <p:guide pos="2880"/>
      </p:guideLst>
    </p:cSldViewPr>
  </p:slideViewPr>
  <p:outlineViewPr>
    <p:cViewPr>
      <p:scale>
        <a:sx n="33" d="100"/>
        <a:sy n="33" d="100"/>
      </p:scale>
      <p:origin x="0" y="-13038"/>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handoutMaster" Target="handoutMasters/handoutMaster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presProps" Target="presProp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4" Type="http://schemas.openxmlformats.org/officeDocument/2006/relationships/slide" Target="slides/slide1.xml"/><Relationship Id="rId9"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7171" name="Rectangle 3"/>
          <p:cNvSpPr>
            <a:spLocks noGrp="1" noChangeArrowheads="1"/>
          </p:cNvSpPr>
          <p:nvPr>
            <p:ph type="dt" sz="quarter" idx="1"/>
          </p:nvPr>
        </p:nvSpPr>
        <p:spPr bwMode="auto">
          <a:xfrm>
            <a:off x="3884614"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lgn="r">
              <a:defRPr sz="1200" dirty="0">
                <a:latin typeface="Arial" charset="0"/>
                <a:cs typeface="+mn-cs"/>
              </a:defRPr>
            </a:lvl1pPr>
          </a:lstStyle>
          <a:p>
            <a:pPr>
              <a:defRPr/>
            </a:pPr>
            <a:endParaRPr lang="en-US" dirty="0"/>
          </a:p>
        </p:txBody>
      </p:sp>
      <p:sp>
        <p:nvSpPr>
          <p:cNvPr id="7172" name="Rectangle 4"/>
          <p:cNvSpPr>
            <a:spLocks noGrp="1" noChangeArrowheads="1"/>
          </p:cNvSpPr>
          <p:nvPr>
            <p:ph type="ftr" sz="quarter" idx="2"/>
          </p:nvPr>
        </p:nvSpPr>
        <p:spPr bwMode="auto">
          <a:xfrm>
            <a:off x="0"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7173" name="Rectangle 5"/>
          <p:cNvSpPr>
            <a:spLocks noGrp="1" noChangeArrowheads="1"/>
          </p:cNvSpPr>
          <p:nvPr>
            <p:ph type="sldNum" sz="quarter" idx="3"/>
          </p:nvPr>
        </p:nvSpPr>
        <p:spPr bwMode="auto">
          <a:xfrm>
            <a:off x="3884614"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lgn="r">
              <a:defRPr sz="1200">
                <a:latin typeface="Arial" charset="0"/>
                <a:cs typeface="+mn-cs"/>
              </a:defRPr>
            </a:lvl1pPr>
          </a:lstStyle>
          <a:p>
            <a:pPr>
              <a:defRPr/>
            </a:pPr>
            <a:fld id="{0A011B7D-2B76-49A2-8833-97679F92BEBA}" type="slidenum">
              <a:rPr lang="en-US"/>
              <a:pPr>
                <a:defRPr/>
              </a:pPr>
              <a:t>‹#›</a:t>
            </a:fld>
            <a:endParaRPr lang="en-US" dirty="0"/>
          </a:p>
        </p:txBody>
      </p:sp>
    </p:spTree>
    <p:extLst>
      <p:ext uri="{BB962C8B-B14F-4D97-AF65-F5344CB8AC3E}">
        <p14:creationId xmlns:p14="http://schemas.microsoft.com/office/powerpoint/2010/main" val="2743064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6147" name="Rectangle 3"/>
          <p:cNvSpPr>
            <a:spLocks noGrp="1" noChangeArrowheads="1"/>
          </p:cNvSpPr>
          <p:nvPr>
            <p:ph type="dt" idx="1"/>
          </p:nvPr>
        </p:nvSpPr>
        <p:spPr bwMode="auto">
          <a:xfrm>
            <a:off x="3884614"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lgn="r">
              <a:defRPr sz="1200" dirty="0">
                <a:latin typeface="Arial" charset="0"/>
                <a:cs typeface="+mn-cs"/>
              </a:defRPr>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1" y="4724203"/>
            <a:ext cx="5486400" cy="4475559"/>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6151" name="Rectangle 7"/>
          <p:cNvSpPr>
            <a:spLocks noGrp="1" noChangeArrowheads="1"/>
          </p:cNvSpPr>
          <p:nvPr>
            <p:ph type="sldNum" sz="quarter" idx="5"/>
          </p:nvPr>
        </p:nvSpPr>
        <p:spPr bwMode="auto">
          <a:xfrm>
            <a:off x="3884614"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lgn="r">
              <a:defRPr sz="1200">
                <a:latin typeface="Arial" charset="0"/>
                <a:cs typeface="+mn-cs"/>
              </a:defRPr>
            </a:lvl1pPr>
          </a:lstStyle>
          <a:p>
            <a:pPr>
              <a:defRPr/>
            </a:pPr>
            <a:fld id="{434B7306-F176-4A5F-8FBE-80C6EF8EAE4A}" type="slidenum">
              <a:rPr lang="en-US"/>
              <a:pPr>
                <a:defRPr/>
              </a:pPr>
              <a:t>‹#›</a:t>
            </a:fld>
            <a:endParaRPr lang="en-US" dirty="0"/>
          </a:p>
        </p:txBody>
      </p:sp>
    </p:spTree>
    <p:extLst>
      <p:ext uri="{BB962C8B-B14F-4D97-AF65-F5344CB8AC3E}">
        <p14:creationId xmlns:p14="http://schemas.microsoft.com/office/powerpoint/2010/main" val="29822519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1</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21475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84</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5777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486206F-D009-4D8C-BD2B-D97FB4A5CF7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0C56B5F-07B7-4CE6-BC29-1CABDA16D3E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D6046C3-4DBC-4B7A-ACE2-0C6AE15D153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NZ"/>
          </a:p>
        </p:txBody>
      </p:sp>
      <p:sp>
        <p:nvSpPr>
          <p:cNvPr id="3" name="Table Placeholder 2"/>
          <p:cNvSpPr>
            <a:spLocks noGrp="1"/>
          </p:cNvSpPr>
          <p:nvPr>
            <p:ph type="tbl" idx="1"/>
          </p:nvPr>
        </p:nvSpPr>
        <p:spPr>
          <a:xfrm>
            <a:off x="457200" y="1600204"/>
            <a:ext cx="8229600" cy="4525963"/>
          </a:xfrm>
        </p:spPr>
        <p:txBody>
          <a:bodyPr/>
          <a:lstStyle/>
          <a:p>
            <a:pPr lvl="0"/>
            <a:endParaRPr lang="en-NZ"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927896-0C26-4EC5-B97B-B40367979DD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58B5FF-5127-41FA-AD4A-254F9666B3D2}" type="datetimeFigureOut">
              <a:rPr lang="en-NZ" smtClean="0"/>
              <a:t>11/08/2021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1073560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58B5FF-5127-41FA-AD4A-254F9666B3D2}" type="datetimeFigureOut">
              <a:rPr lang="en-NZ" smtClean="0"/>
              <a:t>11/08/2021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182633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58B5FF-5127-41FA-AD4A-254F9666B3D2}" type="datetimeFigureOut">
              <a:rPr lang="en-NZ" smtClean="0"/>
              <a:t>11/08/2021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1955996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58B5FF-5127-41FA-AD4A-254F9666B3D2}" type="datetimeFigureOut">
              <a:rPr lang="en-NZ" smtClean="0"/>
              <a:t>11/08/2021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30468761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8B5FF-5127-41FA-AD4A-254F9666B3D2}" type="datetimeFigureOut">
              <a:rPr lang="en-NZ" smtClean="0"/>
              <a:t>11/08/2021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947875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58B5FF-5127-41FA-AD4A-254F9666B3D2}" type="datetimeFigureOut">
              <a:rPr lang="en-NZ" smtClean="0"/>
              <a:t>11/08/2021</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676605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8B5FF-5127-41FA-AD4A-254F9666B3D2}" type="datetimeFigureOut">
              <a:rPr lang="en-NZ" smtClean="0"/>
              <a:t>11/08/2021</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11393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73EB779-63CF-40FF-BEED-515482A1E20A}"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A58B5FF-5127-41FA-AD4A-254F9666B3D2}" type="datetimeFigureOut">
              <a:rPr lang="en-NZ" smtClean="0"/>
              <a:t>11/08/2021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4177985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A58B5FF-5127-41FA-AD4A-254F9666B3D2}" type="datetimeFigureOut">
              <a:rPr lang="en-NZ" smtClean="0"/>
              <a:t>11/08/2021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14102363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58B5FF-5127-41FA-AD4A-254F9666B3D2}" type="datetimeFigureOut">
              <a:rPr lang="en-NZ" smtClean="0"/>
              <a:t>11/08/2021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30887753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58B5FF-5127-41FA-AD4A-254F9666B3D2}" type="datetimeFigureOut">
              <a:rPr lang="en-NZ" smtClean="0"/>
              <a:t>11/08/2021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25371520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2BA516-5E8D-4B89-9F03-406DC6C5D39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NZ"/>
          </a:p>
        </p:txBody>
      </p:sp>
      <p:sp>
        <p:nvSpPr>
          <p:cNvPr id="3" name="Subtitle 2">
            <a:extLst>
              <a:ext uri="{FF2B5EF4-FFF2-40B4-BE49-F238E27FC236}">
                <a16:creationId xmlns:a16="http://schemas.microsoft.com/office/drawing/2014/main" xmlns="" id="{1F530605-F629-4753-B911-4A251D23846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xmlns="" id="{A5C0B529-0400-4975-A20A-6DAB5CA90C06}"/>
              </a:ext>
            </a:extLst>
          </p:cNvPr>
          <p:cNvSpPr>
            <a:spLocks noGrp="1"/>
          </p:cNvSpPr>
          <p:nvPr>
            <p:ph type="dt" sz="half" idx="10"/>
          </p:nvPr>
        </p:nvSpPr>
        <p:spPr/>
        <p:txBody>
          <a:bodyPr/>
          <a:lstStyle/>
          <a:p>
            <a:fld id="{5F1DF2A8-C972-4A59-A805-D38F5689AAE7}" type="datetimeFigureOut">
              <a:rPr lang="en-NZ" smtClean="0"/>
              <a:t>11/08/2021</a:t>
            </a:fld>
            <a:endParaRPr lang="en-NZ"/>
          </a:p>
        </p:txBody>
      </p:sp>
      <p:sp>
        <p:nvSpPr>
          <p:cNvPr id="5" name="Footer Placeholder 4">
            <a:extLst>
              <a:ext uri="{FF2B5EF4-FFF2-40B4-BE49-F238E27FC236}">
                <a16:creationId xmlns:a16="http://schemas.microsoft.com/office/drawing/2014/main" xmlns="" id="{E98D1CBE-9A43-45B5-BD9E-423923746AF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4376001A-8801-4CD1-9712-664C507350A2}"/>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1589494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358D30-4F60-43C3-A8D4-433D0445F1B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7C46CBE6-5285-4B32-8342-ACEC08E49E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6341E3E8-876F-4EE2-AD4E-2E99B40E5303}"/>
              </a:ext>
            </a:extLst>
          </p:cNvPr>
          <p:cNvSpPr>
            <a:spLocks noGrp="1"/>
          </p:cNvSpPr>
          <p:nvPr>
            <p:ph type="dt" sz="half" idx="10"/>
          </p:nvPr>
        </p:nvSpPr>
        <p:spPr/>
        <p:txBody>
          <a:bodyPr/>
          <a:lstStyle/>
          <a:p>
            <a:fld id="{5F1DF2A8-C972-4A59-A805-D38F5689AAE7}" type="datetimeFigureOut">
              <a:rPr lang="en-NZ" smtClean="0"/>
              <a:t>11/08/2021</a:t>
            </a:fld>
            <a:endParaRPr lang="en-NZ"/>
          </a:p>
        </p:txBody>
      </p:sp>
      <p:sp>
        <p:nvSpPr>
          <p:cNvPr id="5" name="Footer Placeholder 4">
            <a:extLst>
              <a:ext uri="{FF2B5EF4-FFF2-40B4-BE49-F238E27FC236}">
                <a16:creationId xmlns:a16="http://schemas.microsoft.com/office/drawing/2014/main" xmlns="" id="{753F7BA3-7084-4EFA-8346-0BC1B5A5634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7E00B025-93F7-4670-824E-1A1C5E237163}"/>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21058423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D01AD6-52B1-4AB3-9FA9-93B1495D0A1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xmlns="" id="{B4B84A0E-F8DA-4486-A497-9983B683ECD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B09F87B-9736-498E-BDA3-6C2FF6006684}"/>
              </a:ext>
            </a:extLst>
          </p:cNvPr>
          <p:cNvSpPr>
            <a:spLocks noGrp="1"/>
          </p:cNvSpPr>
          <p:nvPr>
            <p:ph type="dt" sz="half" idx="10"/>
          </p:nvPr>
        </p:nvSpPr>
        <p:spPr/>
        <p:txBody>
          <a:bodyPr/>
          <a:lstStyle/>
          <a:p>
            <a:fld id="{5F1DF2A8-C972-4A59-A805-D38F5689AAE7}" type="datetimeFigureOut">
              <a:rPr lang="en-NZ" smtClean="0"/>
              <a:t>11/08/2021</a:t>
            </a:fld>
            <a:endParaRPr lang="en-NZ"/>
          </a:p>
        </p:txBody>
      </p:sp>
      <p:sp>
        <p:nvSpPr>
          <p:cNvPr id="5" name="Footer Placeholder 4">
            <a:extLst>
              <a:ext uri="{FF2B5EF4-FFF2-40B4-BE49-F238E27FC236}">
                <a16:creationId xmlns:a16="http://schemas.microsoft.com/office/drawing/2014/main" xmlns="" id="{202FC226-7451-4633-84C6-5B2956294E4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88B2774C-5B70-49F0-B523-A1ACC8C119E7}"/>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28300795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7EFB8-6C02-49AA-B693-604C7029E997}"/>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00058F06-72F5-4456-951F-C2CCA5ABD53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xmlns="" id="{A739399D-2791-42D8-8AAB-6B40BAD4951F}"/>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xmlns="" id="{7CC48A34-E121-4010-8381-FCA2729726C2}"/>
              </a:ext>
            </a:extLst>
          </p:cNvPr>
          <p:cNvSpPr>
            <a:spLocks noGrp="1"/>
          </p:cNvSpPr>
          <p:nvPr>
            <p:ph type="dt" sz="half" idx="10"/>
          </p:nvPr>
        </p:nvSpPr>
        <p:spPr/>
        <p:txBody>
          <a:bodyPr/>
          <a:lstStyle/>
          <a:p>
            <a:fld id="{5F1DF2A8-C972-4A59-A805-D38F5689AAE7}" type="datetimeFigureOut">
              <a:rPr lang="en-NZ" smtClean="0"/>
              <a:t>11/08/2021</a:t>
            </a:fld>
            <a:endParaRPr lang="en-NZ"/>
          </a:p>
        </p:txBody>
      </p:sp>
      <p:sp>
        <p:nvSpPr>
          <p:cNvPr id="6" name="Footer Placeholder 5">
            <a:extLst>
              <a:ext uri="{FF2B5EF4-FFF2-40B4-BE49-F238E27FC236}">
                <a16:creationId xmlns:a16="http://schemas.microsoft.com/office/drawing/2014/main" xmlns="" id="{07F25397-38B7-4855-ABE6-20EBD27D4E8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0FDA4B35-4CB8-4061-AFF7-1FA248C4B5A2}"/>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12634083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AC47B-A1E5-47B2-98A4-0F307F001AC9}"/>
              </a:ext>
            </a:extLst>
          </p:cNvPr>
          <p:cNvSpPr>
            <a:spLocks noGrp="1"/>
          </p:cNvSpPr>
          <p:nvPr>
            <p:ph type="title"/>
          </p:nvPr>
        </p:nvSpPr>
        <p:spPr>
          <a:xfrm>
            <a:off x="629841" y="365126"/>
            <a:ext cx="78867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xmlns="" id="{84BD4247-7D95-4986-9687-F503B502568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9801F23-23A1-4ECF-9D35-96EE60BD4CD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xmlns="" id="{28C79434-3A58-486F-B351-471C56CBF5F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1451EAA-2960-48AF-A63F-B13289D13113}"/>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xmlns="" id="{4D393D84-38C3-4EBE-9E68-D65654FC8017}"/>
              </a:ext>
            </a:extLst>
          </p:cNvPr>
          <p:cNvSpPr>
            <a:spLocks noGrp="1"/>
          </p:cNvSpPr>
          <p:nvPr>
            <p:ph type="dt" sz="half" idx="10"/>
          </p:nvPr>
        </p:nvSpPr>
        <p:spPr/>
        <p:txBody>
          <a:bodyPr/>
          <a:lstStyle/>
          <a:p>
            <a:fld id="{5F1DF2A8-C972-4A59-A805-D38F5689AAE7}" type="datetimeFigureOut">
              <a:rPr lang="en-NZ" smtClean="0"/>
              <a:t>11/08/2021</a:t>
            </a:fld>
            <a:endParaRPr lang="en-NZ"/>
          </a:p>
        </p:txBody>
      </p:sp>
      <p:sp>
        <p:nvSpPr>
          <p:cNvPr id="8" name="Footer Placeholder 7">
            <a:extLst>
              <a:ext uri="{FF2B5EF4-FFF2-40B4-BE49-F238E27FC236}">
                <a16:creationId xmlns:a16="http://schemas.microsoft.com/office/drawing/2014/main" xmlns="" id="{AC1AF613-7960-42F7-B36E-EC67BC07D671}"/>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xmlns="" id="{13CDFB22-8101-47E5-BB6B-6BD53DA1179B}"/>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35625182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959467-5FDE-4722-A025-D4DF68E71C9C}"/>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xmlns="" id="{236BAABF-FA82-4808-970C-D9B9FA0E0257}"/>
              </a:ext>
            </a:extLst>
          </p:cNvPr>
          <p:cNvSpPr>
            <a:spLocks noGrp="1"/>
          </p:cNvSpPr>
          <p:nvPr>
            <p:ph type="dt" sz="half" idx="10"/>
          </p:nvPr>
        </p:nvSpPr>
        <p:spPr/>
        <p:txBody>
          <a:bodyPr/>
          <a:lstStyle/>
          <a:p>
            <a:fld id="{5F1DF2A8-C972-4A59-A805-D38F5689AAE7}" type="datetimeFigureOut">
              <a:rPr lang="en-NZ" smtClean="0"/>
              <a:t>11/08/2021</a:t>
            </a:fld>
            <a:endParaRPr lang="en-NZ"/>
          </a:p>
        </p:txBody>
      </p:sp>
      <p:sp>
        <p:nvSpPr>
          <p:cNvPr id="4" name="Footer Placeholder 3">
            <a:extLst>
              <a:ext uri="{FF2B5EF4-FFF2-40B4-BE49-F238E27FC236}">
                <a16:creationId xmlns:a16="http://schemas.microsoft.com/office/drawing/2014/main" xmlns="" id="{21E42E60-A04C-4308-838D-02ABED0D57AF}"/>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xmlns="" id="{DF3748C1-1A12-4B81-ABD9-8F5E80F28326}"/>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2463914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4BD12B6-AB42-4BAE-8DA9-8A01781F75F7}"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4956FB4-CB9A-46AF-8982-763DFA9C362A}"/>
              </a:ext>
            </a:extLst>
          </p:cNvPr>
          <p:cNvSpPr>
            <a:spLocks noGrp="1"/>
          </p:cNvSpPr>
          <p:nvPr>
            <p:ph type="dt" sz="half" idx="10"/>
          </p:nvPr>
        </p:nvSpPr>
        <p:spPr/>
        <p:txBody>
          <a:bodyPr/>
          <a:lstStyle/>
          <a:p>
            <a:fld id="{5F1DF2A8-C972-4A59-A805-D38F5689AAE7}" type="datetimeFigureOut">
              <a:rPr lang="en-NZ" smtClean="0"/>
              <a:t>11/08/2021</a:t>
            </a:fld>
            <a:endParaRPr lang="en-NZ"/>
          </a:p>
        </p:txBody>
      </p:sp>
      <p:sp>
        <p:nvSpPr>
          <p:cNvPr id="3" name="Footer Placeholder 2">
            <a:extLst>
              <a:ext uri="{FF2B5EF4-FFF2-40B4-BE49-F238E27FC236}">
                <a16:creationId xmlns:a16="http://schemas.microsoft.com/office/drawing/2014/main" xmlns="" id="{3817C56B-A8DC-4537-84BD-BF510DA11FA9}"/>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xmlns="" id="{86BA5E95-04F9-4449-A46F-7A975FD463BC}"/>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33563983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8DB565-51D9-4F11-9EFC-C366C45FA57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1D0B5ED4-945D-4A18-A67E-3597005822B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xmlns="" id="{C9336EC1-6616-4DED-B512-8303AC77E8F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CFC12602-D18C-410D-811D-CC1C5DC2A6ED}"/>
              </a:ext>
            </a:extLst>
          </p:cNvPr>
          <p:cNvSpPr>
            <a:spLocks noGrp="1"/>
          </p:cNvSpPr>
          <p:nvPr>
            <p:ph type="dt" sz="half" idx="10"/>
          </p:nvPr>
        </p:nvSpPr>
        <p:spPr/>
        <p:txBody>
          <a:bodyPr/>
          <a:lstStyle/>
          <a:p>
            <a:fld id="{5F1DF2A8-C972-4A59-A805-D38F5689AAE7}" type="datetimeFigureOut">
              <a:rPr lang="en-NZ" smtClean="0"/>
              <a:t>11/08/2021</a:t>
            </a:fld>
            <a:endParaRPr lang="en-NZ"/>
          </a:p>
        </p:txBody>
      </p:sp>
      <p:sp>
        <p:nvSpPr>
          <p:cNvPr id="6" name="Footer Placeholder 5">
            <a:extLst>
              <a:ext uri="{FF2B5EF4-FFF2-40B4-BE49-F238E27FC236}">
                <a16:creationId xmlns:a16="http://schemas.microsoft.com/office/drawing/2014/main" xmlns="" id="{54941281-EB3E-481E-AEAA-4666E63FB973}"/>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7C1384DC-F139-47D0-9922-F795336393A8}"/>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41258443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04C55F-4E59-411F-8D97-6BE18AC1A49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xmlns="" id="{BE588D52-8427-41F6-9E75-7074E3BA0A2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NZ"/>
          </a:p>
        </p:txBody>
      </p:sp>
      <p:sp>
        <p:nvSpPr>
          <p:cNvPr id="4" name="Text Placeholder 3">
            <a:extLst>
              <a:ext uri="{FF2B5EF4-FFF2-40B4-BE49-F238E27FC236}">
                <a16:creationId xmlns:a16="http://schemas.microsoft.com/office/drawing/2014/main" xmlns="" id="{C1FDF859-EFAA-4466-9923-215DF1694B4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BCE91A69-4BFE-4DB7-8F9E-E89759162094}"/>
              </a:ext>
            </a:extLst>
          </p:cNvPr>
          <p:cNvSpPr>
            <a:spLocks noGrp="1"/>
          </p:cNvSpPr>
          <p:nvPr>
            <p:ph type="dt" sz="half" idx="10"/>
          </p:nvPr>
        </p:nvSpPr>
        <p:spPr/>
        <p:txBody>
          <a:bodyPr/>
          <a:lstStyle/>
          <a:p>
            <a:fld id="{5F1DF2A8-C972-4A59-A805-D38F5689AAE7}" type="datetimeFigureOut">
              <a:rPr lang="en-NZ" smtClean="0"/>
              <a:t>11/08/2021</a:t>
            </a:fld>
            <a:endParaRPr lang="en-NZ"/>
          </a:p>
        </p:txBody>
      </p:sp>
      <p:sp>
        <p:nvSpPr>
          <p:cNvPr id="6" name="Footer Placeholder 5">
            <a:extLst>
              <a:ext uri="{FF2B5EF4-FFF2-40B4-BE49-F238E27FC236}">
                <a16:creationId xmlns:a16="http://schemas.microsoft.com/office/drawing/2014/main" xmlns="" id="{CCA1C674-C240-45B1-A71D-66CADEACBD0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248DDDE6-5A99-4F03-9BB2-B1B6B9A11B04}"/>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6548306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A410F0-86FE-4BC0-8356-DED1EEAE87E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xmlns="" id="{F125CFE8-9D1E-4C34-9936-F58BF953B0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DCA4090A-6C33-49BA-884B-E195AF817F48}"/>
              </a:ext>
            </a:extLst>
          </p:cNvPr>
          <p:cNvSpPr>
            <a:spLocks noGrp="1"/>
          </p:cNvSpPr>
          <p:nvPr>
            <p:ph type="dt" sz="half" idx="10"/>
          </p:nvPr>
        </p:nvSpPr>
        <p:spPr/>
        <p:txBody>
          <a:bodyPr/>
          <a:lstStyle/>
          <a:p>
            <a:fld id="{5F1DF2A8-C972-4A59-A805-D38F5689AAE7}" type="datetimeFigureOut">
              <a:rPr lang="en-NZ" smtClean="0"/>
              <a:t>11/08/2021</a:t>
            </a:fld>
            <a:endParaRPr lang="en-NZ"/>
          </a:p>
        </p:txBody>
      </p:sp>
      <p:sp>
        <p:nvSpPr>
          <p:cNvPr id="5" name="Footer Placeholder 4">
            <a:extLst>
              <a:ext uri="{FF2B5EF4-FFF2-40B4-BE49-F238E27FC236}">
                <a16:creationId xmlns:a16="http://schemas.microsoft.com/office/drawing/2014/main" xmlns="" id="{5D2EC059-FE20-4FB6-89E1-5BD249B66AF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DE22838A-001E-48A1-B388-35FEDEEFE27C}"/>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7978505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DFE5B24-E286-42C1-AD1F-702BB49A393A}"/>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xmlns="" id="{E4F2C94D-DD32-4D58-8C09-AD8E0E3BEFE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0BCA92C9-B3CE-4962-B2D6-B19BCC4D6551}"/>
              </a:ext>
            </a:extLst>
          </p:cNvPr>
          <p:cNvSpPr>
            <a:spLocks noGrp="1"/>
          </p:cNvSpPr>
          <p:nvPr>
            <p:ph type="dt" sz="half" idx="10"/>
          </p:nvPr>
        </p:nvSpPr>
        <p:spPr/>
        <p:txBody>
          <a:bodyPr/>
          <a:lstStyle/>
          <a:p>
            <a:fld id="{5F1DF2A8-C972-4A59-A805-D38F5689AAE7}" type="datetimeFigureOut">
              <a:rPr lang="en-NZ" smtClean="0"/>
              <a:t>11/08/2021</a:t>
            </a:fld>
            <a:endParaRPr lang="en-NZ"/>
          </a:p>
        </p:txBody>
      </p:sp>
      <p:sp>
        <p:nvSpPr>
          <p:cNvPr id="5" name="Footer Placeholder 4">
            <a:extLst>
              <a:ext uri="{FF2B5EF4-FFF2-40B4-BE49-F238E27FC236}">
                <a16:creationId xmlns:a16="http://schemas.microsoft.com/office/drawing/2014/main" xmlns="" id="{45146DF4-3DCD-49AA-8DD6-2D050696913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44747B2D-FFF7-4875-B20C-712453CBB6C5}"/>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223965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52912C-36A1-4D5C-AB21-12C71C03204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CB64493-D760-4005-81E2-090F04A61FC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56056A0-36D9-421E-B77C-98D4328AA2A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2B55E52-01BA-4A7F-AE9E-2B9DAD4CC5D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2768438-C7E3-4CBA-8484-43058D7B0C9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8E10951-302A-4B91-9148-115AAFD3DD1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cs typeface="+mn-cs"/>
              </a:defRPr>
            </a:lvl1pPr>
          </a:lstStyle>
          <a:p>
            <a:pPr>
              <a:defRPr/>
            </a:pPr>
            <a:r>
              <a:rPr lang="en-US" dirty="0"/>
              <a:t>13</a:t>
            </a:r>
            <a:r>
              <a:rPr lang="en-US" baseline="30000" dirty="0"/>
              <a:t>th</a:t>
            </a:r>
            <a:r>
              <a:rPr lang="en-US" dirty="0"/>
              <a:t> October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4621C554-33AE-49AA-8C9C-619E2D28F17D}" type="slidenum">
              <a:rPr lang="en-US"/>
              <a:pPr>
                <a:defRPr/>
              </a:pPr>
              <a:t>‹#›</a:t>
            </a:fld>
            <a:endParaRPr lang="en-US" dirty="0"/>
          </a:p>
        </p:txBody>
      </p:sp>
      <p:sp>
        <p:nvSpPr>
          <p:cNvPr id="1034" name="AutoShape 10" descr="FA Logo Waikato RGB"/>
          <p:cNvSpPr>
            <a:spLocks noChangeAspect="1" noChangeArrowheads="1"/>
          </p:cNvSpPr>
          <p:nvPr userDrawn="1"/>
        </p:nvSpPr>
        <p:spPr bwMode="auto">
          <a:xfrm>
            <a:off x="155575" y="46040"/>
            <a:ext cx="2038350" cy="904875"/>
          </a:xfrm>
          <a:prstGeom prst="rect">
            <a:avLst/>
          </a:prstGeom>
          <a:noFill/>
        </p:spPr>
        <p:txBody>
          <a:bodyPr/>
          <a:lstStyle/>
          <a:p>
            <a:pPr>
              <a:defRPr/>
            </a:pPr>
            <a:endParaRPr lang="en-NZ" dirty="0">
              <a:latin typeface="Arial" charset="0"/>
              <a:cs typeface="+mn-cs"/>
            </a:endParaRPr>
          </a:p>
        </p:txBody>
      </p:sp>
      <p:sp>
        <p:nvSpPr>
          <p:cNvPr id="1036" name="AutoShape 12" descr="FA Logo Waikato RGB"/>
          <p:cNvSpPr>
            <a:spLocks noChangeAspect="1" noChangeArrowheads="1"/>
          </p:cNvSpPr>
          <p:nvPr userDrawn="1"/>
        </p:nvSpPr>
        <p:spPr bwMode="auto">
          <a:xfrm>
            <a:off x="155575" y="46040"/>
            <a:ext cx="2038350" cy="904875"/>
          </a:xfrm>
          <a:prstGeom prst="rect">
            <a:avLst/>
          </a:prstGeom>
          <a:noFill/>
        </p:spPr>
        <p:txBody>
          <a:bodyPr/>
          <a:lstStyle/>
          <a:p>
            <a:pPr>
              <a:defRPr/>
            </a:pPr>
            <a:endParaRPr lang="en-NZ" dirty="0">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000000"/>
          </a:solidFill>
          <a:latin typeface="+mj-lt"/>
          <a:ea typeface="+mj-ea"/>
          <a:cs typeface="+mj-cs"/>
        </a:defRPr>
      </a:lvl1pPr>
      <a:lvl2pPr algn="ctr" rtl="0" eaLnBrk="0" fontAlgn="base" hangingPunct="0">
        <a:spcBef>
          <a:spcPct val="0"/>
        </a:spcBef>
        <a:spcAft>
          <a:spcPct val="0"/>
        </a:spcAft>
        <a:defRPr sz="4400">
          <a:solidFill>
            <a:srgbClr val="000000"/>
          </a:solidFill>
          <a:latin typeface="Arial" charset="0"/>
        </a:defRPr>
      </a:lvl2pPr>
      <a:lvl3pPr algn="ctr" rtl="0" eaLnBrk="0" fontAlgn="base" hangingPunct="0">
        <a:spcBef>
          <a:spcPct val="0"/>
        </a:spcBef>
        <a:spcAft>
          <a:spcPct val="0"/>
        </a:spcAft>
        <a:defRPr sz="4400">
          <a:solidFill>
            <a:srgbClr val="000000"/>
          </a:solidFill>
          <a:latin typeface="Arial" charset="0"/>
        </a:defRPr>
      </a:lvl3pPr>
      <a:lvl4pPr algn="ctr" rtl="0" eaLnBrk="0" fontAlgn="base" hangingPunct="0">
        <a:spcBef>
          <a:spcPct val="0"/>
        </a:spcBef>
        <a:spcAft>
          <a:spcPct val="0"/>
        </a:spcAft>
        <a:defRPr sz="4400">
          <a:solidFill>
            <a:srgbClr val="000000"/>
          </a:solidFill>
          <a:latin typeface="Arial" charset="0"/>
        </a:defRPr>
      </a:lvl4pPr>
      <a:lvl5pPr algn="ctr" rtl="0" eaLnBrk="0" fontAlgn="base" hangingPunct="0">
        <a:spcBef>
          <a:spcPct val="0"/>
        </a:spcBef>
        <a:spcAft>
          <a:spcPct val="0"/>
        </a:spcAft>
        <a:defRPr sz="4400">
          <a:solidFill>
            <a:srgbClr val="000000"/>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A58B5FF-5127-41FA-AD4A-254F9666B3D2}" type="datetimeFigureOut">
              <a:rPr lang="en-NZ" smtClean="0"/>
              <a:t>11/08/2021</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5513B9-A29E-4653-B2C9-EB5A3AC2DC2B}" type="slidenum">
              <a:rPr lang="en-NZ" smtClean="0"/>
              <a:t>‹#›</a:t>
            </a:fld>
            <a:endParaRPr lang="en-NZ"/>
          </a:p>
        </p:txBody>
      </p:sp>
    </p:spTree>
    <p:extLst>
      <p:ext uri="{BB962C8B-B14F-4D97-AF65-F5344CB8AC3E}">
        <p14:creationId xmlns:p14="http://schemas.microsoft.com/office/powerpoint/2010/main" val="294358145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BA8F282-E5FA-4870-894D-C167935BFF9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xmlns="" id="{441EAC5E-F9D4-474A-92B4-2E5843DCAD1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11A1CACF-DCA3-414E-B9AB-3F2F173F7C2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F1DF2A8-C972-4A59-A805-D38F5689AAE7}" type="datetimeFigureOut">
              <a:rPr lang="en-NZ" smtClean="0"/>
              <a:t>11/08/2021</a:t>
            </a:fld>
            <a:endParaRPr lang="en-NZ"/>
          </a:p>
        </p:txBody>
      </p:sp>
      <p:sp>
        <p:nvSpPr>
          <p:cNvPr id="5" name="Footer Placeholder 4">
            <a:extLst>
              <a:ext uri="{FF2B5EF4-FFF2-40B4-BE49-F238E27FC236}">
                <a16:creationId xmlns:a16="http://schemas.microsoft.com/office/drawing/2014/main" xmlns="" id="{C6636301-E269-4FDA-B6B3-69A6088ADD5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xmlns="" id="{DD68C874-D4F2-438B-859D-893E938D467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AA0B2E-4BE5-40A0-A9C2-97435C3DA933}" type="slidenum">
              <a:rPr lang="en-NZ" smtClean="0"/>
              <a:t>‹#›</a:t>
            </a:fld>
            <a:endParaRPr lang="en-NZ"/>
          </a:p>
        </p:txBody>
      </p:sp>
    </p:spTree>
    <p:extLst>
      <p:ext uri="{BB962C8B-B14F-4D97-AF65-F5344CB8AC3E}">
        <p14:creationId xmlns:p14="http://schemas.microsoft.com/office/powerpoint/2010/main" val="359107053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rivacy.org.nz/further-resources/knowledge-base/view/403#:~:text=Yes%2C%20before%20agreeing%20to%20rent,permission%20to%20collect%20this%20informat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assets/Uploads/Tenancy/anti-social-behaviour-factsheet-a3.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pimms.nzpif.org.nz/UserFiles/images/NZPIF%20-%20Curtain%20Studio_Logo%20New%20200.jp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http://pimms.nzpif.org.nz/UserFiles/images/NZPIF%20-%20Carpet200Court%202017%20new%20logo.jpg"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tenancy.govt.nz/starting-a-tenancy/new-to-tenancy/landlord-compliance-checklist/"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healthy-homes/healthy-homes-compliance-timeframe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assets/forms-templates/healthy-homes-standards-statement-residential-tenancies.pdf"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assets/forms-templates/healthy-homes-standards-statement-residential-tenancies.pdf"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us01.safelinks.protection.outlook.com/?url=https://taxpolicy.ird.govt.nz/publications/2021/2021-other-fact-sheet-bright-line-test&amp;data=04|01|Claire.Leadbetter@hud.govt.nz|fdb75881a956493e66fe08d8ed77aa4c|9e9b30203d3848a69064373bc7b156dc|1|0|637520445502624938|Unknown|TWFpbGZsb3d8eyJWIjoiMC4wLjAwMDAiLCJQIjoiV2luMzIiLCJBTiI6Ik1haWwiLCJXVCI6Mn0%3D|1000&amp;sdata=NzUKnaQRmrSB13XCYasp4WqCjuVO9UL4OjGdKysuHcc%3D&amp;reserved=0"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ropertyconference.org.nz/"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ctrTitle"/>
          </p:nvPr>
        </p:nvSpPr>
        <p:spPr>
          <a:xfrm>
            <a:off x="630238" y="2560638"/>
            <a:ext cx="7847012" cy="2308522"/>
          </a:xfrm>
        </p:spPr>
        <p:txBody>
          <a:bodyPr/>
          <a:lstStyle/>
          <a:p>
            <a:pPr marL="0" indent="0">
              <a:buNone/>
            </a:pPr>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4000" b="1" dirty="0">
                <a:solidFill>
                  <a:schemeClr val="tx1"/>
                </a:solidFill>
              </a:rPr>
              <a:t/>
            </a:r>
            <a:br>
              <a:rPr lang="en-NZ" sz="4000" b="1" dirty="0">
                <a:solidFill>
                  <a:schemeClr val="tx1"/>
                </a:solidFill>
              </a:rPr>
            </a:br>
            <a:r>
              <a:rPr lang="en-NZ" sz="4000" b="1" dirty="0">
                <a:solidFill>
                  <a:srgbClr val="0000CC"/>
                </a:solidFill>
              </a:rPr>
              <a:t>NZPIF Monthly Update </a:t>
            </a:r>
            <a:r>
              <a:rPr lang="en-NZ" sz="4000" b="1" dirty="0">
                <a:solidFill>
                  <a:srgbClr val="00B0F0"/>
                </a:solidFill>
              </a:rPr>
              <a:t/>
            </a:r>
            <a:br>
              <a:rPr lang="en-NZ" sz="4000" b="1" dirty="0">
                <a:solidFill>
                  <a:srgbClr val="00B0F0"/>
                </a:solidFill>
              </a:rPr>
            </a:br>
            <a:r>
              <a:rPr lang="en-NZ" sz="4000" b="1" dirty="0">
                <a:solidFill>
                  <a:srgbClr val="00B0F0"/>
                </a:solidFill>
              </a:rPr>
              <a:t/>
            </a:r>
            <a:br>
              <a:rPr lang="en-NZ" sz="4000" b="1" dirty="0">
                <a:solidFill>
                  <a:srgbClr val="00B0F0"/>
                </a:solidFill>
              </a:rPr>
            </a:br>
            <a:r>
              <a:rPr lang="en-NZ" sz="2400" dirty="0"/>
              <a:t>August 2021</a:t>
            </a:r>
            <a:br>
              <a:rPr lang="en-NZ" sz="2400" dirty="0"/>
            </a:br>
            <a:r>
              <a:rPr lang="en-NZ" sz="2400" dirty="0"/>
              <a:t/>
            </a:r>
            <a:br>
              <a:rPr lang="en-NZ" sz="2400" dirty="0"/>
            </a:br>
            <a:r>
              <a:rPr lang="en-NZ" sz="2400" dirty="0"/>
              <a:t>Written by Sharon Cullwick </a:t>
            </a:r>
            <a:br>
              <a:rPr lang="en-NZ" sz="2400" dirty="0"/>
            </a:br>
            <a:r>
              <a:rPr lang="en-NZ" sz="2400" dirty="0"/>
              <a:t>(NZPIF Executive Officer)</a:t>
            </a:r>
            <a:br>
              <a:rPr lang="en-NZ" sz="2400" dirty="0"/>
            </a:br>
            <a:r>
              <a:rPr lang="en-NZ" sz="2400" dirty="0"/>
              <a:t/>
            </a:r>
            <a:br>
              <a:rPr lang="en-NZ" sz="2400" dirty="0"/>
            </a:br>
            <a:r>
              <a:rPr lang="en-NZ" sz="2400" b="1" dirty="0">
                <a:solidFill>
                  <a:srgbClr val="0000CC"/>
                </a:solidFill>
              </a:rPr>
              <a:t/>
            </a:r>
            <a:br>
              <a:rPr lang="en-NZ" sz="24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2781300" y="476250"/>
            <a:ext cx="3521075" cy="15668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Time for socialising and networking</a:t>
            </a:r>
          </a:p>
        </p:txBody>
      </p:sp>
      <p:sp>
        <p:nvSpPr>
          <p:cNvPr id="3" name="Content Placeholder 2"/>
          <p:cNvSpPr>
            <a:spLocks noGrp="1"/>
          </p:cNvSpPr>
          <p:nvPr>
            <p:ph idx="1"/>
          </p:nvPr>
        </p:nvSpPr>
        <p:spPr/>
        <p:txBody>
          <a:bodyPr/>
          <a:lstStyle/>
          <a:p>
            <a:pPr marL="0" indent="0">
              <a:buNone/>
            </a:pPr>
            <a:r>
              <a:rPr lang="en-NZ" dirty="0"/>
              <a:t>   </a:t>
            </a:r>
          </a:p>
          <a:p>
            <a:pPr marL="0" indent="0">
              <a:buNone/>
            </a:pPr>
            <a:r>
              <a:rPr lang="en-NZ" dirty="0"/>
              <a:t>                Friday evening – Official Opening </a:t>
            </a:r>
          </a:p>
          <a:p>
            <a:pPr marL="0" indent="0">
              <a:buNone/>
            </a:pPr>
            <a:r>
              <a:rPr lang="en-NZ" dirty="0"/>
              <a:t>                                               World of Wearable Arts, Landlord style</a:t>
            </a:r>
          </a:p>
          <a:p>
            <a:pPr marL="0" indent="0">
              <a:buNone/>
            </a:pPr>
            <a:r>
              <a:rPr lang="en-NZ" dirty="0"/>
              <a:t>         </a:t>
            </a:r>
          </a:p>
          <a:p>
            <a:pPr marL="0" indent="0">
              <a:buNone/>
            </a:pPr>
            <a:r>
              <a:rPr lang="en-NZ" dirty="0"/>
              <a:t>                Saturday evening – Gala Dinner</a:t>
            </a:r>
          </a:p>
          <a:p>
            <a:pPr marL="0" indent="0">
              <a:buNone/>
            </a:pPr>
            <a:r>
              <a:rPr lang="en-NZ" dirty="0"/>
              <a:t>                                                    Awards and entertainment</a:t>
            </a:r>
          </a:p>
          <a:p>
            <a:pPr marL="0" indent="0">
              <a:buNone/>
            </a:pPr>
            <a:r>
              <a:rPr lang="en-NZ" dirty="0"/>
              <a:t>                                                    by The Relatives.</a:t>
            </a:r>
          </a:p>
        </p:txBody>
      </p:sp>
      <p:sp>
        <p:nvSpPr>
          <p:cNvPr id="6" name="Rectangle 5"/>
          <p:cNvSpPr>
            <a:spLocks noChangeArrowheads="1"/>
          </p:cNvSpPr>
          <p:nvPr/>
        </p:nvSpPr>
        <p:spPr bwMode="auto">
          <a:xfrm>
            <a:off x="1143000" y="365126"/>
            <a:ext cx="7372350" cy="5635624"/>
          </a:xfrm>
          <a:prstGeom prst="rect">
            <a:avLst/>
          </a:prstGeom>
          <a:solidFill>
            <a:schemeClr val="accent1">
              <a:alpha val="0"/>
            </a:schemeClr>
          </a:solidFill>
          <a:ln w="38100">
            <a:solidFill>
              <a:schemeClr val="accent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NZ" altLang="en-US" sz="135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3901" y="4716662"/>
            <a:ext cx="1905000" cy="1028700"/>
          </a:xfrm>
          <a:prstGeom prst="rect">
            <a:avLst/>
          </a:prstGeom>
        </p:spPr>
      </p:pic>
    </p:spTree>
    <p:extLst>
      <p:ext uri="{BB962C8B-B14F-4D97-AF65-F5344CB8AC3E}">
        <p14:creationId xmlns:p14="http://schemas.microsoft.com/office/powerpoint/2010/main" val="39896382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Register now</a:t>
            </a:r>
          </a:p>
        </p:txBody>
      </p:sp>
      <p:sp>
        <p:nvSpPr>
          <p:cNvPr id="3" name="Content Placeholder 2"/>
          <p:cNvSpPr>
            <a:spLocks noGrp="1"/>
          </p:cNvSpPr>
          <p:nvPr>
            <p:ph idx="1"/>
          </p:nvPr>
        </p:nvSpPr>
        <p:spPr/>
        <p:txBody>
          <a:bodyPr/>
          <a:lstStyle/>
          <a:p>
            <a:pPr marL="0" indent="0">
              <a:buNone/>
            </a:pPr>
            <a:endParaRPr lang="en-NZ" dirty="0"/>
          </a:p>
          <a:p>
            <a:pPr marL="0" indent="0">
              <a:buNone/>
            </a:pPr>
            <a:endParaRPr lang="en-NZ" dirty="0"/>
          </a:p>
          <a:p>
            <a:pPr marL="0" indent="0" algn="ctr">
              <a:buNone/>
            </a:pPr>
            <a:r>
              <a:rPr lang="en-NZ" dirty="0"/>
              <a:t>Go to www.propertyconference.org,nz</a:t>
            </a:r>
          </a:p>
        </p:txBody>
      </p:sp>
      <p:sp>
        <p:nvSpPr>
          <p:cNvPr id="4" name="Rectangle 3"/>
          <p:cNvSpPr>
            <a:spLocks noChangeArrowheads="1"/>
          </p:cNvSpPr>
          <p:nvPr/>
        </p:nvSpPr>
        <p:spPr bwMode="auto">
          <a:xfrm>
            <a:off x="1143000" y="365126"/>
            <a:ext cx="6858000" cy="5635624"/>
          </a:xfrm>
          <a:prstGeom prst="rect">
            <a:avLst/>
          </a:prstGeom>
          <a:solidFill>
            <a:schemeClr val="accent1">
              <a:alpha val="0"/>
            </a:schemeClr>
          </a:solidFill>
          <a:ln w="38100">
            <a:solidFill>
              <a:schemeClr val="accent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NZ" altLang="en-US" sz="135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1" y="4630937"/>
            <a:ext cx="1905000" cy="1028700"/>
          </a:xfrm>
          <a:prstGeom prst="rect">
            <a:avLst/>
          </a:prstGeom>
        </p:spPr>
      </p:pic>
    </p:spTree>
    <p:extLst>
      <p:ext uri="{BB962C8B-B14F-4D97-AF65-F5344CB8AC3E}">
        <p14:creationId xmlns:p14="http://schemas.microsoft.com/office/powerpoint/2010/main" val="35875978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F999DC-9EF9-4E62-B619-1E13EA60473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4FF1586-47FA-4C4D-A0A9-8707F5B1684A}"/>
              </a:ext>
            </a:extLst>
          </p:cNvPr>
          <p:cNvSpPr>
            <a:spLocks noGrp="1"/>
          </p:cNvSpPr>
          <p:nvPr>
            <p:ph idx="1"/>
          </p:nvPr>
        </p:nvSpPr>
        <p:spPr/>
        <p:txBody>
          <a:bodyPr/>
          <a:lstStyle/>
          <a:p>
            <a:pPr marL="0" indent="0" algn="ctr">
              <a:buNone/>
            </a:pPr>
            <a:r>
              <a:rPr lang="en-NZ" b="1" dirty="0">
                <a:solidFill>
                  <a:srgbClr val="0000CC"/>
                </a:solidFill>
              </a:rPr>
              <a:t>New NZPIF documents for members</a:t>
            </a:r>
          </a:p>
          <a:p>
            <a:endParaRPr lang="en-NZ" sz="2400" dirty="0"/>
          </a:p>
          <a:p>
            <a:r>
              <a:rPr lang="en-NZ" sz="2400" dirty="0"/>
              <a:t>NZPIF have developed our own Healthy Homes compliance document. </a:t>
            </a:r>
          </a:p>
          <a:p>
            <a:r>
              <a:rPr lang="en-NZ" sz="2400" dirty="0"/>
              <a:t>NZPIF have developed a new Tenancy Agreement builder – specifically for landlords</a:t>
            </a:r>
          </a:p>
          <a:p>
            <a:r>
              <a:rPr lang="en-NZ" sz="2400" dirty="0"/>
              <a:t>Motel style directory which can be customised for your tenants</a:t>
            </a:r>
          </a:p>
          <a:p>
            <a:endParaRPr lang="en-NZ" sz="2400" dirty="0"/>
          </a:p>
          <a:p>
            <a:pPr marL="0" indent="0">
              <a:buNone/>
            </a:pPr>
            <a:r>
              <a:rPr lang="en-NZ" sz="2400" dirty="0"/>
              <a:t>These can be found on our members only section of the web site.</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1A687A38-8F0A-4EFA-B3A6-B6D4441B2912}"/>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912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260CA5-DDFF-4093-983F-0373788CD01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6B341EE-9A80-4CDF-A12B-2215919B5E05}"/>
              </a:ext>
            </a:extLst>
          </p:cNvPr>
          <p:cNvSpPr>
            <a:spLocks noGrp="1"/>
          </p:cNvSpPr>
          <p:nvPr>
            <p:ph idx="1"/>
          </p:nvPr>
        </p:nvSpPr>
        <p:spPr/>
        <p:txBody>
          <a:bodyPr/>
          <a:lstStyle/>
          <a:p>
            <a:pPr marL="0" indent="0" algn="ctr">
              <a:buNone/>
            </a:pPr>
            <a:r>
              <a:rPr lang="en-NZ" b="1" dirty="0">
                <a:solidFill>
                  <a:srgbClr val="0000CC"/>
                </a:solidFill>
              </a:rPr>
              <a:t>Education Programme</a:t>
            </a:r>
          </a:p>
          <a:p>
            <a:r>
              <a:rPr lang="en-NZ" dirty="0"/>
              <a:t>There is places available this month</a:t>
            </a:r>
          </a:p>
          <a:p>
            <a:r>
              <a:rPr lang="en-NZ" dirty="0"/>
              <a:t>Free to members</a:t>
            </a:r>
          </a:p>
          <a:p>
            <a:r>
              <a:rPr lang="en-NZ" dirty="0"/>
              <a:t>$300 for non members</a:t>
            </a:r>
          </a:p>
          <a:p>
            <a:r>
              <a:rPr lang="en-NZ" dirty="0"/>
              <a:t>On line – Self Managing Landlords Course</a:t>
            </a:r>
          </a:p>
          <a:p>
            <a:r>
              <a:rPr lang="en-NZ" dirty="0"/>
              <a:t>Details can be found on NZPIF.org.nz</a:t>
            </a:r>
          </a:p>
          <a:p>
            <a:r>
              <a:rPr lang="en-NZ" dirty="0"/>
              <a:t>Enrol and then you will be sent a date you can start the course.</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1BFC33A-0BE4-4238-98C5-FF147F03CEE0}"/>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2588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B336B0-0927-4B35-A08D-BCBC8FC1F06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109EBBD0-659A-4228-8BBF-82AC303E6C8D}"/>
              </a:ext>
            </a:extLst>
          </p:cNvPr>
          <p:cNvSpPr>
            <a:spLocks noGrp="1"/>
          </p:cNvSpPr>
          <p:nvPr>
            <p:ph idx="1"/>
          </p:nvPr>
        </p:nvSpPr>
        <p:spPr/>
        <p:txBody>
          <a:bodyPr/>
          <a:lstStyle/>
          <a:p>
            <a:pPr marL="0" indent="0">
              <a:buNone/>
            </a:pPr>
            <a:r>
              <a:rPr lang="en-NZ" b="1" dirty="0">
                <a:solidFill>
                  <a:srgbClr val="3333CC"/>
                </a:solidFill>
              </a:rPr>
              <a:t>Rent Arrears Assistance Housing Support Product – still available but reduced to $2,000 </a:t>
            </a:r>
            <a:r>
              <a:rPr lang="en-NZ" sz="2000" b="1" dirty="0">
                <a:solidFill>
                  <a:srgbClr val="3333CC"/>
                </a:solidFill>
              </a:rPr>
              <a:t>(from $4,000)</a:t>
            </a:r>
          </a:p>
          <a:p>
            <a:r>
              <a:rPr lang="en-NZ" sz="1800" dirty="0"/>
              <a:t>This is a product to help tenants stay in their homes due to losing their jobs or reduced working hours</a:t>
            </a:r>
          </a:p>
          <a:p>
            <a:r>
              <a:rPr lang="en-NZ" sz="1800" dirty="0"/>
              <a:t>Tenants should contact Ministry of Social Development.</a:t>
            </a:r>
            <a:endParaRPr lang="en-US" sz="1800" dirty="0"/>
          </a:p>
          <a:p>
            <a:r>
              <a:rPr lang="en-US" sz="1800" dirty="0"/>
              <a:t>Tenants need to prove hardship and they will be asset tested.</a:t>
            </a:r>
          </a:p>
          <a:p>
            <a:r>
              <a:rPr lang="en-US" sz="1800" dirty="0"/>
              <a:t>This can help with overdue rent payments.</a:t>
            </a:r>
          </a:p>
          <a:p>
            <a:r>
              <a:rPr lang="en-US" sz="1800" dirty="0"/>
              <a:t>Tenants can get up to $2000 in a 12 month period.</a:t>
            </a:r>
            <a:endParaRPr lang="en-NZ" sz="1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188179D-917F-499C-8FC9-D4A99B660E35}"/>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4234911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83EEAC-4EBF-4325-8C5B-3129665056B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F121F01-0E59-401A-9F8B-33F125EA8A85}"/>
              </a:ext>
            </a:extLst>
          </p:cNvPr>
          <p:cNvSpPr>
            <a:spLocks noGrp="1"/>
          </p:cNvSpPr>
          <p:nvPr>
            <p:ph idx="1"/>
          </p:nvPr>
        </p:nvSpPr>
        <p:spPr/>
        <p:txBody>
          <a:bodyPr/>
          <a:lstStyle/>
          <a:p>
            <a:pPr marL="0" indent="0" algn="ctr">
              <a:buNone/>
            </a:pPr>
            <a:r>
              <a:rPr lang="en-AU" b="1" dirty="0">
                <a:solidFill>
                  <a:srgbClr val="3333CC"/>
                </a:solidFill>
                <a:effectLst/>
                <a:latin typeface="Calibri" panose="020F0502020204030204" pitchFamily="34" charset="0"/>
                <a:ea typeface="Calibri" panose="020F0502020204030204" pitchFamily="34" charset="0"/>
              </a:rPr>
              <a:t>Insurance update regarding Tenants Criminal Convictions</a:t>
            </a:r>
            <a:endParaRPr lang="en-AU" dirty="0">
              <a:latin typeface="Calibri" panose="020F0502020204030204" pitchFamily="34" charset="0"/>
              <a:ea typeface="Calibri" panose="020F0502020204030204" pitchFamily="34" charset="0"/>
            </a:endParaRPr>
          </a:p>
          <a:p>
            <a:r>
              <a:rPr lang="en-AU" sz="2000" dirty="0">
                <a:effectLst/>
                <a:ea typeface="Calibri" panose="020F0502020204030204" pitchFamily="34" charset="0"/>
              </a:rPr>
              <a:t>As a landlord you can </a:t>
            </a:r>
            <a:r>
              <a:rPr lang="en-AU" sz="2000" dirty="0">
                <a:ea typeface="Calibri" panose="020F0502020204030204" pitchFamily="34" charset="0"/>
              </a:rPr>
              <a:t>ask your tenant for  their</a:t>
            </a:r>
            <a:r>
              <a:rPr lang="en-AU" sz="2000" dirty="0">
                <a:effectLst/>
                <a:ea typeface="Calibri" panose="020F0502020204030204" pitchFamily="34" charset="0"/>
              </a:rPr>
              <a:t> criminal record, pre-agreement and then on lease renewal.  (this is ok by the </a:t>
            </a:r>
            <a:r>
              <a:rPr lang="en-AU" sz="2000" dirty="0">
                <a:effectLst/>
                <a:ea typeface="Calibri" panose="020F0502020204030204" pitchFamily="34" charset="0"/>
                <a:hlinkClick r:id="rId2">
                  <a:extLst>
                    <a:ext uri="{A12FA001-AC4F-418D-AE19-62706E023703}">
                      <ahyp:hlinkClr xmlns:ahyp="http://schemas.microsoft.com/office/drawing/2018/hyperlinkcolor" xmlns="" val="tx"/>
                    </a:ext>
                  </a:extLst>
                </a:hlinkClick>
              </a:rPr>
              <a:t>Privacy Commissioner).</a:t>
            </a:r>
            <a:endParaRPr lang="en-AU" sz="2000" dirty="0">
              <a:effectLst/>
              <a:ea typeface="Calibri" panose="020F0502020204030204" pitchFamily="34" charset="0"/>
            </a:endParaRPr>
          </a:p>
          <a:p>
            <a:r>
              <a:rPr lang="en-AU" sz="2000" dirty="0">
                <a:ea typeface="Calibri" panose="020F0502020204030204" pitchFamily="34" charset="0"/>
              </a:rPr>
              <a:t>All insurance policies are different and some will not insure your property if the tenant has a criminal conviction.</a:t>
            </a:r>
          </a:p>
          <a:p>
            <a:r>
              <a:rPr lang="en-AU" sz="2000" dirty="0">
                <a:ea typeface="Calibri" panose="020F0502020204030204" pitchFamily="34" charset="0"/>
              </a:rPr>
              <a:t>Convictions do not necessarily mean an insurer will cancel cover, but it’s a risk factor </a:t>
            </a:r>
            <a:r>
              <a:rPr lang="en-NZ" sz="2000" dirty="0">
                <a:solidFill>
                  <a:srgbClr val="000000"/>
                </a:solidFill>
                <a:effectLst/>
                <a:ea typeface="Calibri" panose="020F0502020204030204" pitchFamily="34" charset="0"/>
              </a:rPr>
              <a:t>they want the chance to consider.</a:t>
            </a:r>
            <a:endParaRPr lang="en-AU" sz="2000" dirty="0">
              <a:effectLst/>
              <a:ea typeface="Calibri" panose="020F0502020204030204" pitchFamily="34" charset="0"/>
            </a:endParaRPr>
          </a:p>
          <a:p>
            <a:r>
              <a:rPr lang="en-AU" sz="2000" dirty="0">
                <a:ea typeface="Calibri" panose="020F0502020204030204" pitchFamily="34" charset="0"/>
              </a:rPr>
              <a:t>Take care wh</a:t>
            </a:r>
            <a:r>
              <a:rPr lang="en-AU" sz="2000" dirty="0">
                <a:effectLst/>
                <a:ea typeface="Calibri" panose="020F0502020204030204" pitchFamily="34" charset="0"/>
              </a:rPr>
              <a:t>en selecting tenants </a:t>
            </a:r>
            <a:endParaRPr lang="en-NZ" sz="2000" dirty="0">
              <a:effectLst/>
              <a:ea typeface="Calibri" panose="020F0502020204030204" pitchFamily="34" charset="0"/>
            </a:endParaRPr>
          </a:p>
          <a:p>
            <a:r>
              <a:rPr lang="en-AU" sz="2000" dirty="0">
                <a:effectLst/>
                <a:ea typeface="Calibri" panose="020F0502020204030204" pitchFamily="34" charset="0"/>
              </a:rPr>
              <a:t>Check your insurance policy wording or talk to their insurer.</a:t>
            </a:r>
            <a:endParaRPr lang="en-NZ" sz="2000" dirty="0">
              <a:effectLst/>
              <a:ea typeface="Calibri" panose="020F0502020204030204" pitchFamily="34" charset="0"/>
            </a:endParaRPr>
          </a:p>
          <a:p>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EED1049-E55A-4A4C-A9C8-C8A099FA63CE}"/>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3034592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D4972F-870C-4407-9633-AEBD2E6B330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27DBE89-441F-42A4-8B5B-25DCD2742F1A}"/>
              </a:ext>
            </a:extLst>
          </p:cNvPr>
          <p:cNvSpPr>
            <a:spLocks noGrp="1"/>
          </p:cNvSpPr>
          <p:nvPr>
            <p:ph idx="1"/>
          </p:nvPr>
        </p:nvSpPr>
        <p:spPr/>
        <p:txBody>
          <a:bodyPr/>
          <a:lstStyle/>
          <a:p>
            <a:pPr marL="0" indent="0">
              <a:buNone/>
            </a:pPr>
            <a:r>
              <a:rPr lang="en-NZ" b="1" dirty="0">
                <a:solidFill>
                  <a:srgbClr val="3333CC"/>
                </a:solidFill>
                <a:latin typeface="Calibri" panose="020F0502020204030204" pitchFamily="34" charset="0"/>
                <a:cs typeface="Calibri" panose="020F0502020204030204" pitchFamily="34" charset="0"/>
              </a:rPr>
              <a:t>Paper work and more paperwork</a:t>
            </a:r>
          </a:p>
          <a:p>
            <a:pPr marL="0" indent="0">
              <a:buNone/>
            </a:pPr>
            <a:r>
              <a:rPr lang="en-NZ" b="1" dirty="0">
                <a:solidFill>
                  <a:srgbClr val="3333CC"/>
                </a:solidFill>
                <a:latin typeface="Calibri" panose="020F0502020204030204" pitchFamily="34" charset="0"/>
                <a:cs typeface="Calibri" panose="020F0502020204030204" pitchFamily="34" charset="0"/>
              </a:rPr>
              <a:t>These are on all new, varied or renewed Tenancy agreements</a:t>
            </a:r>
          </a:p>
          <a:p>
            <a:r>
              <a:rPr lang="en-US" sz="1800" b="1" i="0" dirty="0">
                <a:effectLst/>
              </a:rPr>
              <a:t>From 1 July 2016</a:t>
            </a:r>
            <a:r>
              <a:rPr lang="en-US" sz="1800" b="0" i="0" dirty="0">
                <a:effectLst/>
              </a:rPr>
              <a:t>, landlords have needed to provide an insulation statement in all new tenancy agreements</a:t>
            </a:r>
            <a:endParaRPr lang="en-NZ" sz="1800" dirty="0"/>
          </a:p>
          <a:p>
            <a:pPr algn="l" fontAlgn="base"/>
            <a:r>
              <a:rPr lang="en-US" sz="1800" b="1" i="0" dirty="0">
                <a:effectLst/>
              </a:rPr>
              <a:t>From 1 July 2019</a:t>
            </a:r>
            <a:r>
              <a:rPr lang="en-US" sz="1800" b="0" i="0" dirty="0">
                <a:effectLst/>
              </a:rPr>
              <a:t>, landlords must include a Healthy Homes Statement </a:t>
            </a:r>
            <a:r>
              <a:rPr lang="en-US" sz="1800" dirty="0"/>
              <a:t>that the</a:t>
            </a:r>
            <a:r>
              <a:rPr lang="en-US" sz="1800" b="0" i="0" dirty="0">
                <a:effectLst/>
              </a:rPr>
              <a:t> property does or will comply with the HHS. </a:t>
            </a:r>
          </a:p>
          <a:p>
            <a:r>
              <a:rPr lang="en-NZ" sz="1800" b="1" dirty="0"/>
              <a:t>From 27 August 2019</a:t>
            </a:r>
            <a:r>
              <a:rPr lang="en-NZ" sz="1800" dirty="0"/>
              <a:t>, must disclose whether or not the property is insured. Amount insured for, who it is insured by and the excess. </a:t>
            </a:r>
          </a:p>
          <a:p>
            <a:r>
              <a:rPr lang="en-US" altLang="en-US" sz="1800" b="1" dirty="0"/>
              <a:t>From 1</a:t>
            </a:r>
            <a:r>
              <a:rPr lang="en-US" altLang="en-US" sz="1800" b="1" baseline="30000" dirty="0"/>
              <a:t>st</a:t>
            </a:r>
            <a:r>
              <a:rPr lang="en-US" altLang="en-US" sz="1800" b="1" dirty="0"/>
              <a:t> December 2020 - </a:t>
            </a:r>
            <a:r>
              <a:rPr lang="en-US" altLang="en-US" sz="1800" dirty="0"/>
              <a:t>landlords must include a statement of their current level of compliance with the healthy homes standards.</a:t>
            </a:r>
          </a:p>
          <a:p>
            <a:endParaRPr lang="en-NZ" sz="1800" dirty="0"/>
          </a:p>
          <a:p>
            <a:pPr algn="l" fontAlgn="base"/>
            <a:endParaRPr lang="en-US" sz="1800" b="0" i="0" dirty="0">
              <a:effectLst/>
            </a:endParaRPr>
          </a:p>
          <a:p>
            <a:endParaRPr lang="en-NZ" sz="1800" dirty="0"/>
          </a:p>
          <a:p>
            <a:endParaRPr lang="en-NZ" sz="2800" dirty="0"/>
          </a:p>
          <a:p>
            <a:endParaRPr lang="en-NZ" dirty="0"/>
          </a:p>
        </p:txBody>
      </p:sp>
      <p:pic>
        <p:nvPicPr>
          <p:cNvPr id="6" name="Picture 6" descr="C:\Users\glenda.watson\AppData\Local\Microsoft\Windows\Temporary Internet Files\Content.Outlook\SE8HEYGD\NZPIF - logo 1.TIF">
            <a:extLst>
              <a:ext uri="{FF2B5EF4-FFF2-40B4-BE49-F238E27FC236}">
                <a16:creationId xmlns:a16="http://schemas.microsoft.com/office/drawing/2014/main" xmlns="" id="{CEF9D3B4-8BD9-4E71-B181-D25BCBBB5DAE}"/>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204414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5E695F-DCF7-4EEA-A7D2-F51E782E253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FE430292-616F-4822-B151-BA4C45936474}"/>
              </a:ext>
            </a:extLst>
          </p:cNvPr>
          <p:cNvSpPr>
            <a:spLocks noGrp="1"/>
          </p:cNvSpPr>
          <p:nvPr>
            <p:ph idx="1"/>
          </p:nvPr>
        </p:nvSpPr>
        <p:spPr/>
        <p:txBody>
          <a:bodyPr/>
          <a:lstStyle/>
          <a:p>
            <a:pPr marL="0" indent="0">
              <a:buNone/>
            </a:pPr>
            <a:r>
              <a:rPr lang="en-NZ" b="1" dirty="0">
                <a:solidFill>
                  <a:srgbClr val="0000CC"/>
                </a:solidFill>
              </a:rPr>
              <a:t>Assignment of Fixed Term Tenancies</a:t>
            </a:r>
          </a:p>
          <a:p>
            <a:r>
              <a:rPr lang="en-NZ" sz="2200" dirty="0"/>
              <a:t>Tenants are starting to assign fixed term tenancies to others</a:t>
            </a:r>
          </a:p>
          <a:p>
            <a:r>
              <a:rPr lang="en-NZ" sz="2200" dirty="0"/>
              <a:t>Ensure you do proper credit and character checks.</a:t>
            </a:r>
          </a:p>
          <a:p>
            <a:r>
              <a:rPr lang="en-NZ" sz="2200" dirty="0"/>
              <a:t>If the prospective new tenant isn’t suitable keep all evidence (photos, print-outs etc) of how you came to this conclusion.</a:t>
            </a:r>
          </a:p>
          <a:p>
            <a:r>
              <a:rPr lang="en-NZ" sz="2200" dirty="0"/>
              <a:t>There is nothing in legislation that stops a tenant from charging a finders/letting-fee to another tenant!!</a:t>
            </a:r>
          </a:p>
          <a:p>
            <a:r>
              <a:rPr lang="en-NZ" sz="2200" dirty="0"/>
              <a:t>Remember you can only put the rent up once every 12 months – so if a tenant takes over an assigned tenancy and you have just given the old tenant a rent increase 2 months ago, you can’t do another increase for 10 months. </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F6124CDF-8516-4344-AFBF-E71844AEED22}"/>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844004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8AED5-2AFD-43E2-B40D-CCD11934D7D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9456843-EB95-4785-B767-27A58792C4F0}"/>
              </a:ext>
            </a:extLst>
          </p:cNvPr>
          <p:cNvSpPr>
            <a:spLocks noGrp="1"/>
          </p:cNvSpPr>
          <p:nvPr>
            <p:ph idx="1"/>
          </p:nvPr>
        </p:nvSpPr>
        <p:spPr/>
        <p:txBody>
          <a:bodyPr/>
          <a:lstStyle/>
          <a:p>
            <a:pPr marL="0" indent="0" algn="ctr">
              <a:buNone/>
            </a:pPr>
            <a:r>
              <a:rPr lang="en-NZ" b="1" dirty="0">
                <a:solidFill>
                  <a:srgbClr val="0000CC"/>
                </a:solidFill>
              </a:rPr>
              <a:t>HUD have released a fact sheet on </a:t>
            </a:r>
          </a:p>
          <a:p>
            <a:pPr marL="0" indent="0" algn="ctr">
              <a:buNone/>
            </a:pPr>
            <a:r>
              <a:rPr lang="en-NZ" b="1" dirty="0">
                <a:solidFill>
                  <a:srgbClr val="0000CC"/>
                </a:solidFill>
              </a:rPr>
              <a:t>	anti-social behaviour</a:t>
            </a:r>
          </a:p>
          <a:p>
            <a:pPr marL="0" indent="0">
              <a:buNone/>
            </a:pPr>
            <a:endParaRPr lang="en-NZ" b="1" dirty="0">
              <a:solidFill>
                <a:srgbClr val="0000CC"/>
              </a:solidFill>
            </a:endParaRPr>
          </a:p>
          <a:p>
            <a:pPr marL="0" indent="0">
              <a:buNone/>
            </a:pPr>
            <a:r>
              <a:rPr lang="en-NZ" sz="2800" dirty="0"/>
              <a:t>Can be found on the tenancy services web site:</a:t>
            </a:r>
          </a:p>
          <a:p>
            <a:pPr marL="0" indent="0">
              <a:buNone/>
            </a:pPr>
            <a:r>
              <a:rPr lang="en-NZ" sz="2800" dirty="0">
                <a:hlinkClick r:id="rId2">
                  <a:extLst>
                    <a:ext uri="{A12FA001-AC4F-418D-AE19-62706E023703}">
                      <ahyp:hlinkClr xmlns:ahyp="http://schemas.microsoft.com/office/drawing/2018/hyperlinkcolor" xmlns="" val="tx"/>
                    </a:ext>
                  </a:extLst>
                </a:hlinkClick>
              </a:rPr>
              <a:t>https://www.tenancy.govt.nz/assets/Uploads/Tenancy/anti-social-behaviour-factsheet-a3.pdf</a:t>
            </a:r>
            <a:endParaRPr lang="en-NZ" sz="2800" dirty="0"/>
          </a:p>
          <a:p>
            <a:pPr marL="0" indent="0">
              <a:buNone/>
            </a:pPr>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28DE835B-CEA2-4CEF-86CE-50BCB4674B7E}"/>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5681342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FB0950-4EBB-43E3-BFA5-0F9D070B97A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D4B25BE-05DD-4059-8073-812CB50816C6}"/>
              </a:ext>
            </a:extLst>
          </p:cNvPr>
          <p:cNvSpPr>
            <a:spLocks noGrp="1"/>
          </p:cNvSpPr>
          <p:nvPr>
            <p:ph idx="1"/>
          </p:nvPr>
        </p:nvSpPr>
        <p:spPr/>
        <p:txBody>
          <a:bodyPr/>
          <a:lstStyle/>
          <a:p>
            <a:pPr marL="0" indent="0">
              <a:buNone/>
            </a:pPr>
            <a:r>
              <a:rPr lang="en-NZ" b="1" dirty="0">
                <a:solidFill>
                  <a:srgbClr val="0000CC"/>
                </a:solidFill>
              </a:rPr>
              <a:t>Anti-social behaviour is defined as:</a:t>
            </a:r>
          </a:p>
          <a:p>
            <a:r>
              <a:rPr lang="en-US" sz="2800" dirty="0"/>
              <a:t>harassment </a:t>
            </a:r>
          </a:p>
          <a:p>
            <a:r>
              <a:rPr lang="en-US" sz="2800" dirty="0"/>
              <a:t>or any other act or omission (whether intentional or not), if the act or omission reasonably causes alarm, distress, or nuisance that is more than minor.</a:t>
            </a:r>
          </a:p>
          <a:p>
            <a:r>
              <a:rPr lang="en-US" sz="2800" dirty="0"/>
              <a:t>This means less serious actions or omissions are likely to be viewed as anti-social behaviour by the Tenancy Tribunal.</a:t>
            </a:r>
            <a:endParaRPr lang="en-NZ" sz="2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8CC6E887-C201-4CE2-8405-EF3D24B936CB}"/>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13864650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D8988E-5ADD-4BE2-8A2E-3BBB51E998B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FA2DF79-E718-4C89-AEF0-0B48863079DE}"/>
              </a:ext>
            </a:extLst>
          </p:cNvPr>
          <p:cNvSpPr>
            <a:spLocks noGrp="1"/>
          </p:cNvSpPr>
          <p:nvPr>
            <p:ph idx="1"/>
          </p:nvPr>
        </p:nvSpPr>
        <p:spPr/>
        <p:txBody>
          <a:bodyPr/>
          <a:lstStyle/>
          <a:p>
            <a:pPr marL="0" indent="0" algn="ctr">
              <a:buNone/>
            </a:pPr>
            <a:r>
              <a:rPr lang="en-GB" b="1" dirty="0">
                <a:solidFill>
                  <a:srgbClr val="3333CC"/>
                </a:solidFill>
              </a:rPr>
              <a:t>What is the New Zealand Property Investors Federation?</a:t>
            </a:r>
          </a:p>
          <a:p>
            <a:r>
              <a:rPr lang="en-NZ" sz="2000" dirty="0"/>
              <a:t>Associations were established in the early 1970’s.</a:t>
            </a:r>
          </a:p>
          <a:p>
            <a:r>
              <a:rPr lang="en-NZ" sz="2000" dirty="0"/>
              <a:t>Set up to promote and establish a good working relationship between tenants and landlords.</a:t>
            </a:r>
          </a:p>
          <a:p>
            <a:r>
              <a:rPr lang="en-NZ" sz="2000" dirty="0"/>
              <a:t>Associations work with local government on housing matters.</a:t>
            </a:r>
          </a:p>
          <a:p>
            <a:r>
              <a:rPr lang="en-NZ" sz="2000" dirty="0"/>
              <a:t>NZPIF was established in 1983</a:t>
            </a:r>
          </a:p>
          <a:p>
            <a:r>
              <a:rPr lang="en-NZ" sz="2000" dirty="0"/>
              <a:t>NZPIF is an executive board voted by the associations</a:t>
            </a:r>
          </a:p>
          <a:p>
            <a:r>
              <a:rPr lang="en-GB" sz="2000" dirty="0">
                <a:effectLst/>
                <a:ea typeface="Calibri" panose="020F0502020204030204" pitchFamily="34" charset="0"/>
                <a:cs typeface="Times New Roman" panose="02020603050405020304" pitchFamily="18" charset="0"/>
              </a:rPr>
              <a:t>Grow the benefits of membership e.g., agreements with appropriate suppliers, lobbying, advocacy and developing relationships with central government and officials, plus education of members to name a few. </a:t>
            </a:r>
            <a:endParaRPr lang="en-NZ" sz="2000" dirty="0">
              <a:effectLst/>
              <a:ea typeface="Calibri" panose="020F0502020204030204" pitchFamily="34" charset="0"/>
              <a:cs typeface="Times New Roman" panose="02020603050405020304" pitchFamily="18" charset="0"/>
            </a:endParaRPr>
          </a:p>
          <a:p>
            <a:endParaRPr lang="en-NZ" sz="1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00A5CEC-3465-482D-AF25-A0B56D7DBD19}"/>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0848438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2222FE-B2EF-4568-A338-ABF212AA494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C44C49C6-9036-47A5-A887-7C39114D0F7D}"/>
              </a:ext>
            </a:extLst>
          </p:cNvPr>
          <p:cNvSpPr>
            <a:spLocks noGrp="1"/>
          </p:cNvSpPr>
          <p:nvPr>
            <p:ph idx="1"/>
          </p:nvPr>
        </p:nvSpPr>
        <p:spPr/>
        <p:txBody>
          <a:bodyPr/>
          <a:lstStyle/>
          <a:p>
            <a:pPr marL="0" indent="0">
              <a:buNone/>
            </a:pPr>
            <a:r>
              <a:rPr lang="en-US" b="1" dirty="0">
                <a:solidFill>
                  <a:srgbClr val="0000CC"/>
                </a:solidFill>
              </a:rPr>
              <a:t>Anti-social behaviour examples</a:t>
            </a:r>
          </a:p>
          <a:p>
            <a:pPr lvl="1"/>
            <a:r>
              <a:rPr lang="en-US" sz="1600" dirty="0"/>
              <a:t>loud, aggressive behaviour by tenants towards the neighbours or to each other if it reasonably causes alarm or distress to others</a:t>
            </a:r>
          </a:p>
          <a:p>
            <a:pPr lvl="1"/>
            <a:r>
              <a:rPr lang="en-US" sz="1600" dirty="0"/>
              <a:t>parking across a shared driveway repeatedly, especially if someone is not readily available to move the vehicle </a:t>
            </a:r>
          </a:p>
          <a:p>
            <a:pPr lvl="1"/>
            <a:r>
              <a:rPr lang="en-US" sz="1600" dirty="0"/>
              <a:t>leaving rubbish in shared areas/footpaths – the longer that it is not removed and the more dangerous or smelly the rubbish is, the more likely this will be viewed as anti-social behaviour that is more than minor </a:t>
            </a:r>
          </a:p>
          <a:p>
            <a:pPr lvl="1"/>
            <a:r>
              <a:rPr lang="en-US" sz="1600" dirty="0"/>
              <a:t>noise control callouts where a problem has been found </a:t>
            </a:r>
          </a:p>
          <a:p>
            <a:pPr lvl="1"/>
            <a:r>
              <a:rPr lang="en-US" sz="1600" dirty="0"/>
              <a:t>any intimidating behaviour, including ‘hate speech’ expressing hate or behaviour that encourages violence towards someone based on race, religion or sexual orientation </a:t>
            </a:r>
          </a:p>
          <a:p>
            <a:pPr lvl="1"/>
            <a:r>
              <a:rPr lang="en-US" sz="1600" dirty="0"/>
              <a:t>invasion of privacy by, for example, peeping or peering into someone’s home, including via CCTV, or loitering on someone else’s property </a:t>
            </a:r>
          </a:p>
          <a:p>
            <a:pPr lvl="1"/>
            <a:r>
              <a:rPr lang="en-US" sz="1600" dirty="0"/>
              <a:t>graffiti or other damage to a </a:t>
            </a:r>
            <a:r>
              <a:rPr lang="en-US" sz="1600" dirty="0" err="1"/>
              <a:t>neighbour’s</a:t>
            </a:r>
            <a:r>
              <a:rPr lang="en-US" sz="1600" dirty="0"/>
              <a:t> property or public property</a:t>
            </a:r>
            <a:endParaRPr lang="en-NZ" sz="16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86D864F-AE46-4A41-B5F1-8B8D6FAFD346}"/>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3957583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EE9CA9-94EF-49B0-A419-608A1C8CF27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F6DE5B0-898D-47E0-B748-66F4EE30BF6D}"/>
              </a:ext>
            </a:extLst>
          </p:cNvPr>
          <p:cNvSpPr>
            <a:spLocks noGrp="1"/>
          </p:cNvSpPr>
          <p:nvPr>
            <p:ph idx="1"/>
          </p:nvPr>
        </p:nvSpPr>
        <p:spPr/>
        <p:txBody>
          <a:bodyPr/>
          <a:lstStyle/>
          <a:p>
            <a:pPr marL="0" indent="0">
              <a:buNone/>
            </a:pPr>
            <a:r>
              <a:rPr lang="en-NZ" b="1" dirty="0">
                <a:solidFill>
                  <a:srgbClr val="0000CC"/>
                </a:solidFill>
              </a:rPr>
              <a:t>What do you do if you have an anti-social tenant?</a:t>
            </a:r>
          </a:p>
          <a:p>
            <a:r>
              <a:rPr lang="en-US" sz="2000" dirty="0"/>
              <a:t>Give your tenant a notice for the anti-social behaviour that occurred.</a:t>
            </a:r>
          </a:p>
          <a:p>
            <a:r>
              <a:rPr lang="en-US" sz="2000" dirty="0"/>
              <a:t>This must clearly describe </a:t>
            </a:r>
          </a:p>
          <a:p>
            <a:pPr lvl="1"/>
            <a:r>
              <a:rPr lang="en-US" sz="2000" dirty="0"/>
              <a:t>the specific behaviour considered to be anti-social; </a:t>
            </a:r>
          </a:p>
          <a:p>
            <a:pPr lvl="1"/>
            <a:r>
              <a:rPr lang="en-US" sz="2000" dirty="0"/>
              <a:t>who engaged in the anti-social behaviour (if known); 	</a:t>
            </a:r>
          </a:p>
          <a:p>
            <a:pPr lvl="1"/>
            <a:r>
              <a:rPr lang="en-US" sz="2000" dirty="0"/>
              <a:t>the date, approximate time and location of the behaviour</a:t>
            </a:r>
          </a:p>
          <a:p>
            <a:pPr lvl="1"/>
            <a:r>
              <a:rPr lang="en-US" sz="2000" dirty="0"/>
              <a:t>how many other notices (if any) have been issued in connection to anti-social behaviour at the same tenancy within the same 90-day period. </a:t>
            </a:r>
          </a:p>
          <a:p>
            <a:r>
              <a:rPr lang="en-US" sz="2000" dirty="0"/>
              <a:t>The notice must advise the tenant that they have the right to challenge the notice in the Tenancy Tribunal.</a:t>
            </a:r>
          </a:p>
          <a:p>
            <a:pPr marL="0" indent="0">
              <a:buNone/>
            </a:pPr>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B4CE1B2-8CE0-43D5-B608-5878FE0A6C6C}"/>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41139648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353DEA-5508-471E-8F72-D0201ADA00B3}"/>
              </a:ext>
            </a:extLst>
          </p:cNvPr>
          <p:cNvSpPr>
            <a:spLocks noGrp="1"/>
          </p:cNvSpPr>
          <p:nvPr>
            <p:ph type="title"/>
          </p:nvPr>
        </p:nvSpPr>
        <p:spPr/>
        <p:txBody>
          <a:bodyPr/>
          <a:lstStyle/>
          <a:p>
            <a:endParaRPr lang="en-NZ"/>
          </a:p>
        </p:txBody>
      </p:sp>
      <p:sp>
        <p:nvSpPr>
          <p:cNvPr id="3" name="Content Placeholder 2">
            <a:extLst>
              <a:ext uri="{FF2B5EF4-FFF2-40B4-BE49-F238E27FC236}">
                <a16:creationId xmlns:a16="http://schemas.microsoft.com/office/drawing/2014/main" xmlns="" id="{2D67D504-B4B9-4F54-B54F-B7FFAD4F7A0D}"/>
              </a:ext>
            </a:extLst>
          </p:cNvPr>
          <p:cNvSpPr>
            <a:spLocks noGrp="1"/>
          </p:cNvSpPr>
          <p:nvPr>
            <p:ph idx="1"/>
          </p:nvPr>
        </p:nvSpPr>
        <p:spPr/>
        <p:txBody>
          <a:bodyPr/>
          <a:lstStyle/>
          <a:p>
            <a:pPr marL="0" indent="0">
              <a:buNone/>
            </a:pPr>
            <a:r>
              <a:rPr lang="en-NZ" b="1" dirty="0">
                <a:solidFill>
                  <a:srgbClr val="0000CC"/>
                </a:solidFill>
              </a:rPr>
              <a:t>At the same time </a:t>
            </a:r>
          </a:p>
          <a:p>
            <a:endParaRPr lang="en-NZ" dirty="0"/>
          </a:p>
          <a:p>
            <a:r>
              <a:rPr lang="en-NZ" dirty="0"/>
              <a:t>Give your tenant a 14 day notice to remedy their actions.</a:t>
            </a:r>
          </a:p>
        </p:txBody>
      </p:sp>
    </p:spTree>
    <p:extLst>
      <p:ext uri="{BB962C8B-B14F-4D97-AF65-F5344CB8AC3E}">
        <p14:creationId xmlns:p14="http://schemas.microsoft.com/office/powerpoint/2010/main" val="14583050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C9998A-739A-4369-A925-2B158217A87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3EF86BFB-C93B-431A-996C-49528A1478DB}"/>
              </a:ext>
            </a:extLst>
          </p:cNvPr>
          <p:cNvSpPr>
            <a:spLocks noGrp="1"/>
          </p:cNvSpPr>
          <p:nvPr>
            <p:ph idx="1"/>
          </p:nvPr>
        </p:nvSpPr>
        <p:spPr/>
        <p:txBody>
          <a:bodyPr/>
          <a:lstStyle/>
          <a:p>
            <a:pPr marL="0" indent="0">
              <a:buNone/>
            </a:pPr>
            <a:r>
              <a:rPr lang="en-US" sz="2000" dirty="0">
                <a:solidFill>
                  <a:srgbClr val="0000CC"/>
                </a:solidFill>
              </a:rPr>
              <a:t> </a:t>
            </a:r>
            <a:r>
              <a:rPr lang="en-US" b="1" dirty="0">
                <a:solidFill>
                  <a:srgbClr val="0000CC"/>
                </a:solidFill>
              </a:rPr>
              <a:t>After your three anti-social notices </a:t>
            </a:r>
          </a:p>
          <a:p>
            <a:r>
              <a:rPr lang="en-US" sz="2800" dirty="0"/>
              <a:t>You may apply to the Tenancy Tribunal to end a periodic tenancy if: </a:t>
            </a:r>
          </a:p>
          <a:p>
            <a:pPr lvl="1"/>
            <a:r>
              <a:rPr lang="en-US" dirty="0"/>
              <a:t>on three separate occasions within a 90-day period, a tenant (or a person in the premises with the tenant’s permission) has engaged in anti-social behaviour in connection with the tenancy; and a valid notice for anti-social behaviour was served on the tenant following each of those occasions.</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573BD9A9-D302-4DFA-9255-2CA04C78DFCF}"/>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17847027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32F78-22DB-402A-ACE5-AA249B43195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A44246B-31E7-4AA1-B3F1-4035E95DC0E4}"/>
              </a:ext>
            </a:extLst>
          </p:cNvPr>
          <p:cNvSpPr>
            <a:spLocks noGrp="1"/>
          </p:cNvSpPr>
          <p:nvPr>
            <p:ph idx="1"/>
          </p:nvPr>
        </p:nvSpPr>
        <p:spPr/>
        <p:txBody>
          <a:bodyPr/>
          <a:lstStyle/>
          <a:p>
            <a:pPr marL="0" indent="0">
              <a:buNone/>
            </a:pPr>
            <a:r>
              <a:rPr lang="en-US" sz="2000" dirty="0">
                <a:solidFill>
                  <a:srgbClr val="0000CC"/>
                </a:solidFill>
              </a:rPr>
              <a:t>Anti-social behaviour - TT</a:t>
            </a:r>
          </a:p>
          <a:p>
            <a:r>
              <a:rPr lang="en-US" sz="2000" dirty="0"/>
              <a:t>Tenancy Services provides a template ‘Notice for anti-social behaviour’ on its website.</a:t>
            </a:r>
          </a:p>
          <a:p>
            <a:pPr lvl="1"/>
            <a:r>
              <a:rPr lang="en-US" sz="1800" dirty="0"/>
              <a:t> If a tenant challenges a notice of anti-social behaviour in the Tenancy Tribunal, the landlord must prove the anti-social behaviour occurred and that the three notices met the above requirements. </a:t>
            </a:r>
          </a:p>
          <a:p>
            <a:r>
              <a:rPr lang="en-US" sz="2000" dirty="0"/>
              <a:t> If the Tenancy Tribunal considers that the notices were issued in accordance with the RTA, it must terminate the tenancy unless: – doing so would be unfair because of the circumstances in which the behaviour occurred or the notices were given; or – the landlord was partly or wholly motivated to apply to end the tenancy by the tenant exercising their legal rights or making a complaint (a retaliatory response). </a:t>
            </a:r>
            <a:endParaRPr lang="en-NZ" sz="2000" dirty="0"/>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071A2F-CFAE-4C51-9748-E55C22618025}"/>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1499898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DD540F-C2AD-4649-B1C2-B95EDEF44D0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C27A667-2B87-49BC-8074-53D9CC4FD44B}"/>
              </a:ext>
            </a:extLst>
          </p:cNvPr>
          <p:cNvSpPr>
            <a:spLocks noGrp="1"/>
          </p:cNvSpPr>
          <p:nvPr>
            <p:ph idx="1"/>
          </p:nvPr>
        </p:nvSpPr>
        <p:spPr/>
        <p:txBody>
          <a:bodyPr/>
          <a:lstStyle/>
          <a:p>
            <a:pPr marL="0" indent="0">
              <a:buNone/>
            </a:pPr>
            <a:r>
              <a:rPr lang="en-US" sz="2800" b="1" dirty="0">
                <a:solidFill>
                  <a:srgbClr val="0000CC"/>
                </a:solidFill>
              </a:rPr>
              <a:t>Landlords can still end a tenancy :</a:t>
            </a:r>
          </a:p>
          <a:p>
            <a:endParaRPr lang="en-US" sz="2000" dirty="0"/>
          </a:p>
          <a:p>
            <a:r>
              <a:rPr lang="en-US" sz="2000" dirty="0"/>
              <a:t>where the tenant has assaulted or threatened to assault the landlord or their family, the owner or their family, neighbours, or other occupants of the building, </a:t>
            </a:r>
          </a:p>
          <a:p>
            <a:endParaRPr lang="en-US" sz="2000" dirty="0"/>
          </a:p>
          <a:p>
            <a:r>
              <a:rPr lang="en-US" sz="2000" dirty="0"/>
              <a:t>or has caused, or permitted another person to cause, or has threated to cause, substantial damage to the premises. </a:t>
            </a:r>
          </a:p>
          <a:p>
            <a:endParaRPr lang="en-US" sz="2000" dirty="0"/>
          </a:p>
          <a:p>
            <a:r>
              <a:rPr lang="en-US" sz="2000" dirty="0"/>
              <a:t>An incident like this only needs to occur once before a landlord can apply to the Tenancy Tribunal to terminate the tenancy.</a:t>
            </a:r>
            <a:endParaRPr lang="en-NZ" sz="20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E5C9C27-B69F-4548-ACA2-A257FF0E97B6}"/>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892098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5CD5B-0D10-4D56-9F72-74B4CDA523C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E4EDEC16-4353-4AA7-92AD-F6CFE64FD6BC}"/>
              </a:ext>
            </a:extLst>
          </p:cNvPr>
          <p:cNvSpPr>
            <a:spLocks noGrp="1"/>
          </p:cNvSpPr>
          <p:nvPr>
            <p:ph idx="1"/>
          </p:nvPr>
        </p:nvSpPr>
        <p:spPr/>
        <p:txBody>
          <a:bodyPr/>
          <a:lstStyle/>
          <a:p>
            <a:endParaRPr lang="en-US" sz="1800" dirty="0"/>
          </a:p>
          <a:p>
            <a:pPr marL="0" indent="0">
              <a:buNone/>
            </a:pPr>
            <a:r>
              <a:rPr lang="en-US" b="1" dirty="0">
                <a:solidFill>
                  <a:srgbClr val="0000CC"/>
                </a:solidFill>
              </a:rPr>
              <a:t>Other points</a:t>
            </a:r>
          </a:p>
          <a:p>
            <a:r>
              <a:rPr lang="en-US" sz="1800" dirty="0"/>
              <a:t>The RTA also enables a landlord to apply to the Tenancy Tribunal to end a tenancy where the tenant breaches their obligations under the RTA or their tenancy agreement. </a:t>
            </a:r>
            <a:r>
              <a:rPr lang="en-US" sz="1800" b="1" dirty="0"/>
              <a:t>For example, a breach of their obligation to not interfere with the reasonable peace, comfort or privacy of neighbours, or a breach of their obligation to not use the premises for an unlawful purpose.</a:t>
            </a:r>
          </a:p>
          <a:p>
            <a:r>
              <a:rPr lang="en-US" sz="1800" dirty="0"/>
              <a:t> Whether this alternative approach can be used to terminate a tenancy will depend on the seriousness of the breach, and whether the breach can be remedied (i.e. fixed). If the breach can be remedied, the landlord must first give the tenant the opportunity to remedy the breach via a 14-day notice to remedy. </a:t>
            </a:r>
            <a:endParaRPr lang="en-NZ" sz="1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D52C2ABE-E67E-4CBB-B966-8E4FD619868D}"/>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17354592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0A5DD8-3536-4491-8F52-862507D205C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4CFAA8E9-5E4B-4407-93E2-17FB2EE1A287}"/>
              </a:ext>
            </a:extLst>
          </p:cNvPr>
          <p:cNvSpPr>
            <a:spLocks noGrp="1"/>
          </p:cNvSpPr>
          <p:nvPr>
            <p:ph idx="1"/>
          </p:nvPr>
        </p:nvSpPr>
        <p:spPr/>
        <p:txBody>
          <a:bodyPr/>
          <a:lstStyle/>
          <a:p>
            <a:pPr marL="0" indent="0">
              <a:buNone/>
            </a:pPr>
            <a:r>
              <a:rPr lang="en-NZ" dirty="0">
                <a:solidFill>
                  <a:srgbClr val="0000CC"/>
                </a:solidFill>
              </a:rPr>
              <a:t>Find more information on Tenancy Services Web Site </a:t>
            </a:r>
          </a:p>
          <a:p>
            <a:r>
              <a:rPr lang="en-NZ" dirty="0"/>
              <a:t>Template which you can use for recording your anti-social actions and give a copy to the tenant</a:t>
            </a:r>
          </a:p>
          <a:p>
            <a:r>
              <a:rPr lang="en-US" sz="3200" dirty="0"/>
              <a:t>Behaviour decision tool – this helps identify anti-social or unacceptable tenant behaviour.</a:t>
            </a:r>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0276274E-C732-4F57-B530-CAE3F2185245}"/>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7770510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ED8D6A-E138-4882-8E8A-87E369F128E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1240316-21F1-46B2-B574-4CE9513E5946}"/>
              </a:ext>
            </a:extLst>
          </p:cNvPr>
          <p:cNvSpPr>
            <a:spLocks noGrp="1"/>
          </p:cNvSpPr>
          <p:nvPr>
            <p:ph idx="1"/>
          </p:nvPr>
        </p:nvSpPr>
        <p:spPr/>
        <p:txBody>
          <a:bodyPr/>
          <a:lstStyle/>
          <a:p>
            <a:pPr marL="0" indent="0">
              <a:buNone/>
            </a:pPr>
            <a:r>
              <a:rPr lang="en-NZ" b="1" dirty="0">
                <a:solidFill>
                  <a:srgbClr val="3333CC"/>
                </a:solidFill>
                <a:latin typeface="Calibri" panose="020F0502020204030204" pitchFamily="34" charset="0"/>
                <a:cs typeface="Calibri" panose="020F0502020204030204" pitchFamily="34" charset="0"/>
              </a:rPr>
              <a:t>Things to note</a:t>
            </a:r>
          </a:p>
          <a:p>
            <a:r>
              <a:rPr lang="en-NZ" dirty="0"/>
              <a:t>If you started a Fixed term before the 11</a:t>
            </a:r>
            <a:r>
              <a:rPr lang="en-NZ" baseline="30000" dirty="0"/>
              <a:t>th</a:t>
            </a:r>
            <a:r>
              <a:rPr lang="en-NZ" dirty="0"/>
              <a:t> February 2021 you are still under the old termination rules.</a:t>
            </a:r>
          </a:p>
          <a:p>
            <a:r>
              <a:rPr lang="en-NZ" dirty="0"/>
              <a:t>A 90 day no-cause notice given before the 11</a:t>
            </a:r>
            <a:r>
              <a:rPr lang="en-NZ" baseline="30000" dirty="0"/>
              <a:t>th</a:t>
            </a:r>
            <a:r>
              <a:rPr lang="en-NZ" dirty="0"/>
              <a:t> February 2021 is still permitted.</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546BD489-7BB7-4567-BF1F-20BE7489EDAF}"/>
              </a:ext>
            </a:extLst>
          </p:cNvPr>
          <p:cNvPicPr>
            <a:picLocks noChangeAspect="1" noChangeArrowheads="1"/>
          </p:cNvPicPr>
          <p:nvPr/>
        </p:nvPicPr>
        <p:blipFill>
          <a:blip r:embed="rId2" cstate="print"/>
          <a:srcRect/>
          <a:stretch>
            <a:fillRect/>
          </a:stretch>
        </p:blipFill>
        <p:spPr bwMode="auto">
          <a:xfrm>
            <a:off x="575825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3961241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FDFDC-A470-4C1D-B0DE-A40830E51A0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AB9289D-CAC0-43AC-8262-78320EA397DE}"/>
              </a:ext>
            </a:extLst>
          </p:cNvPr>
          <p:cNvSpPr>
            <a:spLocks noGrp="1"/>
          </p:cNvSpPr>
          <p:nvPr>
            <p:ph idx="1"/>
          </p:nvPr>
        </p:nvSpPr>
        <p:spPr/>
        <p:txBody>
          <a:bodyPr/>
          <a:lstStyle/>
          <a:p>
            <a:pPr marL="0" indent="0">
              <a:buNone/>
            </a:pPr>
            <a:r>
              <a:rPr lang="en-NZ" b="1" u="sng" dirty="0">
                <a:solidFill>
                  <a:srgbClr val="3333CC"/>
                </a:solidFill>
              </a:rPr>
              <a:t>Periodic Tenancies</a:t>
            </a:r>
          </a:p>
          <a:p>
            <a:r>
              <a:rPr lang="en-US" sz="1700" i="0" u="none" strike="noStrike" baseline="0" dirty="0">
                <a:solidFill>
                  <a:srgbClr val="000000"/>
                </a:solidFill>
              </a:rPr>
              <a:t>Periodic tenancies can only be ended by the landlord for one of the following reasons: </a:t>
            </a:r>
          </a:p>
          <a:p>
            <a:r>
              <a:rPr lang="en-US" sz="1700" i="1" u="none" strike="noStrike" baseline="0" dirty="0">
                <a:solidFill>
                  <a:srgbClr val="000000"/>
                </a:solidFill>
              </a:rPr>
              <a:t>Notice period is determined by the Tenancy Tribunal when landlord applies to the Tribunal to end the tenancy </a:t>
            </a:r>
            <a:endParaRPr lang="en-US" sz="1700" dirty="0">
              <a:solidFill>
                <a:srgbClr val="000000"/>
              </a:solidFill>
            </a:endParaRPr>
          </a:p>
          <a:p>
            <a:pPr lvl="1"/>
            <a:r>
              <a:rPr lang="en-US" sz="1700" i="0" u="none" strike="noStrike" baseline="0" dirty="0">
                <a:solidFill>
                  <a:srgbClr val="000000"/>
                </a:solidFill>
              </a:rPr>
              <a:t> The landlord issued a tenant three notices for separate anti-social acts in a 90-day period.</a:t>
            </a:r>
          </a:p>
          <a:p>
            <a:pPr lvl="1"/>
            <a:r>
              <a:rPr lang="en-US" sz="1700" i="0" u="none" strike="noStrike" baseline="0" dirty="0">
                <a:solidFill>
                  <a:srgbClr val="000000"/>
                </a:solidFill>
              </a:rPr>
              <a:t>The landlord gave notice that a tenant was at least five working days late with their rent payment on three separate occasions within a 90-day period. </a:t>
            </a:r>
          </a:p>
          <a:p>
            <a:pPr lvl="1"/>
            <a:r>
              <a:rPr lang="en-US" sz="1700" i="0" u="none" strike="noStrike" baseline="0" dirty="0">
                <a:solidFill>
                  <a:srgbClr val="000000"/>
                </a:solidFill>
              </a:rPr>
              <a:t>The landlord will suffer greater hardship than the tenant if the tenancy continues. </a:t>
            </a:r>
          </a:p>
          <a:p>
            <a:r>
              <a:rPr lang="en-US" sz="1700" i="0" u="none" strike="noStrike" baseline="0" dirty="0">
                <a:solidFill>
                  <a:srgbClr val="000000"/>
                </a:solidFill>
              </a:rPr>
              <a:t>Existing provisions relating to rent arrears, damage, assault and breaches still apply. </a:t>
            </a:r>
            <a:endParaRPr lang="en-NZ" sz="1700"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704CDE9-3834-4097-A583-C246943C9FE3}"/>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883444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13D0D-8AFC-4D71-89A3-687F0FCDF0E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50BD25E-7C0B-4E51-A014-22C81FB247C5}"/>
              </a:ext>
            </a:extLst>
          </p:cNvPr>
          <p:cNvSpPr>
            <a:spLocks noGrp="1"/>
          </p:cNvSpPr>
          <p:nvPr>
            <p:ph idx="1"/>
          </p:nvPr>
        </p:nvSpPr>
        <p:spPr/>
        <p:txBody>
          <a:bodyPr/>
          <a:lstStyle/>
          <a:p>
            <a:pPr marL="0" indent="0" algn="ctr">
              <a:buNone/>
            </a:pPr>
            <a:r>
              <a:rPr lang="en-NZ" b="1" dirty="0">
                <a:solidFill>
                  <a:srgbClr val="0000CC"/>
                </a:solidFill>
              </a:rPr>
              <a:t>Disclaimer</a:t>
            </a:r>
          </a:p>
          <a:p>
            <a:r>
              <a:rPr lang="en-NZ" sz="2400" i="1" dirty="0"/>
              <a:t>NZPIF is a Not-For-profit Organisation and does not provide financial, legal, tax, or accounting advice. Information provided by, on behalf of, or under the auspices of NZPIF is necessarily of a general nature. </a:t>
            </a:r>
          </a:p>
          <a:p>
            <a:r>
              <a:rPr lang="en-NZ" sz="2400" i="1" dirty="0"/>
              <a:t>NZPIF and its officers and agents have no responsibility or liability of any kind to any person for such information.</a:t>
            </a:r>
          </a:p>
          <a:p>
            <a:r>
              <a:rPr lang="en-NZ" sz="2400" i="1" dirty="0"/>
              <a:t>NZPIF recommends you consult appropriate professional advisors before making any investment decision or entering into any investment or transaction.</a:t>
            </a:r>
            <a:endParaRPr lang="en-NZ" sz="2400" dirty="0"/>
          </a:p>
          <a:p>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E043B225-B5C0-4B1C-95EE-4832DE54F46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4753695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FDFDC-A470-4C1D-B0DE-A40830E51A0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AB9289D-CAC0-43AC-8262-78320EA397DE}"/>
              </a:ext>
            </a:extLst>
          </p:cNvPr>
          <p:cNvSpPr>
            <a:spLocks noGrp="1"/>
          </p:cNvSpPr>
          <p:nvPr>
            <p:ph idx="1"/>
          </p:nvPr>
        </p:nvSpPr>
        <p:spPr/>
        <p:txBody>
          <a:bodyPr/>
          <a:lstStyle/>
          <a:p>
            <a:pPr marL="0" indent="0" algn="l">
              <a:buNone/>
            </a:pPr>
            <a:r>
              <a:rPr lang="en-NZ" b="1" i="0" u="sng" strike="noStrike" baseline="0" dirty="0">
                <a:solidFill>
                  <a:srgbClr val="3333CC"/>
                </a:solidFill>
              </a:rPr>
              <a:t>New Timelines</a:t>
            </a:r>
          </a:p>
          <a:p>
            <a:pPr marL="0" indent="0">
              <a:buNone/>
            </a:pPr>
            <a:r>
              <a:rPr lang="en-NZ" sz="2800" i="0" u="none" strike="noStrike" baseline="0" dirty="0">
                <a:solidFill>
                  <a:srgbClr val="3333CC"/>
                </a:solidFill>
              </a:rPr>
              <a:t> </a:t>
            </a:r>
            <a:r>
              <a:rPr lang="en-NZ" sz="1800" i="0" u="sng" strike="noStrike" baseline="0" dirty="0">
                <a:solidFill>
                  <a:srgbClr val="3333CC"/>
                </a:solidFill>
              </a:rPr>
              <a:t>14 day notices</a:t>
            </a:r>
          </a:p>
          <a:p>
            <a:r>
              <a:rPr lang="en-US" sz="1800" i="0" u="none" strike="noStrike" baseline="0" dirty="0">
                <a:solidFill>
                  <a:srgbClr val="000000"/>
                </a:solidFill>
              </a:rPr>
              <a:t>The tenant physically assaulted the landlord or their family and the Police laid a charge. </a:t>
            </a:r>
          </a:p>
          <a:p>
            <a:endParaRPr lang="en-NZ" sz="1800" i="0" u="sng" strike="noStrike" baseline="0" dirty="0">
              <a:solidFill>
                <a:srgbClr val="000000"/>
              </a:solidFill>
            </a:endParaRPr>
          </a:p>
          <a:p>
            <a:pPr marL="0" indent="0">
              <a:buNone/>
            </a:pPr>
            <a:r>
              <a:rPr lang="en-NZ" sz="1800" i="0" u="sng" strike="noStrike" baseline="0" dirty="0">
                <a:solidFill>
                  <a:srgbClr val="3333CC"/>
                </a:solidFill>
              </a:rPr>
              <a:t>63 days’ notice </a:t>
            </a:r>
          </a:p>
          <a:p>
            <a:r>
              <a:rPr lang="en-US" sz="1800" i="0" u="none" strike="noStrike" baseline="0" dirty="0">
                <a:solidFill>
                  <a:srgbClr val="000000"/>
                </a:solidFill>
              </a:rPr>
              <a:t>The owner, or their family, requires the property to live in. </a:t>
            </a:r>
          </a:p>
          <a:p>
            <a:endParaRPr lang="en-US" sz="1800" i="0" u="none" strike="noStrike" baseline="0" dirty="0">
              <a:solidFill>
                <a:srgbClr val="000000"/>
              </a:solidFill>
            </a:endParaRPr>
          </a:p>
          <a:p>
            <a:r>
              <a:rPr lang="en-US" sz="1800" i="0" u="none" strike="noStrike" baseline="0" dirty="0">
                <a:solidFill>
                  <a:srgbClr val="000000"/>
                </a:solidFill>
              </a:rPr>
              <a:t>The landlord customarily uses the premises for occupation by employees or contractors and the premises are needed for that purpose (and this is stated in the tenancy agreement).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704CDE9-3834-4097-A583-C246943C9FE3}"/>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196049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FDFDC-A470-4C1D-B0DE-A40830E51A0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AB9289D-CAC0-43AC-8262-78320EA397DE}"/>
              </a:ext>
            </a:extLst>
          </p:cNvPr>
          <p:cNvSpPr>
            <a:spLocks noGrp="1"/>
          </p:cNvSpPr>
          <p:nvPr>
            <p:ph idx="1"/>
          </p:nvPr>
        </p:nvSpPr>
        <p:spPr/>
        <p:txBody>
          <a:bodyPr/>
          <a:lstStyle/>
          <a:p>
            <a:pPr marL="0" indent="0">
              <a:buNone/>
            </a:pPr>
            <a:r>
              <a:rPr lang="en-NZ" b="1" i="0" u="sng" strike="noStrike" baseline="0" dirty="0">
                <a:solidFill>
                  <a:srgbClr val="3333CC"/>
                </a:solidFill>
              </a:rPr>
              <a:t>New Timelines </a:t>
            </a:r>
          </a:p>
          <a:p>
            <a:pPr marL="0" indent="0">
              <a:buNone/>
            </a:pPr>
            <a:r>
              <a:rPr lang="en-NZ" sz="1800" i="0" u="sng" strike="noStrike" baseline="0" dirty="0">
                <a:solidFill>
                  <a:srgbClr val="3333CC"/>
                </a:solidFill>
              </a:rPr>
              <a:t>90 days’ notice </a:t>
            </a:r>
          </a:p>
          <a:p>
            <a:r>
              <a:rPr lang="en-US" sz="1800" i="0" u="none" strike="noStrike" baseline="0" dirty="0">
                <a:solidFill>
                  <a:srgbClr val="000000"/>
                </a:solidFill>
              </a:rPr>
              <a:t>The owner intends to put the premises on the market. </a:t>
            </a:r>
          </a:p>
          <a:p>
            <a:r>
              <a:rPr lang="en-US" sz="1800" i="0" u="none" strike="noStrike" baseline="0" dirty="0">
                <a:solidFill>
                  <a:srgbClr val="000000"/>
                </a:solidFill>
              </a:rPr>
              <a:t>The property has been sold with a requirement by the owner for vacant possession. </a:t>
            </a:r>
          </a:p>
          <a:p>
            <a:r>
              <a:rPr lang="en-US" sz="1800" i="0" u="none" strike="noStrike" baseline="0" dirty="0">
                <a:solidFill>
                  <a:srgbClr val="009900"/>
                </a:solidFill>
              </a:rPr>
              <a:t>The landlord is not the owner of the property, and the landlord’s interest ends. </a:t>
            </a:r>
          </a:p>
          <a:p>
            <a:r>
              <a:rPr lang="en-US" sz="1800" i="0" u="none" strike="noStrike" baseline="0" dirty="0">
                <a:solidFill>
                  <a:srgbClr val="000000"/>
                </a:solidFill>
              </a:rPr>
              <a:t>The premises need to be vacant to facilitate the use of nearby land for a business activity (and this is stated in the tenancy agreement).</a:t>
            </a:r>
          </a:p>
          <a:p>
            <a:r>
              <a:rPr lang="en-US" sz="1800" i="0" u="none" strike="noStrike" baseline="0" dirty="0">
                <a:solidFill>
                  <a:srgbClr val="000000"/>
                </a:solidFill>
              </a:rPr>
              <a:t>The landlord wants to change the use of the premises to a commercial use. </a:t>
            </a:r>
          </a:p>
          <a:p>
            <a:r>
              <a:rPr lang="en-US" sz="1800" i="0" u="none" strike="noStrike" baseline="0" dirty="0">
                <a:solidFill>
                  <a:srgbClr val="000000"/>
                </a:solidFill>
              </a:rPr>
              <a:t>The landlord intends to carry out extensive renovations at the property and it would be impractical for the tenant to live there during that process. </a:t>
            </a:r>
          </a:p>
          <a:p>
            <a:r>
              <a:rPr lang="en-US" sz="1800" i="0" u="none" strike="noStrike" baseline="0" dirty="0">
                <a:solidFill>
                  <a:srgbClr val="000000"/>
                </a:solidFill>
              </a:rPr>
              <a:t>The premises are to be demolished </a:t>
            </a:r>
          </a:p>
          <a:p>
            <a:r>
              <a:rPr lang="en-US" sz="1800" i="0" u="none" strike="noStrike" baseline="0" dirty="0">
                <a:solidFill>
                  <a:srgbClr val="000000"/>
                </a:solidFill>
              </a:rPr>
              <a:t>Reasons specific to social housing tenancies. </a:t>
            </a:r>
            <a:endParaRPr lang="en-NZ" sz="1800" dirty="0"/>
          </a:p>
          <a:p>
            <a:endParaRPr lang="en-NZ" sz="1800" i="0" u="none" strike="noStrike" baseline="0" dirty="0">
              <a:solidFill>
                <a:srgbClr val="000000"/>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704CDE9-3834-4097-A583-C246943C9FE3}"/>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956045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b="1" u="sng" dirty="0">
                <a:solidFill>
                  <a:srgbClr val="3333CC"/>
                </a:solidFill>
              </a:rPr>
              <a:t>Fixed Term Tenancies</a:t>
            </a:r>
          </a:p>
          <a:p>
            <a:endParaRPr lang="en-US" sz="1800" i="0" u="none" strike="noStrike" baseline="0" dirty="0">
              <a:solidFill>
                <a:srgbClr val="000000"/>
              </a:solidFill>
            </a:endParaRPr>
          </a:p>
          <a:p>
            <a:r>
              <a:rPr lang="en-US" sz="1800" i="0" u="none" strike="noStrike" baseline="0" dirty="0">
                <a:solidFill>
                  <a:srgbClr val="000000"/>
                </a:solidFill>
              </a:rPr>
              <a:t>Fixed-term tenancy agreements convert to periodic tenancies unless: </a:t>
            </a:r>
          </a:p>
          <a:p>
            <a:endParaRPr lang="en-US" sz="1800" i="0" u="none" strike="noStrike" baseline="0" dirty="0">
              <a:solidFill>
                <a:srgbClr val="000000"/>
              </a:solidFill>
            </a:endParaRPr>
          </a:p>
          <a:p>
            <a:pPr lvl="1"/>
            <a:r>
              <a:rPr lang="en-US" sz="1800" i="0" u="none" strike="noStrike" baseline="0" dirty="0">
                <a:solidFill>
                  <a:srgbClr val="000000"/>
                </a:solidFill>
              </a:rPr>
              <a:t>A landlord gives notice using the reasons listed in the RTA for periodic tenancies </a:t>
            </a:r>
          </a:p>
          <a:p>
            <a:endParaRPr lang="en-US" sz="1800" i="0" u="none" strike="noStrike" baseline="0" dirty="0">
              <a:solidFill>
                <a:srgbClr val="000000"/>
              </a:solidFill>
            </a:endParaRPr>
          </a:p>
          <a:p>
            <a:pPr lvl="1"/>
            <a:r>
              <a:rPr lang="en-US" sz="1800" i="0" u="none" strike="noStrike" baseline="0" dirty="0">
                <a:solidFill>
                  <a:srgbClr val="000000"/>
                </a:solidFill>
              </a:rPr>
              <a:t>A tenant gives notice for any reason at least 28 days before the end of the tenancy </a:t>
            </a:r>
          </a:p>
          <a:p>
            <a:endParaRPr lang="en-US" sz="1800" i="0" u="none" strike="noStrike" baseline="0" dirty="0">
              <a:solidFill>
                <a:srgbClr val="000000"/>
              </a:solidFill>
            </a:endParaRPr>
          </a:p>
          <a:p>
            <a:pPr lvl="1"/>
            <a:r>
              <a:rPr lang="en-US" sz="1800" i="0" u="none" strike="noStrike" baseline="0" dirty="0">
                <a:solidFill>
                  <a:srgbClr val="000000"/>
                </a:solidFill>
              </a:rPr>
              <a:t>The parties agree otherwise e.g. to renew the fixed term or to end the tenancy </a:t>
            </a:r>
            <a:endParaRPr lang="en-NZ" sz="1800"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583599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b="1" u="sng" dirty="0">
                <a:solidFill>
                  <a:srgbClr val="3333CC"/>
                </a:solidFill>
              </a:rPr>
              <a:t>Family Violence (details are still to be finalised)</a:t>
            </a:r>
          </a:p>
          <a:p>
            <a:endParaRPr lang="en-US" sz="1800" i="0" u="none" strike="noStrike" baseline="0" dirty="0">
              <a:solidFill>
                <a:srgbClr val="000000"/>
              </a:solidFill>
            </a:endParaRPr>
          </a:p>
          <a:p>
            <a:r>
              <a:rPr lang="en-US" sz="1800" i="0" u="none" strike="noStrike" baseline="0" dirty="0">
                <a:solidFill>
                  <a:srgbClr val="000000"/>
                </a:solidFill>
              </a:rPr>
              <a:t>Tenants who are experiencing family violence can withdraw from a tenancy by giving two days’ notice, accompanied by appropriate evidence of the family violence. Regulations will be created to specify what constitutes evidence. </a:t>
            </a:r>
          </a:p>
          <a:p>
            <a:endParaRPr lang="en-US" sz="1800" i="0" u="none" strike="noStrike" baseline="0" dirty="0">
              <a:solidFill>
                <a:srgbClr val="000000"/>
              </a:solidFill>
            </a:endParaRPr>
          </a:p>
          <a:p>
            <a:r>
              <a:rPr lang="en-US" sz="1800" i="0" u="none" strike="noStrike" baseline="0" dirty="0">
                <a:solidFill>
                  <a:srgbClr val="000000"/>
                </a:solidFill>
              </a:rPr>
              <a:t>Provisions are also included for protecting the privacy of a victim from </a:t>
            </a:r>
            <a:r>
              <a:rPr lang="en-US" sz="1800" i="0" u="none" strike="noStrike" baseline="0" dirty="0" err="1">
                <a:solidFill>
                  <a:srgbClr val="000000"/>
                </a:solidFill>
              </a:rPr>
              <a:t>unauthorised</a:t>
            </a:r>
            <a:r>
              <a:rPr lang="en-US" sz="1800" i="0" u="none" strike="noStrike" baseline="0" dirty="0">
                <a:solidFill>
                  <a:srgbClr val="000000"/>
                </a:solidFill>
              </a:rPr>
              <a:t> disclosure of this notice and in relation to Tenancy Tribunal hearings. </a:t>
            </a:r>
          </a:p>
          <a:p>
            <a:endParaRPr lang="en-US" sz="1800" i="0" u="none" strike="noStrike" baseline="0" dirty="0">
              <a:solidFill>
                <a:srgbClr val="000000"/>
              </a:solidFill>
            </a:endParaRPr>
          </a:p>
          <a:p>
            <a:r>
              <a:rPr lang="en-US" sz="1800" i="0" u="none" strike="noStrike" baseline="0" dirty="0">
                <a:solidFill>
                  <a:srgbClr val="000000"/>
                </a:solidFill>
              </a:rPr>
              <a:t>Remaining tenants in the tenancy may receive a temporary rent reduction formula.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6659385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US" sz="3200" b="0" i="0" u="none" strike="noStrike" baseline="0" dirty="0">
                <a:solidFill>
                  <a:srgbClr val="000000"/>
                </a:solidFill>
                <a:latin typeface="Gustan Bold"/>
              </a:rPr>
              <a:t> </a:t>
            </a:r>
            <a:r>
              <a:rPr lang="en-US" sz="3200" b="1" i="0" u="sng" strike="noStrike" baseline="0" dirty="0">
                <a:solidFill>
                  <a:srgbClr val="3333CC"/>
                </a:solidFill>
              </a:rPr>
              <a:t>Installing a minor change </a:t>
            </a:r>
            <a:endParaRPr lang="en-NZ" b="1" u="sng" dirty="0">
              <a:solidFill>
                <a:srgbClr val="3333CC"/>
              </a:solidFill>
            </a:endParaRPr>
          </a:p>
          <a:p>
            <a:pPr algn="l"/>
            <a:endParaRPr lang="en-NZ" sz="1800" i="0" u="none" strike="noStrike" baseline="0" dirty="0">
              <a:solidFill>
                <a:srgbClr val="000000"/>
              </a:solidFill>
            </a:endParaRPr>
          </a:p>
          <a:p>
            <a:r>
              <a:rPr lang="en-US" sz="1800" i="0" u="none" strike="noStrike" baseline="0" dirty="0">
                <a:solidFill>
                  <a:srgbClr val="000000"/>
                </a:solidFill>
              </a:rPr>
              <a:t> Where a tenant requests a change that is minor, the landlord must give permission. The Residential Tenancies Act 1986 outlines what changes will be minor. The landlord can impose reasonable conditions around how that minor change is carried out. Tenants must remove the minor changes and remediate the property when the tenancy ends.</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349454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Fibre broadband </a:t>
            </a:r>
            <a:endParaRPr lang="en-NZ" u="sng" dirty="0">
              <a:solidFill>
                <a:srgbClr val="3333CC"/>
              </a:solidFill>
            </a:endParaRPr>
          </a:p>
          <a:p>
            <a:endParaRPr lang="en-US" sz="1800" i="0" u="none" strike="noStrike" baseline="0" dirty="0">
              <a:solidFill>
                <a:srgbClr val="000000"/>
              </a:solidFill>
            </a:endParaRPr>
          </a:p>
          <a:p>
            <a:r>
              <a:rPr lang="en-US" sz="1800" i="0" u="none" strike="noStrike" baseline="0" dirty="0">
                <a:solidFill>
                  <a:srgbClr val="000000"/>
                </a:solidFill>
              </a:rPr>
              <a:t>Tenants can request to install </a:t>
            </a:r>
            <a:r>
              <a:rPr lang="en-US" sz="1800" i="0" u="none" strike="noStrike" baseline="0" dirty="0" err="1">
                <a:solidFill>
                  <a:srgbClr val="000000"/>
                </a:solidFill>
              </a:rPr>
              <a:t>fibre</a:t>
            </a:r>
            <a:r>
              <a:rPr lang="en-US" sz="1800" i="0" u="none" strike="noStrike" baseline="0" dirty="0">
                <a:solidFill>
                  <a:srgbClr val="000000"/>
                </a:solidFill>
              </a:rPr>
              <a:t> broadband and landlords must facilitate installation if this can be done at no cost to the landlord. </a:t>
            </a:r>
          </a:p>
          <a:p>
            <a:endParaRPr lang="en-US" sz="1800" i="0" u="none" strike="noStrike" baseline="0" dirty="0">
              <a:solidFill>
                <a:srgbClr val="000000"/>
              </a:solidFill>
            </a:endParaRPr>
          </a:p>
          <a:p>
            <a:r>
              <a:rPr lang="en-US" sz="1800" i="0" u="none" strike="noStrike" baseline="0" dirty="0">
                <a:solidFill>
                  <a:srgbClr val="000000"/>
                </a:solidFill>
              </a:rPr>
              <a:t>Landlords can decline a request for </a:t>
            </a:r>
            <a:r>
              <a:rPr lang="en-US" sz="1800" i="0" u="none" strike="noStrike" baseline="0" dirty="0" err="1">
                <a:solidFill>
                  <a:srgbClr val="000000"/>
                </a:solidFill>
              </a:rPr>
              <a:t>fibre</a:t>
            </a:r>
            <a:r>
              <a:rPr lang="en-US" sz="1800" i="0" u="none" strike="noStrike" baseline="0" dirty="0">
                <a:solidFill>
                  <a:srgbClr val="000000"/>
                </a:solidFill>
              </a:rPr>
              <a:t> installation where: </a:t>
            </a:r>
          </a:p>
          <a:p>
            <a:pPr lvl="1"/>
            <a:r>
              <a:rPr lang="en-US" sz="1800" i="0" u="none" strike="noStrike" baseline="0" dirty="0">
                <a:solidFill>
                  <a:srgbClr val="000000"/>
                </a:solidFill>
              </a:rPr>
              <a:t>It will materially compromise the building’s weathertightness or character. </a:t>
            </a:r>
          </a:p>
          <a:p>
            <a:pPr lvl="1"/>
            <a:r>
              <a:rPr lang="en-US" sz="1800" i="0" u="none" strike="noStrike" baseline="0" dirty="0">
                <a:solidFill>
                  <a:srgbClr val="000000"/>
                </a:solidFill>
              </a:rPr>
              <a:t>It will compromise the building’s structural integrity. </a:t>
            </a:r>
          </a:p>
          <a:p>
            <a:pPr lvl="1"/>
            <a:r>
              <a:rPr lang="en-US" sz="1800" i="0" u="none" strike="noStrike" baseline="0" dirty="0">
                <a:solidFill>
                  <a:srgbClr val="000000"/>
                </a:solidFill>
              </a:rPr>
              <a:t>It will breach an obligation relevant to the premises. </a:t>
            </a:r>
          </a:p>
          <a:p>
            <a:pPr lvl="1"/>
            <a:r>
              <a:rPr lang="en-US" sz="1800" i="0" u="none" strike="noStrike" baseline="0" dirty="0">
                <a:solidFill>
                  <a:srgbClr val="000000"/>
                </a:solidFill>
              </a:rPr>
              <a:t>The landlord is going to carry out extensive renovations</a:t>
            </a:r>
            <a:r>
              <a:rPr lang="en-US" sz="1400" i="0" u="none" strike="noStrike" baseline="0" dirty="0">
                <a:solidFill>
                  <a:srgbClr val="000000"/>
                </a:solidFill>
              </a:rPr>
              <a:t>.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3435452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a:xfrm>
            <a:off x="457200" y="1571204"/>
            <a:ext cx="8229600" cy="4525963"/>
          </a:xfrm>
        </p:spPr>
        <p:txBody>
          <a:bodyPr/>
          <a:lstStyle/>
          <a:p>
            <a:pPr marL="0" indent="0">
              <a:buNone/>
            </a:pPr>
            <a:r>
              <a:rPr lang="en-NZ" b="1" i="0" u="sng" strike="noStrike" baseline="0" dirty="0">
                <a:solidFill>
                  <a:srgbClr val="3333CC"/>
                </a:solidFill>
              </a:rPr>
              <a:t>Rent setting and increases </a:t>
            </a:r>
          </a:p>
          <a:p>
            <a:pPr marL="0" indent="0">
              <a:buNone/>
            </a:pPr>
            <a:endParaRPr lang="en-NZ" sz="1800" b="1" i="0" u="none" strike="noStrike" baseline="0" dirty="0">
              <a:solidFill>
                <a:srgbClr val="000000"/>
              </a:solidFill>
            </a:endParaRPr>
          </a:p>
          <a:p>
            <a:pPr marL="0" indent="0">
              <a:buNone/>
            </a:pPr>
            <a:endParaRPr lang="en-US" sz="2800" dirty="0">
              <a:solidFill>
                <a:srgbClr val="3333CC"/>
              </a:solidFill>
            </a:endParaRPr>
          </a:p>
          <a:p>
            <a:r>
              <a:rPr lang="en-US" sz="1800" i="0" u="none" strike="noStrike" baseline="0" dirty="0">
                <a:solidFill>
                  <a:srgbClr val="000000"/>
                </a:solidFill>
              </a:rPr>
              <a:t>Landlords and agents cannot seek rental bids. This includes advertising rental properties with no rental price listed. Tenants are still allowed to offer to pay more for a property if they want. </a:t>
            </a:r>
          </a:p>
          <a:p>
            <a:endParaRPr lang="en-US" sz="1800" i="0" u="none" strike="noStrike" baseline="0" dirty="0">
              <a:solidFill>
                <a:srgbClr val="000000"/>
              </a:solidFill>
            </a:endParaRPr>
          </a:p>
          <a:p>
            <a:r>
              <a:rPr lang="en-US" sz="1800" i="0" u="none" strike="noStrike" baseline="0" dirty="0">
                <a:solidFill>
                  <a:srgbClr val="000000"/>
                </a:solidFill>
              </a:rPr>
              <a:t>Rent cannot be increased more than once every 12 months.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83255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US" sz="3200" b="1" i="0" u="sng" strike="noStrike" baseline="0" dirty="0">
                <a:solidFill>
                  <a:srgbClr val="3333CC"/>
                </a:solidFill>
              </a:rPr>
              <a:t>Privacy and access to justice </a:t>
            </a:r>
          </a:p>
          <a:p>
            <a:endParaRPr lang="en-NZ" dirty="0"/>
          </a:p>
          <a:p>
            <a:r>
              <a:rPr lang="en-US" sz="1800" i="0" u="none" strike="noStrike" baseline="0" dirty="0">
                <a:solidFill>
                  <a:srgbClr val="000000"/>
                </a:solidFill>
              </a:rPr>
              <a:t>The Tribunal, on the application of any party or on its own initiative, can order that names and identifying details be suppressed. </a:t>
            </a:r>
          </a:p>
          <a:p>
            <a:endParaRPr lang="en-US" sz="1800" i="0" u="none" strike="noStrike" baseline="0" dirty="0">
              <a:solidFill>
                <a:srgbClr val="000000"/>
              </a:solidFill>
            </a:endParaRPr>
          </a:p>
          <a:p>
            <a:r>
              <a:rPr lang="en-US" sz="1800" i="0" u="none" strike="noStrike" baseline="0" dirty="0">
                <a:solidFill>
                  <a:srgbClr val="000000"/>
                </a:solidFill>
              </a:rPr>
              <a:t>Where a party has been wholly or substantially successful in their case, identifying details can be removed from published Tribunal orders.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6935606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Assignment </a:t>
            </a:r>
          </a:p>
          <a:p>
            <a:endParaRPr lang="en-NZ" dirty="0"/>
          </a:p>
          <a:p>
            <a:r>
              <a:rPr lang="en-US" sz="1800" i="0" u="none" strike="noStrike" baseline="0" dirty="0">
                <a:solidFill>
                  <a:srgbClr val="000000"/>
                </a:solidFill>
              </a:rPr>
              <a:t>All assignment requests must be considered, and landlords must not decline unreasonably. </a:t>
            </a:r>
          </a:p>
          <a:p>
            <a:endParaRPr lang="en-US" sz="1800" i="0" u="none" strike="noStrike" baseline="0" dirty="0">
              <a:solidFill>
                <a:srgbClr val="000000"/>
              </a:solidFill>
            </a:endParaRPr>
          </a:p>
          <a:p>
            <a:r>
              <a:rPr lang="en-US" sz="1800" i="0" u="none" strike="noStrike" baseline="0" dirty="0">
                <a:solidFill>
                  <a:srgbClr val="000000"/>
                </a:solidFill>
              </a:rPr>
              <a:t>Fixed-term tenancy agreements cannot prohibit assignment.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447319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Providing information </a:t>
            </a:r>
            <a:endParaRPr lang="en-NZ" b="1" u="sng" dirty="0">
              <a:solidFill>
                <a:srgbClr val="3333CC"/>
              </a:solidFill>
            </a:endParaRPr>
          </a:p>
          <a:p>
            <a:endParaRPr lang="en-NZ" sz="1800" dirty="0">
              <a:solidFill>
                <a:srgbClr val="000000"/>
              </a:solidFill>
            </a:endParaRPr>
          </a:p>
          <a:p>
            <a:r>
              <a:rPr lang="en-US" sz="1800" i="0" u="none" strike="noStrike" baseline="0" dirty="0">
                <a:solidFill>
                  <a:srgbClr val="000000"/>
                </a:solidFill>
              </a:rPr>
              <a:t>Landlords must provide tenants with a breakdown of fees charged on agreement to assignment, subletting or ending a tenancy (break lease fees). This will give tenants an opportunity to consider if the fees are reasonable. </a:t>
            </a:r>
          </a:p>
          <a:p>
            <a:endParaRPr lang="en-US" sz="1800" i="0" u="none" strike="noStrike" baseline="0" dirty="0">
              <a:solidFill>
                <a:srgbClr val="000000"/>
              </a:solidFill>
            </a:endParaRPr>
          </a:p>
          <a:p>
            <a:r>
              <a:rPr lang="en-US" sz="1800" i="0" u="none" strike="noStrike" baseline="0" dirty="0">
                <a:solidFill>
                  <a:srgbClr val="000000"/>
                </a:solidFill>
              </a:rPr>
              <a:t>Landlords will also have an obligation to provide the records relating to healthy home standards on request to tenants. </a:t>
            </a:r>
          </a:p>
          <a:p>
            <a:endParaRPr lang="en-US" sz="1800" i="0" u="none" strike="noStrike" baseline="0" dirty="0">
              <a:solidFill>
                <a:srgbClr val="000000"/>
              </a:solidFill>
            </a:endParaRPr>
          </a:p>
          <a:p>
            <a:r>
              <a:rPr lang="en-US" sz="1800" i="0" u="none" strike="noStrike" baseline="0" dirty="0">
                <a:solidFill>
                  <a:srgbClr val="000000"/>
                </a:solidFill>
              </a:rPr>
              <a:t>Landlords will have to retain additional documents and provide them to the Regulator if required.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3818144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E9407-01FA-4D36-9232-406649B61EB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14B347DF-4AE6-4A37-839E-8975C232965A}"/>
              </a:ext>
            </a:extLst>
          </p:cNvPr>
          <p:cNvSpPr>
            <a:spLocks noGrp="1"/>
          </p:cNvSpPr>
          <p:nvPr>
            <p:ph idx="1"/>
          </p:nvPr>
        </p:nvSpPr>
        <p:spPr>
          <a:xfrm>
            <a:off x="452437" y="1508129"/>
            <a:ext cx="8229600" cy="4525963"/>
          </a:xfrm>
        </p:spPr>
        <p:txBody>
          <a:bodyPr/>
          <a:lstStyle/>
          <a:p>
            <a:pPr marL="0" indent="0" algn="ctr">
              <a:buNone/>
            </a:pPr>
            <a:r>
              <a:rPr lang="en-GB" b="1" dirty="0">
                <a:solidFill>
                  <a:srgbClr val="3333CC"/>
                </a:solidFill>
              </a:rPr>
              <a:t>Business Partner update</a:t>
            </a:r>
          </a:p>
          <a:p>
            <a:pPr marL="0" indent="0">
              <a:buNone/>
            </a:pPr>
            <a:endParaRPr lang="en-GB" b="1" dirty="0">
              <a:solidFill>
                <a:srgbClr val="3333CC"/>
              </a:solidFill>
            </a:endParaRPr>
          </a:p>
          <a:p>
            <a:endParaRPr lang="en-GB" dirty="0"/>
          </a:p>
          <a:p>
            <a:r>
              <a:rPr lang="en-GB" dirty="0"/>
              <a:t>Carpet court has recently purchased curtain studio.</a:t>
            </a:r>
          </a:p>
          <a:p>
            <a:r>
              <a:rPr lang="en-GB" dirty="0"/>
              <a:t>NZPIF now have them as a business partner.</a:t>
            </a:r>
          </a:p>
          <a:p>
            <a:r>
              <a:rPr lang="en-NZ" dirty="0"/>
              <a:t>Special pricing is available for members</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7AD7467D-8506-4E22-AC0F-3B73C6E6A16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pic>
        <p:nvPicPr>
          <p:cNvPr id="5" name="Picture 2">
            <a:extLst>
              <a:ext uri="{FF2B5EF4-FFF2-40B4-BE49-F238E27FC236}">
                <a16:creationId xmlns:a16="http://schemas.microsoft.com/office/drawing/2014/main" xmlns="" id="{E93D2962-B977-4DDE-945D-60AE44EF00FF}"/>
              </a:ext>
            </a:extLst>
          </p:cNvPr>
          <p:cNvPicPr>
            <a:picLocks noChangeAspect="1" noChangeArrowheads="1"/>
          </p:cNvPicPr>
          <p:nvPr/>
        </p:nvPicPr>
        <p:blipFill>
          <a:blip r:link="rId3">
            <a:extLst>
              <a:ext uri="{28A0092B-C50C-407E-A947-70E740481C1C}">
                <a14:useLocalDpi xmlns:a14="http://schemas.microsoft.com/office/drawing/2010/main" val="0"/>
              </a:ext>
            </a:extLst>
          </a:blip>
          <a:srcRect/>
          <a:stretch>
            <a:fillRect/>
          </a:stretch>
        </p:blipFill>
        <p:spPr bwMode="auto">
          <a:xfrm>
            <a:off x="4788024" y="2204864"/>
            <a:ext cx="3323082" cy="8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xmlns="" id="{808B62D6-E458-4DF7-A565-94F6508113D7}"/>
              </a:ext>
            </a:extLst>
          </p:cNvPr>
          <p:cNvPicPr>
            <a:picLocks noChangeAspect="1" noChangeArrowheads="1"/>
          </p:cNvPicPr>
          <p:nvPr/>
        </p:nvPicPr>
        <p:blipFill>
          <a:blip r:link="rId4">
            <a:extLst>
              <a:ext uri="{28A0092B-C50C-407E-A947-70E740481C1C}">
                <a14:useLocalDpi xmlns:a14="http://schemas.microsoft.com/office/drawing/2010/main" val="0"/>
              </a:ext>
            </a:extLst>
          </a:blip>
          <a:srcRect/>
          <a:stretch>
            <a:fillRect/>
          </a:stretch>
        </p:blipFill>
        <p:spPr bwMode="auto">
          <a:xfrm>
            <a:off x="1032894" y="2060864"/>
            <a:ext cx="3031581" cy="11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99156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Enforcement of the RTA </a:t>
            </a:r>
            <a:endParaRPr lang="en-NZ" b="1" u="sng" dirty="0">
              <a:solidFill>
                <a:srgbClr val="3333CC"/>
              </a:solidFill>
            </a:endParaRPr>
          </a:p>
          <a:p>
            <a:pPr marL="0" indent="0">
              <a:buNone/>
            </a:pPr>
            <a:endParaRPr lang="en-NZ" sz="2800" dirty="0">
              <a:solidFill>
                <a:srgbClr val="3333CC"/>
              </a:solidFill>
            </a:endParaRPr>
          </a:p>
          <a:p>
            <a:r>
              <a:rPr lang="en-US" sz="1800" i="0" u="none" strike="noStrike" baseline="0" dirty="0">
                <a:solidFill>
                  <a:srgbClr val="000000"/>
                </a:solidFill>
              </a:rPr>
              <a:t>New infringement offence regime for straightforward breaches of the RTA. </a:t>
            </a:r>
          </a:p>
          <a:p>
            <a:endParaRPr lang="en-US" sz="1800" i="0" u="none" strike="noStrike" baseline="0" dirty="0">
              <a:solidFill>
                <a:srgbClr val="000000"/>
              </a:solidFill>
            </a:endParaRPr>
          </a:p>
          <a:p>
            <a:r>
              <a:rPr lang="en-US" sz="1800" i="0" u="none" strike="noStrike" baseline="0" dirty="0">
                <a:solidFill>
                  <a:srgbClr val="000000"/>
                </a:solidFill>
              </a:rPr>
              <a:t>Existing penalties increased between 50 and 80 percent. </a:t>
            </a:r>
          </a:p>
          <a:p>
            <a:endParaRPr lang="en-US" sz="1800" i="0" u="none" strike="noStrike" baseline="0" dirty="0">
              <a:solidFill>
                <a:srgbClr val="000000"/>
              </a:solidFill>
            </a:endParaRPr>
          </a:p>
          <a:p>
            <a:r>
              <a:rPr lang="en-US" sz="1800" i="0" u="none" strike="noStrike" baseline="0" dirty="0">
                <a:solidFill>
                  <a:srgbClr val="000000"/>
                </a:solidFill>
              </a:rPr>
              <a:t>Regulator (MBIE) can enter into Enforceable Undertakings – voluntary agreements for parties to comply with RTA obligations, with a penalty if not complied with. </a:t>
            </a:r>
          </a:p>
          <a:p>
            <a:endParaRPr lang="en-US" sz="1800" i="0" u="none" strike="noStrike" baseline="0" dirty="0">
              <a:solidFill>
                <a:srgbClr val="000000"/>
              </a:solidFill>
            </a:endParaRPr>
          </a:p>
          <a:p>
            <a:r>
              <a:rPr lang="en-US" sz="1800" i="0" u="none" strike="noStrike" baseline="0" dirty="0">
                <a:solidFill>
                  <a:srgbClr val="000000"/>
                </a:solidFill>
              </a:rPr>
              <a:t>Regulator (MBIE) can issue Improvement Notices to correct a breach of the RTA. Improvement Notices carry a penalty if not complied with.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8760256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Tenancy Tribunal </a:t>
            </a:r>
            <a:endParaRPr lang="en-NZ" b="1" u="sng" dirty="0">
              <a:solidFill>
                <a:srgbClr val="3333CC"/>
              </a:solidFill>
            </a:endParaRPr>
          </a:p>
          <a:p>
            <a:endParaRPr lang="en-US" sz="1800" i="0" u="none" strike="noStrike" baseline="0" dirty="0">
              <a:solidFill>
                <a:srgbClr val="000000"/>
              </a:solidFill>
            </a:endParaRPr>
          </a:p>
          <a:p>
            <a:r>
              <a:rPr lang="en-US" sz="1800" i="0" u="none" strike="noStrike" baseline="0" dirty="0">
                <a:solidFill>
                  <a:srgbClr val="000000"/>
                </a:solidFill>
              </a:rPr>
              <a:t>Tenancy Tribunal can hear cases and make awards up to $100,000. </a:t>
            </a:r>
          </a:p>
          <a:p>
            <a:endParaRPr lang="en-US" sz="1800" i="0" u="none" strike="noStrike" baseline="0" dirty="0">
              <a:solidFill>
                <a:srgbClr val="000000"/>
              </a:solidFill>
            </a:endParaRPr>
          </a:p>
          <a:p>
            <a:endParaRPr lang="en-US" sz="1800" dirty="0">
              <a:solidFill>
                <a:srgbClr val="000000"/>
              </a:solidFill>
            </a:endParaRPr>
          </a:p>
          <a:p>
            <a:r>
              <a:rPr lang="en-US" sz="1800" i="0" u="none" strike="noStrike" baseline="0" dirty="0">
                <a:solidFill>
                  <a:srgbClr val="000000"/>
                </a:solidFill>
              </a:rPr>
              <a:t>Civil pecuniary penalties, higher maximum infringement fees and higher infringement fines for landlords with six or more tenancies, including boarding house landlords.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004470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Transitional and emergency housing </a:t>
            </a:r>
          </a:p>
          <a:p>
            <a:endParaRPr lang="en-US" sz="1800" i="0" u="none" strike="noStrike" baseline="0" dirty="0">
              <a:solidFill>
                <a:srgbClr val="000000"/>
              </a:solidFill>
            </a:endParaRPr>
          </a:p>
          <a:p>
            <a:endParaRPr lang="en-US" sz="1800" dirty="0">
              <a:solidFill>
                <a:srgbClr val="000000"/>
              </a:solidFill>
            </a:endParaRPr>
          </a:p>
          <a:p>
            <a:r>
              <a:rPr lang="en-US" sz="1800" i="0" u="none" strike="noStrike" baseline="0" dirty="0">
                <a:solidFill>
                  <a:srgbClr val="000000"/>
                </a:solidFill>
              </a:rPr>
              <a:t>Clarifies that the </a:t>
            </a:r>
            <a:r>
              <a:rPr lang="en-US" sz="1800" b="1" i="0" u="none" strike="noStrike" baseline="0" dirty="0">
                <a:solidFill>
                  <a:srgbClr val="000000"/>
                </a:solidFill>
              </a:rPr>
              <a:t>RTA does not apply to transitional and emergency housing </a:t>
            </a:r>
            <a:r>
              <a:rPr lang="en-US" sz="1800" i="0" u="none" strike="noStrike" baseline="0" dirty="0">
                <a:solidFill>
                  <a:srgbClr val="000000"/>
                </a:solidFill>
              </a:rPr>
              <a:t>that is provided under the Special Needs Grant </a:t>
            </a:r>
            <a:r>
              <a:rPr lang="en-US" sz="1800" i="0" u="none" strike="noStrike" baseline="0" dirty="0" err="1">
                <a:solidFill>
                  <a:srgbClr val="000000"/>
                </a:solidFill>
              </a:rPr>
              <a:t>Programme</a:t>
            </a:r>
            <a:r>
              <a:rPr lang="en-US" sz="1800" i="0" u="none" strike="noStrike" baseline="0" dirty="0">
                <a:solidFill>
                  <a:srgbClr val="000000"/>
                </a:solidFill>
              </a:rPr>
              <a:t> or that is funded wholly or partly by a government department. </a:t>
            </a:r>
          </a:p>
          <a:p>
            <a:endParaRPr lang="en-US" sz="1800" dirty="0">
              <a:solidFill>
                <a:srgbClr val="000000"/>
              </a:solidFill>
            </a:endParaRPr>
          </a:p>
          <a:p>
            <a:r>
              <a:rPr lang="en-US" sz="1800" i="0" u="none" strike="noStrike" baseline="0" dirty="0">
                <a:solidFill>
                  <a:srgbClr val="000000"/>
                </a:solidFill>
              </a:rPr>
              <a:t>A Code of Practice will be developed to set out expectations for transitional housing.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5087193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254B4D-C1EB-40C3-A58D-80522DB9BA5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3486156-9916-41A1-AE80-389036A68523}"/>
              </a:ext>
            </a:extLst>
          </p:cNvPr>
          <p:cNvSpPr>
            <a:spLocks noGrp="1"/>
          </p:cNvSpPr>
          <p:nvPr>
            <p:ph idx="1"/>
          </p:nvPr>
        </p:nvSpPr>
        <p:spPr/>
        <p:txBody>
          <a:bodyPr/>
          <a:lstStyle/>
          <a:p>
            <a:pPr marL="0" indent="0">
              <a:buNone/>
            </a:pPr>
            <a:r>
              <a:rPr lang="en-NZ" b="1" dirty="0">
                <a:solidFill>
                  <a:srgbClr val="3333CC"/>
                </a:solidFill>
              </a:rPr>
              <a:t>Documentation Required for RTA 2020</a:t>
            </a:r>
          </a:p>
          <a:p>
            <a:r>
              <a:rPr lang="en-US" sz="1800" dirty="0"/>
              <a:t>A landlord must retain the following documents (or copies of them) during, and for 12 months after the termination of, the tenancy:</a:t>
            </a:r>
          </a:p>
          <a:p>
            <a:pPr marL="0" indent="0">
              <a:buNone/>
            </a:pPr>
            <a:r>
              <a:rPr lang="en-US" sz="1800" dirty="0"/>
              <a:t>(a) the tenancy agreement and any variations or renewals of it:</a:t>
            </a:r>
          </a:p>
          <a:p>
            <a:pPr marL="0" indent="0">
              <a:buNone/>
            </a:pPr>
            <a:r>
              <a:rPr lang="en-US" sz="1800" dirty="0"/>
              <a:t>(b) any reports of inspections of the premises carried out by or for the landlord during the tenancy:</a:t>
            </a:r>
          </a:p>
          <a:p>
            <a:pPr marL="0" indent="0">
              <a:buNone/>
            </a:pPr>
            <a:r>
              <a:rPr lang="en-US" sz="1800" dirty="0"/>
              <a:t>(c) records of any building work for which a building consent is required, prescribed electrical work, sanitary plumbing, </a:t>
            </a:r>
            <a:r>
              <a:rPr lang="en-US" sz="1800" dirty="0" err="1"/>
              <a:t>gasfitting</a:t>
            </a:r>
            <a:r>
              <a:rPr lang="en-US" sz="1800" dirty="0"/>
              <a:t>, or other maintenance or repair work carried out at the premises by or for the landlord during the tenancy:</a:t>
            </a:r>
          </a:p>
          <a:p>
            <a:pPr marL="0" indent="0">
              <a:buNone/>
            </a:pPr>
            <a:r>
              <a:rPr lang="en-US" sz="1800" dirty="0"/>
              <a:t>(d) any reports or assessments by a professional tradesperson of work that is carried out or is required in relation to a premises that relates to the landlord’s compliance with section 45 or 66I:</a:t>
            </a: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990DA74-1068-460D-B621-F4A3EE9EE78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507726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621918-D3E6-44D6-B086-7BF33FD16094}"/>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0D15C2E-AE49-41C7-829F-1336E24E1925}"/>
              </a:ext>
            </a:extLst>
          </p:cNvPr>
          <p:cNvSpPr>
            <a:spLocks noGrp="1"/>
          </p:cNvSpPr>
          <p:nvPr>
            <p:ph idx="1"/>
          </p:nvPr>
        </p:nvSpPr>
        <p:spPr/>
        <p:txBody>
          <a:bodyPr/>
          <a:lstStyle/>
          <a:p>
            <a:pPr marL="0" indent="0">
              <a:buNone/>
            </a:pPr>
            <a:r>
              <a:rPr lang="en-NZ" sz="2600" b="1" dirty="0">
                <a:solidFill>
                  <a:srgbClr val="3333CC"/>
                </a:solidFill>
              </a:rPr>
              <a:t>Documentation Required for RTA 2020 (continued)</a:t>
            </a:r>
          </a:p>
          <a:p>
            <a:pPr marL="0" indent="0">
              <a:buNone/>
            </a:pPr>
            <a:r>
              <a:rPr lang="en-US" sz="1800" dirty="0"/>
              <a:t>(e) the records or other documents that relate to the landlord’s compliance with the healthy homes standards and that are prescribed by regulations under section 138B(5):</a:t>
            </a:r>
          </a:p>
          <a:p>
            <a:pPr marL="0" indent="0">
              <a:buNone/>
            </a:pPr>
            <a:r>
              <a:rPr lang="en-US" sz="1800" dirty="0"/>
              <a:t>(f) any advertisement for the tenancy (including an advertisement from before the commencement of the tenancy):</a:t>
            </a:r>
          </a:p>
          <a:p>
            <a:pPr marL="0" indent="0">
              <a:buNone/>
            </a:pPr>
            <a:r>
              <a:rPr lang="en-US" sz="1800" dirty="0"/>
              <a:t>(g) any notices or correspondence between a landlord (or a person acting on the landlord’s behalf) and—</a:t>
            </a:r>
          </a:p>
          <a:p>
            <a:pPr marL="0" indent="0">
              <a:buNone/>
            </a:pPr>
            <a:r>
              <a:rPr lang="en-US" sz="1800" dirty="0"/>
              <a:t>	(</a:t>
            </a:r>
            <a:r>
              <a:rPr lang="en-US" sz="1800" dirty="0" err="1"/>
              <a:t>i</a:t>
            </a:r>
            <a:r>
              <a:rPr lang="en-US" sz="1800" dirty="0"/>
              <a:t>) a tenant (or a person acting on the tenant’s behalf) in relation to the tenancy:</a:t>
            </a:r>
          </a:p>
          <a:p>
            <a:pPr marL="0" indent="0">
              <a:buNone/>
            </a:pPr>
            <a:r>
              <a:rPr lang="en-US" sz="1800" dirty="0"/>
              <a:t>	(ii) a prospective tenant (or a person acting on the prospective tenant’s behalf) in relation to the tenancy.</a:t>
            </a:r>
            <a:endParaRPr lang="en-NZ" sz="1800" dirty="0"/>
          </a:p>
          <a:p>
            <a:pPr marL="0" indent="0">
              <a:buNone/>
            </a:pPr>
            <a:endParaRPr lang="en-NZ" sz="2600" b="1" dirty="0">
              <a:solidFill>
                <a:srgbClr val="3333CC"/>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2CF4F1BD-CE52-40E4-A72D-6D6698501662}"/>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946636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a:xfrm>
            <a:off x="457200" y="1600204"/>
            <a:ext cx="8229600" cy="4997148"/>
          </a:xfrm>
        </p:spPr>
        <p:txBody>
          <a:bodyPr/>
          <a:lstStyle/>
          <a:p>
            <a:pPr marL="0" indent="0" algn="ctr">
              <a:buNone/>
            </a:pPr>
            <a:r>
              <a:rPr lang="en-NZ" dirty="0">
                <a:solidFill>
                  <a:srgbClr val="0000CC"/>
                </a:solidFill>
              </a:rPr>
              <a:t>Healthy Homes – important dates</a:t>
            </a:r>
          </a:p>
          <a:p>
            <a:pPr marL="0" lvl="0" indent="0">
              <a:spcBef>
                <a:spcPct val="0"/>
              </a:spcBef>
              <a:buNone/>
            </a:pPr>
            <a:r>
              <a:rPr lang="en-US" altLang="en-US" sz="1600" dirty="0"/>
              <a:t>From 1 December 2020 (was 1 July 2020)</a:t>
            </a:r>
          </a:p>
          <a:p>
            <a:pPr marL="0" lvl="0" indent="0">
              <a:spcBef>
                <a:spcPct val="0"/>
              </a:spcBef>
            </a:pPr>
            <a:r>
              <a:rPr lang="en-US" altLang="en-US" sz="1600" dirty="0">
                <a:solidFill>
                  <a:srgbClr val="373F4C"/>
                </a:solidFill>
              </a:rPr>
              <a:t> Landlords must include a statement of their current level of compliance with the healthy homes standards in any new, varied or renewed tenancy agreement.</a:t>
            </a:r>
          </a:p>
          <a:p>
            <a:pPr marL="0" lvl="0" indent="0">
              <a:spcBef>
                <a:spcPct val="0"/>
              </a:spcBef>
              <a:buNone/>
            </a:pPr>
            <a:endParaRPr lang="en-US" altLang="en-US" sz="1600" dirty="0">
              <a:solidFill>
                <a:srgbClr val="373F4C"/>
              </a:solidFill>
            </a:endParaRPr>
          </a:p>
          <a:p>
            <a:pPr marL="0" lvl="0" indent="0">
              <a:spcBef>
                <a:spcPct val="0"/>
              </a:spcBef>
              <a:buNone/>
            </a:pPr>
            <a:r>
              <a:rPr lang="en-US" altLang="en-US" sz="1600" dirty="0"/>
              <a:t>From 1 July 2021</a:t>
            </a:r>
            <a:endParaRPr lang="en-US" altLang="en-US" sz="2000" b="1" dirty="0"/>
          </a:p>
          <a:p>
            <a:pPr marL="0" lvl="0" indent="0">
              <a:spcBef>
                <a:spcPct val="0"/>
              </a:spcBef>
            </a:pPr>
            <a:r>
              <a:rPr lang="en-US" altLang="en-US" sz="1600" dirty="0">
                <a:solidFill>
                  <a:srgbClr val="373F4C"/>
                </a:solidFill>
              </a:rPr>
              <a:t> Private landlords must ensure their rental properties comply with the healthy homes standards within 90 days of any new, or renewed, tenancy.        </a:t>
            </a:r>
          </a:p>
          <a:p>
            <a:pPr marL="0" lvl="0" indent="0">
              <a:spcBef>
                <a:spcPct val="0"/>
              </a:spcBef>
            </a:pPr>
            <a:r>
              <a:rPr lang="en-US" altLang="en-US" sz="1600" dirty="0">
                <a:solidFill>
                  <a:srgbClr val="373F4C"/>
                </a:solidFill>
              </a:rPr>
              <a:t> All boarding houses (except </a:t>
            </a:r>
            <a:r>
              <a:rPr lang="en-US" altLang="en-US" sz="1600" dirty="0" err="1">
                <a:solidFill>
                  <a:srgbClr val="373F4C"/>
                </a:solidFill>
              </a:rPr>
              <a:t>Kāinga</a:t>
            </a:r>
            <a:r>
              <a:rPr lang="en-US" altLang="en-US" sz="1600" dirty="0">
                <a:solidFill>
                  <a:srgbClr val="373F4C"/>
                </a:solidFill>
              </a:rPr>
              <a:t> Ora (formerly Housing New Zealand) and Community Housing Provider boarding house tenancies) must comply with the healthy homes standards.</a:t>
            </a:r>
          </a:p>
          <a:p>
            <a:pPr marL="0" lvl="0" indent="0" algn="just">
              <a:spcBef>
                <a:spcPct val="0"/>
              </a:spcBef>
              <a:buNone/>
            </a:pPr>
            <a:endParaRPr lang="en-US" altLang="en-US" sz="1600" dirty="0">
              <a:solidFill>
                <a:srgbClr val="373F4C"/>
              </a:solidFill>
            </a:endParaRPr>
          </a:p>
          <a:p>
            <a:pPr marL="0" lvl="0" indent="0">
              <a:spcBef>
                <a:spcPct val="0"/>
              </a:spcBef>
              <a:buNone/>
            </a:pPr>
            <a:r>
              <a:rPr lang="en-US" altLang="en-US" sz="1600" dirty="0">
                <a:solidFill>
                  <a:srgbClr val="373F4C"/>
                </a:solidFill>
              </a:rPr>
              <a:t>From 1 July 2023</a:t>
            </a:r>
          </a:p>
          <a:p>
            <a:pPr marL="0" lvl="0" indent="0">
              <a:spcBef>
                <a:spcPct val="0"/>
              </a:spcBef>
            </a:pPr>
            <a:r>
              <a:rPr lang="en-US" altLang="en-US" sz="1600" dirty="0">
                <a:solidFill>
                  <a:srgbClr val="373F4C"/>
                </a:solidFill>
              </a:rPr>
              <a:t> All </a:t>
            </a:r>
            <a:r>
              <a:rPr lang="en-US" altLang="en-US" sz="1600" dirty="0" err="1">
                <a:solidFill>
                  <a:srgbClr val="373F4C"/>
                </a:solidFill>
              </a:rPr>
              <a:t>Kāinga</a:t>
            </a:r>
            <a:r>
              <a:rPr lang="en-US" altLang="en-US" sz="1600" dirty="0">
                <a:solidFill>
                  <a:srgbClr val="373F4C"/>
                </a:solidFill>
              </a:rPr>
              <a:t> Ora (formerly Housing New Zealand) houses and registered Community Housing Provider houses must comply with the healthy homes standards.</a:t>
            </a:r>
          </a:p>
          <a:p>
            <a:pPr marL="0" lvl="0" indent="0" algn="just">
              <a:spcBef>
                <a:spcPct val="0"/>
              </a:spcBef>
              <a:buNone/>
            </a:pPr>
            <a:endParaRPr lang="en-US" altLang="en-US" sz="1600" dirty="0">
              <a:solidFill>
                <a:srgbClr val="373F4C"/>
              </a:solidFill>
            </a:endParaRPr>
          </a:p>
          <a:p>
            <a:pPr marL="0" lvl="0" indent="0">
              <a:spcBef>
                <a:spcPct val="0"/>
              </a:spcBef>
              <a:buNone/>
            </a:pPr>
            <a:r>
              <a:rPr lang="en-US" altLang="en-US" sz="1600" dirty="0">
                <a:solidFill>
                  <a:srgbClr val="373F4C"/>
                </a:solidFill>
              </a:rPr>
              <a:t>From 1 July 2024</a:t>
            </a:r>
          </a:p>
          <a:p>
            <a:pPr marL="0" lvl="0" indent="0">
              <a:spcBef>
                <a:spcPct val="0"/>
              </a:spcBef>
            </a:pPr>
            <a:r>
              <a:rPr lang="en-US" altLang="en-US" sz="1600" dirty="0">
                <a:solidFill>
                  <a:srgbClr val="373F4C"/>
                </a:solidFill>
              </a:rPr>
              <a:t> All rental homes must comply with the healthy homes standards</a:t>
            </a:r>
            <a:endParaRPr lang="en-NZ" sz="1600"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D7C1E996-3ADE-43FC-BE94-D2A3D554BE37}"/>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9948852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D7A47A-EA30-4B71-99EB-87EC18A42B1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15E18960-5398-4B13-B707-BDACB550AAA8}"/>
              </a:ext>
            </a:extLst>
          </p:cNvPr>
          <p:cNvSpPr>
            <a:spLocks noGrp="1"/>
          </p:cNvSpPr>
          <p:nvPr>
            <p:ph idx="1"/>
          </p:nvPr>
        </p:nvSpPr>
        <p:spPr/>
        <p:txBody>
          <a:bodyPr/>
          <a:lstStyle/>
          <a:p>
            <a:pPr marL="0" indent="0" algn="ctr">
              <a:buNone/>
            </a:pPr>
            <a:r>
              <a:rPr lang="en-NZ" sz="2800" dirty="0">
                <a:solidFill>
                  <a:srgbClr val="0000CC"/>
                </a:solidFill>
              </a:rPr>
              <a:t>Landlord Compliance Checklist</a:t>
            </a:r>
          </a:p>
          <a:p>
            <a:r>
              <a:rPr lang="en-NZ" sz="2400" dirty="0"/>
              <a:t>With all the changes happening to tenancy legislation check all of your paper work is up to date.</a:t>
            </a:r>
          </a:p>
          <a:p>
            <a:r>
              <a:rPr lang="en-NZ" sz="2400" dirty="0"/>
              <a:t>Print off a copy of the Landlord Compliance Checklist from the Tenancy Services website and work your way through this. This is the form that MBIE Compliance Team will use if they audit you.</a:t>
            </a:r>
          </a:p>
          <a:p>
            <a:r>
              <a:rPr lang="en-NZ" sz="2800" dirty="0">
                <a:solidFill>
                  <a:srgbClr val="0000CC"/>
                </a:solidFill>
                <a:hlinkClick r:id="rId2">
                  <a:extLst>
                    <a:ext uri="{A12FA001-AC4F-418D-AE19-62706E023703}">
                      <ahyp:hlinkClr xmlns:ahyp="http://schemas.microsoft.com/office/drawing/2018/hyperlinkcolor" xmlns="" val="tx"/>
                    </a:ext>
                  </a:extLst>
                </a:hlinkClick>
              </a:rPr>
              <a:t>https://www.tenancy.govt.nz/starting-a-tenancy/new-to-tenancy/landlord-compliance-checklist/</a:t>
            </a:r>
            <a:endParaRPr lang="en-NZ" sz="2800" dirty="0">
              <a:solidFill>
                <a:srgbClr val="0000CC"/>
              </a:solidFill>
            </a:endParaRPr>
          </a:p>
          <a:p>
            <a:endParaRPr lang="en-NZ" sz="2800" dirty="0"/>
          </a:p>
        </p:txBody>
      </p:sp>
      <p:pic>
        <p:nvPicPr>
          <p:cNvPr id="6" name="Picture 2">
            <a:extLst>
              <a:ext uri="{FF2B5EF4-FFF2-40B4-BE49-F238E27FC236}">
                <a16:creationId xmlns:a16="http://schemas.microsoft.com/office/drawing/2014/main" xmlns="" id="{0F77AF37-CA95-49CF-B96E-07DBF3819E6E}"/>
              </a:ext>
            </a:extLst>
          </p:cNvPr>
          <p:cNvPicPr>
            <a:picLocks noChangeAspect="1" noChangeArrowheads="1"/>
          </p:cNvPicPr>
          <p:nvPr/>
        </p:nvPicPr>
        <p:blipFill>
          <a:blip r:embed="rId3" cstate="print"/>
          <a:srcRect/>
          <a:stretch>
            <a:fillRect/>
          </a:stretch>
        </p:blipFill>
        <p:spPr bwMode="auto">
          <a:xfrm>
            <a:off x="5857875" y="295246"/>
            <a:ext cx="2828925" cy="1228725"/>
          </a:xfrm>
          <a:prstGeom prst="rect">
            <a:avLst/>
          </a:prstGeom>
          <a:noFill/>
          <a:ln w="9525">
            <a:noFill/>
            <a:miter lim="800000"/>
            <a:headEnd/>
            <a:tailEnd/>
          </a:ln>
        </p:spPr>
      </p:pic>
    </p:spTree>
    <p:extLst>
      <p:ext uri="{BB962C8B-B14F-4D97-AF65-F5344CB8AC3E}">
        <p14:creationId xmlns:p14="http://schemas.microsoft.com/office/powerpoint/2010/main" val="20103221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4970904-173A-4E26-B1AD-5A6316F5911E}"/>
              </a:ext>
            </a:extLst>
          </p:cNvPr>
          <p:cNvSpPr>
            <a:spLocks noGrp="1"/>
          </p:cNvSpPr>
          <p:nvPr>
            <p:ph idx="1"/>
          </p:nvPr>
        </p:nvSpPr>
        <p:spPr/>
        <p:txBody>
          <a:bodyPr/>
          <a:lstStyle/>
          <a:p>
            <a:pPr marL="0" indent="0" algn="ctr">
              <a:buNone/>
            </a:pPr>
            <a:r>
              <a:rPr lang="en-NZ" dirty="0">
                <a:solidFill>
                  <a:srgbClr val="0000CC"/>
                </a:solidFill>
              </a:rPr>
              <a:t>Types of Tenancy Agreement changes</a:t>
            </a:r>
          </a:p>
          <a:p>
            <a:r>
              <a:rPr lang="en-NZ" dirty="0"/>
              <a:t>New Tenancy Agreement</a:t>
            </a:r>
          </a:p>
          <a:p>
            <a:r>
              <a:rPr lang="en-NZ" dirty="0"/>
              <a:t>Continue</a:t>
            </a:r>
          </a:p>
          <a:p>
            <a:r>
              <a:rPr lang="en-NZ" dirty="0"/>
              <a:t>Extend</a:t>
            </a:r>
          </a:p>
          <a:p>
            <a:r>
              <a:rPr lang="en-NZ" dirty="0"/>
              <a:t>Vary</a:t>
            </a:r>
          </a:p>
          <a:p>
            <a:r>
              <a:rPr lang="en-NZ" dirty="0"/>
              <a:t>Renew</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B905849-35B3-41E1-8828-E64AEFBF7342}"/>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40717202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4970904-173A-4E26-B1AD-5A6316F5911E}"/>
              </a:ext>
            </a:extLst>
          </p:cNvPr>
          <p:cNvSpPr>
            <a:spLocks noGrp="1"/>
          </p:cNvSpPr>
          <p:nvPr>
            <p:ph idx="1"/>
          </p:nvPr>
        </p:nvSpPr>
        <p:spPr/>
        <p:txBody>
          <a:bodyPr/>
          <a:lstStyle/>
          <a:p>
            <a:pPr marL="514350" indent="-514350">
              <a:buFont typeface="+mj-lt"/>
              <a:buAutoNum type="arabicPeriod"/>
            </a:pPr>
            <a:r>
              <a:rPr lang="en-GB" dirty="0">
                <a:solidFill>
                  <a:srgbClr val="3333CC"/>
                </a:solidFill>
              </a:rPr>
              <a:t>New Tenancy Agreement</a:t>
            </a:r>
          </a:p>
          <a:p>
            <a:pPr marL="0" indent="0">
              <a:buNone/>
            </a:pPr>
            <a:endParaRPr lang="en-NZ" sz="2000" dirty="0"/>
          </a:p>
          <a:p>
            <a:pPr marL="0" indent="0">
              <a:buNone/>
            </a:pPr>
            <a:endParaRPr lang="en-NZ" sz="2000" dirty="0"/>
          </a:p>
          <a:p>
            <a:r>
              <a:rPr lang="en-NZ" sz="2000" dirty="0"/>
              <a:t>New tenant new agreement</a:t>
            </a:r>
          </a:p>
          <a:p>
            <a:pPr marL="514350" indent="-514350">
              <a:buFont typeface="+mj-lt"/>
              <a:buAutoNum type="arabicPeriod"/>
            </a:pPr>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B905849-35B3-41E1-8828-E64AEFBF7342}"/>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5374839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6A280-40BD-4A1B-A628-E1E8781E2FB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FA6778F1-68DC-43BB-B002-F93A9ECD10BA}"/>
              </a:ext>
            </a:extLst>
          </p:cNvPr>
          <p:cNvSpPr>
            <a:spLocks noGrp="1"/>
          </p:cNvSpPr>
          <p:nvPr>
            <p:ph idx="1"/>
          </p:nvPr>
        </p:nvSpPr>
        <p:spPr/>
        <p:txBody>
          <a:bodyPr/>
          <a:lstStyle/>
          <a:p>
            <a:pPr marL="0" indent="0">
              <a:buNone/>
            </a:pPr>
            <a:r>
              <a:rPr lang="en-NZ" dirty="0">
                <a:solidFill>
                  <a:srgbClr val="3333CC"/>
                </a:solidFill>
              </a:rPr>
              <a:t>2. Continue </a:t>
            </a:r>
          </a:p>
          <a:p>
            <a:pPr algn="l" fontAlgn="base"/>
            <a:r>
              <a:rPr lang="en-US" sz="2000" b="0" i="0" dirty="0">
                <a:solidFill>
                  <a:srgbClr val="373F4C"/>
                </a:solidFill>
                <a:effectLst/>
              </a:rPr>
              <a:t>A fixed-term tenancy will automatically continue as a periodic tenancy at the end of the term, unless:</a:t>
            </a:r>
          </a:p>
          <a:p>
            <a:pPr algn="l" fontAlgn="base">
              <a:buFont typeface="Arial" panose="020B0604020202020204" pitchFamily="34" charset="0"/>
              <a:buChar char="•"/>
            </a:pPr>
            <a:r>
              <a:rPr lang="en-US" sz="2000" b="0" i="0" dirty="0">
                <a:solidFill>
                  <a:srgbClr val="373F4C"/>
                </a:solidFill>
                <a:effectLst/>
              </a:rPr>
              <a:t>either the landlord or tenant gives the correct notice to end the tenancy, or</a:t>
            </a:r>
          </a:p>
          <a:p>
            <a:pPr algn="l" fontAlgn="base">
              <a:buFont typeface="Arial" panose="020B0604020202020204" pitchFamily="34" charset="0"/>
              <a:buChar char="•"/>
            </a:pPr>
            <a:r>
              <a:rPr lang="en-US" sz="2000" b="0" i="0" dirty="0">
                <a:solidFill>
                  <a:srgbClr val="373F4C"/>
                </a:solidFill>
                <a:effectLst/>
              </a:rPr>
              <a:t>the tenant and landlord enter into a renewed fixed-term tenancy agreement, or extend the existing tenancy agreement, or otherwise vary the agreement. This can only occur if the landlord and tenant agree, or when a tenant exercises a right in their agreement.</a:t>
            </a:r>
          </a:p>
          <a:p>
            <a:pPr algn="l" fontAlgn="base">
              <a:buFont typeface="Arial" panose="020B0604020202020204" pitchFamily="34" charset="0"/>
              <a:buChar char="•"/>
            </a:pPr>
            <a:r>
              <a:rPr lang="en-US" sz="2000" b="0" i="0" dirty="0">
                <a:solidFill>
                  <a:srgbClr val="373F4C"/>
                </a:solidFill>
                <a:effectLst/>
              </a:rPr>
              <a:t>Continuing a fixed-term tenancy does not change the healthy homes compliance date for the property.</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6BF64E1-7363-49BE-92D5-7C9283075FB7}"/>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7672927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5049BA-36C2-41D0-9543-DBD1D2231364}"/>
              </a:ext>
            </a:extLst>
          </p:cNvPr>
          <p:cNvSpPr>
            <a:spLocks noGrp="1"/>
          </p:cNvSpPr>
          <p:nvPr>
            <p:ph type="title"/>
          </p:nvPr>
        </p:nvSpPr>
        <p:spPr/>
        <p:txBody>
          <a:bodyPr/>
          <a:lstStyle/>
          <a:p>
            <a:endParaRPr lang="en-NZ"/>
          </a:p>
        </p:txBody>
      </p:sp>
      <p:sp>
        <p:nvSpPr>
          <p:cNvPr id="3" name="Content Placeholder 2">
            <a:extLst>
              <a:ext uri="{FF2B5EF4-FFF2-40B4-BE49-F238E27FC236}">
                <a16:creationId xmlns:a16="http://schemas.microsoft.com/office/drawing/2014/main" xmlns="" id="{DAD67BD5-829C-4DD6-991E-685E04D973AA}"/>
              </a:ext>
            </a:extLst>
          </p:cNvPr>
          <p:cNvSpPr>
            <a:spLocks noGrp="1"/>
          </p:cNvSpPr>
          <p:nvPr>
            <p:ph idx="1"/>
          </p:nvPr>
        </p:nvSpPr>
        <p:spPr/>
        <p:txBody>
          <a:bodyPr/>
          <a:lstStyle/>
          <a:p>
            <a:endParaRPr lang="en-NZ" dirty="0"/>
          </a:p>
        </p:txBody>
      </p:sp>
      <p:pic>
        <p:nvPicPr>
          <p:cNvPr id="4" name="Picture 3">
            <a:extLst>
              <a:ext uri="{FF2B5EF4-FFF2-40B4-BE49-F238E27FC236}">
                <a16:creationId xmlns:a16="http://schemas.microsoft.com/office/drawing/2014/main" xmlns="" id="{53F0F90F-81D0-4AA7-8A03-AFEB8E1D1D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1047" y="0"/>
            <a:ext cx="4761905" cy="6733333"/>
          </a:xfrm>
          <a:prstGeom prst="rect">
            <a:avLst/>
          </a:prstGeom>
        </p:spPr>
      </p:pic>
    </p:spTree>
    <p:extLst>
      <p:ext uri="{BB962C8B-B14F-4D97-AF65-F5344CB8AC3E}">
        <p14:creationId xmlns:p14="http://schemas.microsoft.com/office/powerpoint/2010/main" val="34662300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4970904-173A-4E26-B1AD-5A6316F5911E}"/>
              </a:ext>
            </a:extLst>
          </p:cNvPr>
          <p:cNvSpPr>
            <a:spLocks noGrp="1"/>
          </p:cNvSpPr>
          <p:nvPr>
            <p:ph idx="1"/>
          </p:nvPr>
        </p:nvSpPr>
        <p:spPr/>
        <p:txBody>
          <a:bodyPr/>
          <a:lstStyle/>
          <a:p>
            <a:pPr marL="0" indent="0">
              <a:buNone/>
            </a:pPr>
            <a:r>
              <a:rPr lang="en-GB" dirty="0">
                <a:solidFill>
                  <a:srgbClr val="3333CC"/>
                </a:solidFill>
              </a:rPr>
              <a:t>3. Extend</a:t>
            </a:r>
          </a:p>
          <a:p>
            <a:pPr algn="l" fontAlgn="base"/>
            <a:r>
              <a:rPr lang="en-US" sz="1800" b="0" i="0" dirty="0">
                <a:solidFill>
                  <a:srgbClr val="373F4C"/>
                </a:solidFill>
                <a:effectLst/>
              </a:rPr>
              <a:t>The end date of the tenancy is changed but all other aspects of the agreement remain the same. This only applies to fixed-term tenancy agreements. This can only occur if the landlord and tenant agree, or when a tenant exercises a right in their agreement to extend the fixed-term.</a:t>
            </a:r>
          </a:p>
          <a:p>
            <a:pPr algn="l" fontAlgn="base"/>
            <a:r>
              <a:rPr lang="en-US" sz="1800" b="0" i="0" dirty="0">
                <a:solidFill>
                  <a:srgbClr val="373F4C"/>
                </a:solidFill>
                <a:effectLst/>
              </a:rPr>
              <a:t>If the tenant wants to extend the agreement they must tell the landlord in writing at least 28 days before the end of the fixed-term.</a:t>
            </a:r>
          </a:p>
          <a:p>
            <a:pPr algn="l" fontAlgn="base"/>
            <a:r>
              <a:rPr lang="en-US" sz="1800" b="0" i="0" dirty="0">
                <a:solidFill>
                  <a:srgbClr val="373F4C"/>
                </a:solidFill>
                <a:effectLst/>
              </a:rPr>
              <a:t>Healthy homes compliance</a:t>
            </a:r>
          </a:p>
          <a:p>
            <a:pPr algn="l" fontAlgn="base"/>
            <a:r>
              <a:rPr lang="en-US" sz="1800" b="0" i="0" dirty="0">
                <a:solidFill>
                  <a:srgbClr val="373F4C"/>
                </a:solidFill>
                <a:effectLst/>
              </a:rPr>
              <a:t>Extending a fixed-term tenancy does not change the healthy homes compliance date for the property.</a:t>
            </a:r>
          </a:p>
          <a:p>
            <a:pPr algn="l" fontAlgn="base"/>
            <a:r>
              <a:rPr lang="en-US" sz="1800" b="0" i="0" dirty="0">
                <a:solidFill>
                  <a:srgbClr val="373F4C"/>
                </a:solidFill>
                <a:effectLst/>
              </a:rPr>
              <a:t>If a new or renewed fixed-term tenancy begins on or after 1 July 2021, the healthy homes compliance date is 90 days later.</a:t>
            </a:r>
          </a:p>
          <a:p>
            <a:pPr algn="l" fontAlgn="base"/>
            <a:r>
              <a:rPr lang="en-US" sz="1800" b="0" i="0" u="sng" dirty="0">
                <a:solidFill>
                  <a:srgbClr val="237CB5"/>
                </a:solidFill>
                <a:effectLst/>
                <a:hlinkClick r:id="rId2" tooltip="Healthy homes compliance timeframes"/>
              </a:rPr>
              <a:t>Healthy homes compliance timeframes has more information.</a:t>
            </a:r>
            <a:endParaRPr lang="en-US" sz="1800" b="0" i="0" dirty="0">
              <a:solidFill>
                <a:srgbClr val="373F4C"/>
              </a:solidFill>
              <a:effectLst/>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B905849-35B3-41E1-8828-E64AEFBF7342}"/>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5482436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4970904-173A-4E26-B1AD-5A6316F5911E}"/>
              </a:ext>
            </a:extLst>
          </p:cNvPr>
          <p:cNvSpPr>
            <a:spLocks noGrp="1"/>
          </p:cNvSpPr>
          <p:nvPr>
            <p:ph idx="1"/>
          </p:nvPr>
        </p:nvSpPr>
        <p:spPr/>
        <p:txBody>
          <a:bodyPr/>
          <a:lstStyle/>
          <a:p>
            <a:pPr marL="0" indent="0">
              <a:buNone/>
            </a:pPr>
            <a:r>
              <a:rPr lang="en-GB" dirty="0">
                <a:solidFill>
                  <a:srgbClr val="3333CC"/>
                </a:solidFill>
              </a:rPr>
              <a:t>4. Vary</a:t>
            </a:r>
          </a:p>
          <a:p>
            <a:pPr algn="l" fontAlgn="base"/>
            <a:r>
              <a:rPr lang="en-US" sz="2000" b="0" i="0" dirty="0">
                <a:solidFill>
                  <a:srgbClr val="373F4C"/>
                </a:solidFill>
                <a:effectLst/>
              </a:rPr>
              <a:t>The terms of the tenancy agreement are varied, for example responsibilities for lawns and gardens, change of tenants, or new or modified terms and conditions. This can apply to periodic or fixed-term tenancy agreements.</a:t>
            </a:r>
          </a:p>
          <a:p>
            <a:pPr algn="l" fontAlgn="base"/>
            <a:r>
              <a:rPr lang="en-US" sz="2000" b="0" i="0" dirty="0">
                <a:solidFill>
                  <a:srgbClr val="373F4C"/>
                </a:solidFill>
                <a:effectLst/>
              </a:rPr>
              <a:t>Healthy homes compliance</a:t>
            </a:r>
          </a:p>
          <a:p>
            <a:pPr algn="l" fontAlgn="base"/>
            <a:r>
              <a:rPr lang="en-US" sz="2000" b="0" i="0" dirty="0">
                <a:solidFill>
                  <a:srgbClr val="373F4C"/>
                </a:solidFill>
                <a:effectLst/>
              </a:rPr>
              <a:t>Varying a tenancy does not change the healthy homes compliance date for the property.</a:t>
            </a:r>
          </a:p>
          <a:p>
            <a:pPr algn="l" fontAlgn="base"/>
            <a:r>
              <a:rPr lang="en-US" sz="2000" b="0" i="0" dirty="0">
                <a:solidFill>
                  <a:srgbClr val="373F4C"/>
                </a:solidFill>
                <a:effectLst/>
              </a:rPr>
              <a:t>If a new or renewed fixed-term tenancy begins on or after 1 July 2021, the HHS compliance date is 90 days later.</a:t>
            </a:r>
          </a:p>
          <a:p>
            <a:pPr algn="l" fontAlgn="base"/>
            <a:r>
              <a:rPr lang="en-US" sz="2000" b="0" i="0" dirty="0">
                <a:solidFill>
                  <a:srgbClr val="373F4C"/>
                </a:solidFill>
                <a:effectLst/>
              </a:rPr>
              <a:t>If the original tenancy was signed before 1 July 2019, you will need to include an ‘</a:t>
            </a:r>
            <a:r>
              <a:rPr lang="en-US" sz="2000" b="0" i="0" u="sng" dirty="0">
                <a:solidFill>
                  <a:srgbClr val="237CB5"/>
                </a:solidFill>
                <a:effectLst/>
                <a:hlinkClick r:id="rId2"/>
              </a:rPr>
              <a:t>intent to comply’ statement [PDF, 799 KB]</a:t>
            </a:r>
            <a:r>
              <a:rPr lang="en-US" sz="2000" b="0" i="0" dirty="0">
                <a:solidFill>
                  <a:srgbClr val="373F4C"/>
                </a:solidFill>
                <a:effectLst/>
              </a:rPr>
              <a:t> in the tenancy agreement (or attach it) if a variation occurs.</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B905849-35B3-41E1-8828-E64AEFBF7342}"/>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085493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4970904-173A-4E26-B1AD-5A6316F5911E}"/>
              </a:ext>
            </a:extLst>
          </p:cNvPr>
          <p:cNvSpPr>
            <a:spLocks noGrp="1"/>
          </p:cNvSpPr>
          <p:nvPr>
            <p:ph idx="1"/>
          </p:nvPr>
        </p:nvSpPr>
        <p:spPr/>
        <p:txBody>
          <a:bodyPr/>
          <a:lstStyle/>
          <a:p>
            <a:pPr marL="0" indent="0">
              <a:buNone/>
            </a:pPr>
            <a:r>
              <a:rPr lang="en-GB" dirty="0">
                <a:solidFill>
                  <a:srgbClr val="3333CC"/>
                </a:solidFill>
              </a:rPr>
              <a:t>5. Renew</a:t>
            </a:r>
          </a:p>
          <a:p>
            <a:pPr algn="l" fontAlgn="base"/>
            <a:r>
              <a:rPr lang="en-US" sz="1800" b="0" i="0" dirty="0">
                <a:solidFill>
                  <a:srgbClr val="373F4C"/>
                </a:solidFill>
                <a:effectLst/>
              </a:rPr>
              <a:t>A fixed-term tenancy can be renewed on the same terms and conditions for the same length of time as the original fixed-term tenancy. This can occur if the landlord and tenant agree or when a tenant exercises a right in their agreement to renew the fixed term.</a:t>
            </a:r>
          </a:p>
          <a:p>
            <a:pPr algn="l" fontAlgn="base"/>
            <a:r>
              <a:rPr lang="en-US" sz="1800" b="0" i="0" dirty="0">
                <a:solidFill>
                  <a:srgbClr val="373F4C"/>
                </a:solidFill>
                <a:effectLst/>
              </a:rPr>
              <a:t>If the tenant wants to renew they must tell the landlord in writing at least 28 days before the end of the fixed-term.</a:t>
            </a:r>
          </a:p>
          <a:p>
            <a:pPr algn="l" fontAlgn="base"/>
            <a:r>
              <a:rPr lang="en-US" sz="1800" b="0" i="0" dirty="0">
                <a:solidFill>
                  <a:srgbClr val="373F4C"/>
                </a:solidFill>
                <a:effectLst/>
              </a:rPr>
              <a:t>Healthy homes compliance</a:t>
            </a:r>
          </a:p>
          <a:p>
            <a:pPr algn="l" fontAlgn="base"/>
            <a:r>
              <a:rPr lang="en-US" sz="1800" b="0" i="0" dirty="0">
                <a:solidFill>
                  <a:srgbClr val="373F4C"/>
                </a:solidFill>
                <a:effectLst/>
              </a:rPr>
              <a:t>If the renewal is signed on or after 1 July 2021, the property must comply with the healthy homes standards within 90 days of the renewal date.</a:t>
            </a:r>
          </a:p>
          <a:p>
            <a:pPr algn="l" fontAlgn="base"/>
            <a:r>
              <a:rPr lang="en-US" sz="1800" b="0" i="0" dirty="0">
                <a:solidFill>
                  <a:srgbClr val="373F4C"/>
                </a:solidFill>
                <a:effectLst/>
              </a:rPr>
              <a:t>If the original tenancy was signed before 1 July 2019, you will need to include an </a:t>
            </a:r>
            <a:r>
              <a:rPr lang="en-US" sz="1800" b="0" i="0" u="sng" dirty="0">
                <a:solidFill>
                  <a:srgbClr val="237CB5"/>
                </a:solidFill>
                <a:effectLst/>
                <a:hlinkClick r:id="rId2" tooltip="Healthy homes standards statement"/>
              </a:rPr>
              <a:t>‘intent to comply’ statement [PDF, 799 KB]</a:t>
            </a:r>
            <a:r>
              <a:rPr lang="en-US" sz="1800" b="0" i="0" dirty="0">
                <a:solidFill>
                  <a:srgbClr val="373F4C"/>
                </a:solidFill>
                <a:effectLst/>
              </a:rPr>
              <a:t> in the tenancy agreement (or attach it) if a renewal occurs.</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B905849-35B3-41E1-8828-E64AEFBF7342}"/>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619868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E0F5EB-DE89-43D3-BEEE-3A2F9863BE9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F5B3845E-9390-4916-9B44-E301E07836AF}"/>
              </a:ext>
            </a:extLst>
          </p:cNvPr>
          <p:cNvSpPr>
            <a:spLocks noGrp="1"/>
          </p:cNvSpPr>
          <p:nvPr>
            <p:ph idx="1"/>
          </p:nvPr>
        </p:nvSpPr>
        <p:spPr/>
        <p:txBody>
          <a:bodyPr/>
          <a:lstStyle/>
          <a:p>
            <a:pPr marL="0" indent="0" algn="l" fontAlgn="base">
              <a:buNone/>
            </a:pPr>
            <a:r>
              <a:rPr lang="en-US" sz="2800" b="1" i="0" dirty="0">
                <a:solidFill>
                  <a:srgbClr val="3333CC"/>
                </a:solidFill>
                <a:effectLst/>
                <a:latin typeface="Calibri" panose="020F0502020204030204" pitchFamily="34" charset="0"/>
                <a:cs typeface="Calibri" panose="020F0502020204030204" pitchFamily="34" charset="0"/>
              </a:rPr>
              <a:t>What is a ‘variation’ to a tenancy agreement?</a:t>
            </a:r>
          </a:p>
          <a:p>
            <a:pPr algn="l" fontAlgn="base"/>
            <a:r>
              <a:rPr lang="en-US" sz="1800" b="0" i="0" dirty="0">
                <a:solidFill>
                  <a:srgbClr val="373F4C"/>
                </a:solidFill>
                <a:effectLst/>
              </a:rPr>
              <a:t>A variation is a change to the tenancy agreement that both parties agree to. This change must be in writing and signed by both the landlord and tenant(s) and state what date it takes effect from. It can be written in the tenancy agreement or on a separate document that is then attached to the tenancy agreement. The landlord must give the tenant(s) a copy of this written variation. A rent increase notice does not require a written variation or tenant signature, as this can be issued without the tenant’s prior agreement (as long as the notice complies with all legal requirements). In some situations, the tenant and landlord may agree to increase the rent due to changes that benefit the tenant, for example, substantial improvements to the premises. In these cases, the increase in rent would be a variation and must meet the above requirements.</a:t>
            </a:r>
          </a:p>
          <a:p>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40ABAB3A-28DE-4829-AF9A-EDD19966DBB3}"/>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2862263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13B9D1-9F31-4010-BD35-D653A52A2726}"/>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47942EAF-63AA-4F1F-B0B3-2BAE6A870DD8}"/>
              </a:ext>
            </a:extLst>
          </p:cNvPr>
          <p:cNvSpPr>
            <a:spLocks noGrp="1"/>
          </p:cNvSpPr>
          <p:nvPr>
            <p:ph idx="1"/>
          </p:nvPr>
        </p:nvSpPr>
        <p:spPr>
          <a:xfrm>
            <a:off x="457200" y="1539980"/>
            <a:ext cx="8229600" cy="4525963"/>
          </a:xfrm>
        </p:spPr>
        <p:txBody>
          <a:bodyPr/>
          <a:lstStyle/>
          <a:p>
            <a:pPr marL="0" indent="0" algn="ctr">
              <a:buNone/>
            </a:pPr>
            <a:r>
              <a:rPr lang="en-NZ" b="1" dirty="0">
                <a:solidFill>
                  <a:srgbClr val="0000CC"/>
                </a:solidFill>
              </a:rPr>
              <a:t>23 March ‘21 changes</a:t>
            </a:r>
          </a:p>
          <a:p>
            <a:pPr marL="0" indent="0" algn="ctr">
              <a:buNone/>
            </a:pPr>
            <a:endParaRPr lang="en-NZ" sz="1800" b="1" dirty="0">
              <a:solidFill>
                <a:srgbClr val="0000CC"/>
              </a:solidFill>
            </a:endParaRPr>
          </a:p>
          <a:p>
            <a:pPr marL="0" indent="0" algn="ctr">
              <a:buNone/>
            </a:pPr>
            <a:endParaRPr lang="en-NZ" sz="1800" b="1" dirty="0">
              <a:solidFill>
                <a:srgbClr val="0000CC"/>
              </a:solidFill>
            </a:endParaRPr>
          </a:p>
          <a:p>
            <a:pPr marL="342900" lvl="0" indent="-342900">
              <a:lnSpc>
                <a:spcPct val="105000"/>
              </a:lnSpc>
              <a:buFont typeface="Symbol" panose="05050102010706020507" pitchFamily="18" charset="2"/>
              <a:buChar char=""/>
            </a:pPr>
            <a:r>
              <a:rPr lang="en-NZ" sz="2400" dirty="0">
                <a:effectLst/>
                <a:ea typeface="Times New Roman" panose="02020603050405020304" pitchFamily="18" charset="0"/>
              </a:rPr>
              <a:t>Extension of the </a:t>
            </a:r>
            <a:r>
              <a:rPr lang="en-NZ" sz="2400" dirty="0">
                <a:effectLst/>
                <a:ea typeface="Times New Roman" panose="02020603050405020304" pitchFamily="18" charset="0"/>
                <a:hlinkClick r:id="rId2">
                  <a:extLst>
                    <a:ext uri="{A12FA001-AC4F-418D-AE19-62706E023703}">
                      <ahyp:hlinkClr xmlns:ahyp="http://schemas.microsoft.com/office/drawing/2018/hyperlinkcolor" xmlns="" val="tx"/>
                    </a:ext>
                  </a:extLst>
                </a:hlinkClick>
              </a:rPr>
              <a:t>bright line test </a:t>
            </a:r>
            <a:endParaRPr lang="en-NZ" sz="2400" dirty="0">
              <a:effectLst/>
              <a:ea typeface="Times New Roman" panose="02020603050405020304" pitchFamily="18" charset="0"/>
            </a:endParaRPr>
          </a:p>
          <a:p>
            <a:pPr marL="342900" lvl="0" indent="-342900">
              <a:lnSpc>
                <a:spcPct val="105000"/>
              </a:lnSpc>
              <a:buFont typeface="Symbol" panose="05050102010706020507" pitchFamily="18" charset="2"/>
              <a:buChar char=""/>
            </a:pPr>
            <a:r>
              <a:rPr lang="en-NZ" sz="2400" dirty="0">
                <a:effectLst/>
                <a:ea typeface="Times New Roman" panose="02020603050405020304" pitchFamily="18" charset="0"/>
              </a:rPr>
              <a:t>Limit deductions for interest expenses on loans</a:t>
            </a:r>
          </a:p>
          <a:p>
            <a:pPr marL="342900" lvl="0" indent="-342900">
              <a:lnSpc>
                <a:spcPct val="105000"/>
              </a:lnSpc>
              <a:buFont typeface="Symbol" panose="05050102010706020507" pitchFamily="18" charset="2"/>
              <a:buChar char=""/>
            </a:pPr>
            <a:r>
              <a:rPr lang="en-NZ" sz="2400" dirty="0">
                <a:effectLst/>
                <a:ea typeface="Times New Roman" panose="02020603050405020304" pitchFamily="18" charset="0"/>
              </a:rPr>
              <a:t>A proposal to consult on limiting rent increases to once every 12 months per rental</a:t>
            </a:r>
          </a:p>
          <a:p>
            <a:pPr marL="342900" lvl="0" indent="-342900">
              <a:lnSpc>
                <a:spcPct val="105000"/>
              </a:lnSpc>
              <a:buFont typeface="Symbol" panose="05050102010706020507" pitchFamily="18" charset="2"/>
              <a:buChar char=""/>
            </a:pPr>
            <a:endParaRPr lang="en-NZ" sz="2400" dirty="0">
              <a:ea typeface="Times New Roman" panose="02020603050405020304" pitchFamily="18" charset="0"/>
            </a:endParaRPr>
          </a:p>
          <a:p>
            <a:pPr marL="0" lvl="0" indent="0" algn="ctr">
              <a:lnSpc>
                <a:spcPct val="105000"/>
              </a:lnSpc>
              <a:buNone/>
            </a:pPr>
            <a:r>
              <a:rPr lang="en-NZ" sz="2400" dirty="0">
                <a:solidFill>
                  <a:srgbClr val="FF0000"/>
                </a:solidFill>
                <a:effectLst/>
                <a:ea typeface="Times New Roman" panose="02020603050405020304" pitchFamily="18" charset="0"/>
              </a:rPr>
              <a:t>Submissions have closed</a:t>
            </a:r>
          </a:p>
          <a:p>
            <a:pPr marL="0" lvl="0" indent="0">
              <a:lnSpc>
                <a:spcPct val="105000"/>
              </a:lnSpc>
              <a:buNone/>
            </a:pPr>
            <a:r>
              <a:rPr lang="en-NZ" sz="2400" dirty="0">
                <a:solidFill>
                  <a:srgbClr val="FF0000"/>
                </a:solidFill>
                <a:effectLst/>
                <a:ea typeface="Times New Roman" panose="02020603050405020304" pitchFamily="18" charset="0"/>
              </a:rPr>
              <a:t>I will update the slides on this once information is released</a:t>
            </a:r>
          </a:p>
          <a:p>
            <a:pPr marL="342900" lvl="0" indent="-342900">
              <a:lnSpc>
                <a:spcPct val="105000"/>
              </a:lnSpc>
              <a:buFont typeface="Symbol" panose="05050102010706020507" pitchFamily="18" charset="2"/>
              <a:buChar char=""/>
            </a:pPr>
            <a:endParaRPr lang="en-US" sz="2400" dirty="0">
              <a:effectLst/>
              <a:ea typeface="Times New Roman" panose="02020603050405020304" pitchFamily="18" charset="0"/>
            </a:endParaRPr>
          </a:p>
          <a:p>
            <a:pPr marL="342900" lvl="0" indent="-342900">
              <a:lnSpc>
                <a:spcPct val="105000"/>
              </a:lnSpc>
              <a:buFont typeface="Symbol" panose="05050102010706020507" pitchFamily="18" charset="2"/>
              <a:buChar char=""/>
            </a:pPr>
            <a:endParaRPr lang="en-NZ" sz="2400" dirty="0">
              <a:effectLst/>
              <a:ea typeface="Times New Roman" panose="02020603050405020304" pitchFamily="18" charset="0"/>
            </a:endParaRPr>
          </a:p>
          <a:p>
            <a:pPr marL="0" indent="0" algn="ctr">
              <a:buNone/>
            </a:pPr>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966E6453-372E-4753-80BF-04840E6DD60A}"/>
              </a:ext>
            </a:extLst>
          </p:cNvPr>
          <p:cNvPicPr>
            <a:picLocks noChangeAspect="1" noChangeArrowheads="1"/>
          </p:cNvPicPr>
          <p:nvPr/>
        </p:nvPicPr>
        <p:blipFill>
          <a:blip r:embed="rId3"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4503608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2B3E16-1536-4DC5-9909-5259F3D0353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A4B8CCB-F53B-4057-9860-438572962DEF}"/>
              </a:ext>
            </a:extLst>
          </p:cNvPr>
          <p:cNvSpPr>
            <a:spLocks noGrp="1"/>
          </p:cNvSpPr>
          <p:nvPr>
            <p:ph idx="1"/>
          </p:nvPr>
        </p:nvSpPr>
        <p:spPr/>
        <p:txBody>
          <a:bodyPr/>
          <a:lstStyle/>
          <a:p>
            <a:pPr marL="0" indent="0" algn="ctr">
              <a:buNone/>
            </a:pPr>
            <a:r>
              <a:rPr lang="en-NZ" b="1" dirty="0">
                <a:solidFill>
                  <a:srgbClr val="0000CC"/>
                </a:solidFill>
              </a:rPr>
              <a:t>Why make changes?</a:t>
            </a:r>
          </a:p>
          <a:p>
            <a:endParaRPr lang="en-NZ" sz="2400" dirty="0">
              <a:ea typeface="Times New Roman" panose="02020603050405020304" pitchFamily="18" charset="0"/>
            </a:endParaRPr>
          </a:p>
          <a:p>
            <a:r>
              <a:rPr lang="en-NZ" sz="2400" dirty="0">
                <a:ea typeface="Times New Roman" panose="02020603050405020304" pitchFamily="18" charset="0"/>
              </a:rPr>
              <a:t>To slow down the house price increases.</a:t>
            </a:r>
          </a:p>
          <a:p>
            <a:endParaRPr lang="en-NZ" sz="2400" dirty="0">
              <a:ea typeface="Times New Roman" panose="02020603050405020304" pitchFamily="18" charset="0"/>
            </a:endParaRPr>
          </a:p>
          <a:p>
            <a:r>
              <a:rPr lang="en-NZ" sz="2400" dirty="0">
                <a:ea typeface="Times New Roman" panose="02020603050405020304" pitchFamily="18" charset="0"/>
              </a:rPr>
              <a:t>Allow first home buyers an opportunity to purchase a property.</a:t>
            </a:r>
          </a:p>
          <a:p>
            <a:endParaRPr lang="en-NZ" sz="2400" dirty="0">
              <a:effectLst/>
              <a:ea typeface="Times New Roman" panose="02020603050405020304" pitchFamily="18" charset="0"/>
            </a:endParaRPr>
          </a:p>
          <a:p>
            <a:r>
              <a:rPr lang="en-NZ" sz="2400" dirty="0">
                <a:effectLst/>
                <a:ea typeface="Calibri" panose="020F0502020204030204" pitchFamily="34" charset="0"/>
              </a:rPr>
              <a:t>Disincentivising rental property providers.</a:t>
            </a:r>
            <a:endParaRPr lang="en-NZ" sz="2400" b="1" dirty="0"/>
          </a:p>
          <a:p>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004FDE29-2B82-4F58-906E-9A19201C68E4}"/>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2789102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EC75C6D1-4E81-4FF9-91B9-E23D7D8AE61F}"/>
              </a:ext>
            </a:extLst>
          </p:cNvPr>
          <p:cNvGraphicFramePr>
            <a:graphicFrameLocks noGrp="1"/>
          </p:cNvGraphicFramePr>
          <p:nvPr/>
        </p:nvGraphicFramePr>
        <p:xfrm>
          <a:off x="188843" y="1392954"/>
          <a:ext cx="8766315" cy="4305313"/>
        </p:xfrm>
        <a:graphic>
          <a:graphicData uri="http://schemas.openxmlformats.org/drawingml/2006/table">
            <a:tbl>
              <a:tblPr>
                <a:tableStyleId>{5C22544A-7EE6-4342-B048-85BDC9FD1C3A}</a:tableStyleId>
              </a:tblPr>
              <a:tblGrid>
                <a:gridCol w="3058412">
                  <a:extLst>
                    <a:ext uri="{9D8B030D-6E8A-4147-A177-3AD203B41FA5}">
                      <a16:colId xmlns:a16="http://schemas.microsoft.com/office/drawing/2014/main" xmlns="" val="868549995"/>
                    </a:ext>
                  </a:extLst>
                </a:gridCol>
                <a:gridCol w="1153295">
                  <a:extLst>
                    <a:ext uri="{9D8B030D-6E8A-4147-A177-3AD203B41FA5}">
                      <a16:colId xmlns:a16="http://schemas.microsoft.com/office/drawing/2014/main" xmlns="" val="857486787"/>
                    </a:ext>
                  </a:extLst>
                </a:gridCol>
                <a:gridCol w="1180982">
                  <a:extLst>
                    <a:ext uri="{9D8B030D-6E8A-4147-A177-3AD203B41FA5}">
                      <a16:colId xmlns:a16="http://schemas.microsoft.com/office/drawing/2014/main" xmlns="" val="3892754621"/>
                    </a:ext>
                  </a:extLst>
                </a:gridCol>
                <a:gridCol w="1124542">
                  <a:extLst>
                    <a:ext uri="{9D8B030D-6E8A-4147-A177-3AD203B41FA5}">
                      <a16:colId xmlns:a16="http://schemas.microsoft.com/office/drawing/2014/main" xmlns="" val="875184059"/>
                    </a:ext>
                  </a:extLst>
                </a:gridCol>
                <a:gridCol w="1124542">
                  <a:extLst>
                    <a:ext uri="{9D8B030D-6E8A-4147-A177-3AD203B41FA5}">
                      <a16:colId xmlns:a16="http://schemas.microsoft.com/office/drawing/2014/main" xmlns="" val="3316645978"/>
                    </a:ext>
                  </a:extLst>
                </a:gridCol>
                <a:gridCol w="1124542">
                  <a:extLst>
                    <a:ext uri="{9D8B030D-6E8A-4147-A177-3AD203B41FA5}">
                      <a16:colId xmlns:a16="http://schemas.microsoft.com/office/drawing/2014/main" xmlns="" val="3124692282"/>
                    </a:ext>
                  </a:extLst>
                </a:gridCol>
              </a:tblGrid>
              <a:tr h="279083">
                <a:tc>
                  <a:txBody>
                    <a:bodyPr/>
                    <a:lstStyle/>
                    <a:p>
                      <a:pPr algn="l" fontAlgn="b"/>
                      <a:r>
                        <a:rPr lang="en-NZ" sz="1500" u="none" strike="noStrike" dirty="0">
                          <a:effectLst/>
                        </a:rPr>
                        <a:t> </a:t>
                      </a:r>
                      <a:endParaRPr lang="en-NZ" sz="1500" b="0"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1985</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1995</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2005</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2015</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2020</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extLst>
                  <a:ext uri="{0D108BD9-81ED-4DB2-BD59-A6C34878D82A}">
                    <a16:rowId xmlns:a16="http://schemas.microsoft.com/office/drawing/2014/main" xmlns="" val="1190861909"/>
                  </a:ext>
                </a:extLst>
              </a:tr>
              <a:tr h="315516">
                <a:tc>
                  <a:txBody>
                    <a:bodyPr/>
                    <a:lstStyle/>
                    <a:p>
                      <a:pPr algn="l" fontAlgn="b">
                        <a:lnSpc>
                          <a:spcPct val="150000"/>
                        </a:lnSpc>
                      </a:pPr>
                      <a:r>
                        <a:rPr lang="en-NZ" sz="1700" u="none" strike="noStrike" dirty="0">
                          <a:effectLst/>
                        </a:rPr>
                        <a:t>House Value</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80,000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140,000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260,000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460,000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710,000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3306624955"/>
                  </a:ext>
                </a:extLst>
              </a:tr>
              <a:tr h="315516">
                <a:tc>
                  <a:txBody>
                    <a:bodyPr/>
                    <a:lstStyle/>
                    <a:p>
                      <a:pPr algn="l" fontAlgn="b">
                        <a:lnSpc>
                          <a:spcPct val="150000"/>
                        </a:lnSpc>
                      </a:pPr>
                      <a:r>
                        <a:rPr lang="en-NZ" sz="1700" u="none" strike="noStrike" dirty="0">
                          <a:effectLst/>
                        </a:rPr>
                        <a:t>Deposit (20%)</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16,000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28,000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52,000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92,000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142,000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2427370153"/>
                  </a:ext>
                </a:extLst>
              </a:tr>
              <a:tr h="315516">
                <a:tc>
                  <a:txBody>
                    <a:bodyPr/>
                    <a:lstStyle/>
                    <a:p>
                      <a:pPr algn="l" fontAlgn="b">
                        <a:lnSpc>
                          <a:spcPct val="150000"/>
                        </a:lnSpc>
                      </a:pPr>
                      <a:r>
                        <a:rPr lang="en-NZ" sz="1700" u="none" strike="noStrike">
                          <a:effectLst/>
                        </a:rPr>
                        <a:t>Mortgage</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64,000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112,000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208,000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368,000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568,000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539101134"/>
                  </a:ext>
                </a:extLst>
              </a:tr>
              <a:tr h="315516">
                <a:tc>
                  <a:txBody>
                    <a:bodyPr/>
                    <a:lstStyle/>
                    <a:p>
                      <a:pPr algn="l" fontAlgn="b">
                        <a:lnSpc>
                          <a:spcPct val="150000"/>
                        </a:lnSpc>
                      </a:pPr>
                      <a:r>
                        <a:rPr lang="en-NZ" sz="1700" u="none" strike="noStrike" dirty="0">
                          <a:effectLst/>
                        </a:rPr>
                        <a:t>Mortgage Interest Rate</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18.9%</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10.8%</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9.5%</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5.6%</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4.3%</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2203676919"/>
                  </a:ext>
                </a:extLst>
              </a:tr>
              <a:tr h="315516">
                <a:tc>
                  <a:txBody>
                    <a:bodyPr/>
                    <a:lstStyle/>
                    <a:p>
                      <a:pPr algn="l" fontAlgn="b">
                        <a:lnSpc>
                          <a:spcPct val="150000"/>
                        </a:lnSpc>
                      </a:pPr>
                      <a:r>
                        <a:rPr lang="en-NZ" sz="1700" u="none" strike="noStrike" dirty="0">
                          <a:effectLst/>
                        </a:rPr>
                        <a:t>Incomes</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23,542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31,200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44,491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61,173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71,136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645787297"/>
                  </a:ext>
                </a:extLst>
              </a:tr>
              <a:tr h="315516">
                <a:tc>
                  <a:txBody>
                    <a:bodyPr/>
                    <a:lstStyle/>
                    <a:p>
                      <a:pPr algn="l" fontAlgn="b">
                        <a:lnSpc>
                          <a:spcPct val="150000"/>
                        </a:lnSpc>
                      </a:pPr>
                      <a:r>
                        <a:rPr lang="en-NZ" sz="1700" u="none" strike="noStrike" dirty="0">
                          <a:effectLst/>
                        </a:rPr>
                        <a:t>Rent (pw)</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190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220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270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380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485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3075145954"/>
                  </a:ext>
                </a:extLst>
              </a:tr>
              <a:tr h="145971">
                <a:tc>
                  <a:txBody>
                    <a:bodyPr/>
                    <a:lstStyle/>
                    <a:p>
                      <a:pPr algn="l" fontAlgn="b">
                        <a:lnSpc>
                          <a:spcPct val="150000"/>
                        </a:lnSpc>
                      </a:pPr>
                      <a:r>
                        <a:rPr lang="en-NZ" sz="800" u="none" strike="noStrike" dirty="0">
                          <a:effectLst/>
                        </a:rPr>
                        <a:t> </a:t>
                      </a:r>
                      <a:endParaRPr lang="en-NZ" sz="8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800" u="none" strike="noStrike" dirty="0">
                          <a:effectLst/>
                        </a:rPr>
                        <a:t> </a:t>
                      </a:r>
                      <a:endParaRPr lang="en-NZ" sz="800" b="1"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endParaRPr lang="en-NZ" sz="8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800" u="none" strike="noStrike" dirty="0">
                          <a:effectLst/>
                        </a:rPr>
                        <a:t> </a:t>
                      </a:r>
                      <a:endParaRPr lang="en-NZ" sz="800" b="1"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endParaRPr lang="en-NZ" sz="800" b="1"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800" u="none" strike="noStrike" dirty="0">
                          <a:effectLst/>
                        </a:rPr>
                        <a:t> </a:t>
                      </a:r>
                      <a:endParaRPr lang="en-NZ" sz="800" b="1"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2239488999"/>
                  </a:ext>
                </a:extLst>
              </a:tr>
              <a:tr h="315516">
                <a:tc>
                  <a:txBody>
                    <a:bodyPr/>
                    <a:lstStyle/>
                    <a:p>
                      <a:pPr algn="l" fontAlgn="b">
                        <a:lnSpc>
                          <a:spcPct val="150000"/>
                        </a:lnSpc>
                      </a:pPr>
                      <a:r>
                        <a:rPr lang="en-US" sz="1700" u="none" strike="noStrike" dirty="0">
                          <a:effectLst/>
                        </a:rPr>
                        <a:t>Ratio of incomes to House Prices</a:t>
                      </a:r>
                      <a:endParaRPr lang="en-US"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3.4</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4.3</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5.8</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7.5</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10</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extLst>
                  <a:ext uri="{0D108BD9-81ED-4DB2-BD59-A6C34878D82A}">
                    <a16:rowId xmlns:a16="http://schemas.microsoft.com/office/drawing/2014/main" xmlns="" val="1467967938"/>
                  </a:ext>
                </a:extLst>
              </a:tr>
              <a:tr h="315516">
                <a:tc>
                  <a:txBody>
                    <a:bodyPr/>
                    <a:lstStyle/>
                    <a:p>
                      <a:pPr algn="l" fontAlgn="b">
                        <a:lnSpc>
                          <a:spcPct val="150000"/>
                        </a:lnSpc>
                      </a:pPr>
                      <a:r>
                        <a:rPr lang="en-NZ" sz="1700" u="none" strike="noStrike">
                          <a:effectLst/>
                        </a:rPr>
                        <a:t>Mortgage as % of income</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52%</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42%</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47%</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45%</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52%</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xmlns="" val="3335014046"/>
                  </a:ext>
                </a:extLst>
              </a:tr>
              <a:tr h="315516">
                <a:tc>
                  <a:txBody>
                    <a:bodyPr/>
                    <a:lstStyle/>
                    <a:p>
                      <a:pPr algn="l" fontAlgn="b">
                        <a:lnSpc>
                          <a:spcPct val="150000"/>
                        </a:lnSpc>
                      </a:pPr>
                      <a:r>
                        <a:rPr lang="en-US" sz="1700" u="none" strike="noStrike">
                          <a:effectLst/>
                        </a:rPr>
                        <a:t>Deposit as a % of income</a:t>
                      </a:r>
                      <a:endParaRPr lang="en-US"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68%</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90%</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117%</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150%</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200%</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extLst>
                  <a:ext uri="{0D108BD9-81ED-4DB2-BD59-A6C34878D82A}">
                    <a16:rowId xmlns:a16="http://schemas.microsoft.com/office/drawing/2014/main" xmlns="" val="2362446289"/>
                  </a:ext>
                </a:extLst>
              </a:tr>
              <a:tr h="315516">
                <a:tc>
                  <a:txBody>
                    <a:bodyPr/>
                    <a:lstStyle/>
                    <a:p>
                      <a:pPr algn="l" fontAlgn="b">
                        <a:lnSpc>
                          <a:spcPct val="150000"/>
                        </a:lnSpc>
                      </a:pPr>
                      <a:r>
                        <a:rPr lang="en-US" sz="1700" u="none" strike="noStrike" dirty="0">
                          <a:effectLst/>
                        </a:rPr>
                        <a:t>Rent as a % of income</a:t>
                      </a:r>
                      <a:endParaRPr lang="en-US"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42%</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37%</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32%</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32%</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35%</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extLst>
                  <a:ext uri="{0D108BD9-81ED-4DB2-BD59-A6C34878D82A}">
                    <a16:rowId xmlns:a16="http://schemas.microsoft.com/office/drawing/2014/main" xmlns="" val="240307271"/>
                  </a:ext>
                </a:extLst>
              </a:tr>
              <a:tr h="145971">
                <a:tc>
                  <a:txBody>
                    <a:bodyPr/>
                    <a:lstStyle/>
                    <a:p>
                      <a:pPr algn="l"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tc>
                  <a:txBody>
                    <a:bodyPr/>
                    <a:lstStyle/>
                    <a:p>
                      <a:pPr algn="ctr"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tc>
                  <a:txBody>
                    <a:bodyPr/>
                    <a:lstStyle/>
                    <a:p>
                      <a:pPr algn="ctr"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tc>
                  <a:txBody>
                    <a:bodyPr/>
                    <a:lstStyle/>
                    <a:p>
                      <a:pPr algn="ctr"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tc>
                  <a:txBody>
                    <a:bodyPr/>
                    <a:lstStyle/>
                    <a:p>
                      <a:pPr algn="ctr" fontAlgn="b">
                        <a:lnSpc>
                          <a:spcPct val="150000"/>
                        </a:lnSpc>
                      </a:pPr>
                      <a:endParaRPr lang="en-NZ" sz="800" u="none" strike="noStrike" kern="1200" dirty="0">
                        <a:solidFill>
                          <a:schemeClr val="dk1"/>
                        </a:solidFill>
                        <a:effectLst/>
                        <a:latin typeface="+mn-lt"/>
                        <a:ea typeface="+mn-ea"/>
                        <a:cs typeface="+mn-cs"/>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extLst>
                  <a:ext uri="{0D108BD9-81ED-4DB2-BD59-A6C34878D82A}">
                    <a16:rowId xmlns:a16="http://schemas.microsoft.com/office/drawing/2014/main" xmlns="" val="2887154183"/>
                  </a:ext>
                </a:extLst>
              </a:tr>
              <a:tr h="315516">
                <a:tc>
                  <a:txBody>
                    <a:bodyPr/>
                    <a:lstStyle/>
                    <a:p>
                      <a:pPr algn="l" fontAlgn="b">
                        <a:lnSpc>
                          <a:spcPct val="150000"/>
                        </a:lnSpc>
                      </a:pPr>
                      <a:r>
                        <a:rPr lang="en-US" sz="1700" u="none" strike="noStrike">
                          <a:effectLst/>
                        </a:rPr>
                        <a:t>Years to save for deposit</a:t>
                      </a:r>
                      <a:endParaRPr lang="en-US"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4.3</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6.8</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8.2</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7.6</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12.7</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xmlns="" val="3321272896"/>
                  </a:ext>
                </a:extLst>
              </a:tr>
              <a:tr h="141923">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dirty="0">
                          <a:effectLst/>
                        </a:rPr>
                        <a:t> </a:t>
                      </a:r>
                      <a:endParaRPr lang="en-NZ" sz="9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3669208941"/>
                  </a:ext>
                </a:extLst>
              </a:tr>
            </a:tbl>
          </a:graphicData>
        </a:graphic>
      </p:graphicFrame>
      <p:sp>
        <p:nvSpPr>
          <p:cNvPr id="3" name="TextBox 2">
            <a:extLst>
              <a:ext uri="{FF2B5EF4-FFF2-40B4-BE49-F238E27FC236}">
                <a16:creationId xmlns:a16="http://schemas.microsoft.com/office/drawing/2014/main" xmlns="" id="{5F38742D-8ADE-4706-872E-9C2D53A6B787}"/>
              </a:ext>
            </a:extLst>
          </p:cNvPr>
          <p:cNvSpPr txBox="1"/>
          <p:nvPr/>
        </p:nvSpPr>
        <p:spPr>
          <a:xfrm>
            <a:off x="3727" y="862039"/>
            <a:ext cx="9140273" cy="553998"/>
          </a:xfrm>
          <a:prstGeom prst="rect">
            <a:avLst/>
          </a:prstGeom>
          <a:noFill/>
        </p:spPr>
        <p:txBody>
          <a:bodyPr wrap="square">
            <a:spAutoFit/>
          </a:bodyPr>
          <a:lstStyle/>
          <a:p>
            <a:pPr algn="ctr" defTabSz="685800" fontAlgn="auto">
              <a:spcBef>
                <a:spcPts val="0"/>
              </a:spcBef>
              <a:spcAft>
                <a:spcPts val="1800"/>
              </a:spcAft>
            </a:pPr>
            <a:r>
              <a:rPr lang="en-NZ" sz="3000" b="1" dirty="0">
                <a:solidFill>
                  <a:srgbClr val="0000CC"/>
                </a:solidFill>
                <a:latin typeface="Calibri Light" panose="020F0302020204030204"/>
                <a:cs typeface="+mn-cs"/>
              </a:rPr>
              <a:t>Removal of Interest Deductibility  </a:t>
            </a:r>
          </a:p>
        </p:txBody>
      </p:sp>
    </p:spTree>
    <p:extLst>
      <p:ext uri="{BB962C8B-B14F-4D97-AF65-F5344CB8AC3E}">
        <p14:creationId xmlns:p14="http://schemas.microsoft.com/office/powerpoint/2010/main" val="1652876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2B3E16-1536-4DC5-9909-5259F3D0353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A4B8CCB-F53B-4057-9860-438572962DEF}"/>
              </a:ext>
            </a:extLst>
          </p:cNvPr>
          <p:cNvSpPr>
            <a:spLocks noGrp="1"/>
          </p:cNvSpPr>
          <p:nvPr>
            <p:ph idx="1"/>
          </p:nvPr>
        </p:nvSpPr>
        <p:spPr/>
        <p:txBody>
          <a:bodyPr/>
          <a:lstStyle/>
          <a:p>
            <a:pPr marL="0" indent="0" algn="ctr">
              <a:buNone/>
            </a:pPr>
            <a:r>
              <a:rPr lang="en-NZ" b="1" dirty="0">
                <a:solidFill>
                  <a:srgbClr val="0000CC"/>
                </a:solidFill>
              </a:rPr>
              <a:t>Bright Line Test</a:t>
            </a:r>
          </a:p>
          <a:p>
            <a:r>
              <a:rPr lang="en-NZ" sz="2400" dirty="0">
                <a:ea typeface="Times New Roman" panose="02020603050405020304" pitchFamily="18" charset="0"/>
              </a:rPr>
              <a:t>Increased from 5 to 10 years</a:t>
            </a:r>
          </a:p>
          <a:p>
            <a:r>
              <a:rPr lang="en-NZ" sz="2400" dirty="0">
                <a:effectLst/>
                <a:ea typeface="Times New Roman" panose="02020603050405020304" pitchFamily="18" charset="0"/>
              </a:rPr>
              <a:t>Excludes new builds (definition to be consulted on)</a:t>
            </a:r>
          </a:p>
          <a:p>
            <a:r>
              <a:rPr lang="en-NZ" sz="2400" dirty="0">
                <a:effectLst/>
                <a:ea typeface="Times New Roman" panose="02020603050405020304" pitchFamily="18" charset="0"/>
              </a:rPr>
              <a:t>Applied to property acquired on or after 27 March 2021</a:t>
            </a:r>
          </a:p>
          <a:p>
            <a:r>
              <a:rPr lang="en-NZ" sz="2400" dirty="0">
                <a:effectLst/>
                <a:ea typeface="Times New Roman" panose="02020603050405020304" pitchFamily="18" charset="0"/>
              </a:rPr>
              <a:t>Main homes and inherited property remain exempt. (some changes are occurring for a property that is both own home and a rental).</a:t>
            </a:r>
          </a:p>
          <a:p>
            <a:r>
              <a:rPr lang="en-NZ" sz="2400" dirty="0">
                <a:ea typeface="Times New Roman" panose="02020603050405020304" pitchFamily="18" charset="0"/>
              </a:rPr>
              <a:t>Tax is paid at your income tax rate - up to 39% </a:t>
            </a:r>
            <a:endParaRPr lang="en-NZ" sz="2400" dirty="0">
              <a:effectLst/>
              <a:ea typeface="Times New Roman" panose="02020603050405020304" pitchFamily="18" charset="0"/>
            </a:endParaRPr>
          </a:p>
          <a:p>
            <a:r>
              <a:rPr lang="en-NZ" sz="2400" dirty="0">
                <a:ea typeface="Times New Roman" panose="02020603050405020304" pitchFamily="18" charset="0"/>
              </a:rPr>
              <a:t>Already passed via a Bill</a:t>
            </a:r>
            <a:endParaRPr lang="en-NZ" sz="2400" dirty="0">
              <a:effectLst/>
              <a:ea typeface="Times New Roman" panose="02020603050405020304" pitchFamily="18" charset="0"/>
            </a:endParaRPr>
          </a:p>
          <a:p>
            <a:endParaRPr lang="en-NZ" sz="2800" b="1" dirty="0"/>
          </a:p>
          <a:p>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004FDE29-2B82-4F58-906E-9A19201C68E4}"/>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5221379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AFC5F2-0DCB-463C-BD94-432484C3FCA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9C4463B-6280-4F92-9ADA-E05646FD7CC8}"/>
              </a:ext>
            </a:extLst>
          </p:cNvPr>
          <p:cNvSpPr>
            <a:spLocks noGrp="1"/>
          </p:cNvSpPr>
          <p:nvPr>
            <p:ph idx="1"/>
          </p:nvPr>
        </p:nvSpPr>
        <p:spPr/>
        <p:txBody>
          <a:bodyPr/>
          <a:lstStyle/>
          <a:p>
            <a:pPr marL="0" indent="0" algn="ctr">
              <a:buNone/>
            </a:pPr>
            <a:r>
              <a:rPr lang="en-NZ" b="1" dirty="0">
                <a:solidFill>
                  <a:srgbClr val="0000CC"/>
                </a:solidFill>
              </a:rPr>
              <a:t>Removal of Interest Deductibility  </a:t>
            </a:r>
          </a:p>
          <a:p>
            <a:r>
              <a:rPr lang="en-NZ" sz="2400" dirty="0"/>
              <a:t>Still in consultation</a:t>
            </a:r>
          </a:p>
          <a:p>
            <a:r>
              <a:rPr lang="en-NZ" sz="2400" dirty="0"/>
              <a:t>Removal of deductions for interest expenses on loans</a:t>
            </a:r>
            <a:r>
              <a:rPr lang="en-NZ" sz="2400" dirty="0">
                <a:effectLst/>
                <a:ea typeface="Times New Roman" panose="02020603050405020304" pitchFamily="18" charset="0"/>
              </a:rPr>
              <a:t> used to generate income from residential property. </a:t>
            </a:r>
          </a:p>
          <a:p>
            <a:r>
              <a:rPr lang="en-NZ" sz="2400" dirty="0">
                <a:effectLst/>
                <a:ea typeface="Times New Roman" panose="02020603050405020304" pitchFamily="18" charset="0"/>
              </a:rPr>
              <a:t>New builds will be exempt, and the design of the exemption will be consulted on.</a:t>
            </a:r>
          </a:p>
          <a:p>
            <a:r>
              <a:rPr lang="en-NZ" sz="2400" dirty="0">
                <a:ea typeface="Times New Roman" panose="02020603050405020304" pitchFamily="18" charset="0"/>
              </a:rPr>
              <a:t>Applies from 1st October, 2021 </a:t>
            </a:r>
          </a:p>
          <a:p>
            <a:r>
              <a:rPr lang="en-NZ" sz="2400" dirty="0">
                <a:effectLst/>
                <a:ea typeface="Times New Roman" panose="02020603050405020304" pitchFamily="18" charset="0"/>
              </a:rPr>
              <a:t>Property purchased on or after 27</a:t>
            </a:r>
            <a:r>
              <a:rPr lang="en-NZ" sz="2400" baseline="30000" dirty="0">
                <a:effectLst/>
                <a:ea typeface="Times New Roman" panose="02020603050405020304" pitchFamily="18" charset="0"/>
              </a:rPr>
              <a:t>th</a:t>
            </a:r>
            <a:r>
              <a:rPr lang="en-NZ" sz="2400" dirty="0">
                <a:effectLst/>
                <a:ea typeface="Times New Roman" panose="02020603050405020304" pitchFamily="18" charset="0"/>
              </a:rPr>
              <a:t> March 2021</a:t>
            </a:r>
          </a:p>
          <a:p>
            <a:r>
              <a:rPr lang="en-NZ" sz="2400" dirty="0">
                <a:ea typeface="Times New Roman" panose="02020603050405020304" pitchFamily="18" charset="0"/>
              </a:rPr>
              <a:t>Applies to all residential investment property by 2025.</a:t>
            </a:r>
            <a:endParaRPr lang="en-NZ" sz="2400" dirty="0">
              <a:effectLst/>
              <a:ea typeface="Times New Roman" panose="02020603050405020304" pitchFamily="18" charset="0"/>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10DFD77A-F53F-4A7F-A88C-7922CFCEA6C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2381408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1DE69-B48A-4B49-8E38-51FD7C07422F}"/>
              </a:ext>
            </a:extLst>
          </p:cNvPr>
          <p:cNvSpPr>
            <a:spLocks noGrp="1"/>
          </p:cNvSpPr>
          <p:nvPr>
            <p:ph type="title"/>
          </p:nvPr>
        </p:nvSpPr>
        <p:spPr/>
        <p:txBody>
          <a:bodyPr/>
          <a:lstStyle/>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2C10860-395F-4976-AF81-6AF34998474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
        <p:nvSpPr>
          <p:cNvPr id="8" name="Content Placeholder 7">
            <a:extLst>
              <a:ext uri="{FF2B5EF4-FFF2-40B4-BE49-F238E27FC236}">
                <a16:creationId xmlns:a16="http://schemas.microsoft.com/office/drawing/2014/main" xmlns="" id="{2E605A9A-EBBF-4CD9-8727-D49D00A36C6D}"/>
              </a:ext>
            </a:extLst>
          </p:cNvPr>
          <p:cNvSpPr>
            <a:spLocks noGrp="1"/>
          </p:cNvSpPr>
          <p:nvPr>
            <p:ph idx="1"/>
          </p:nvPr>
        </p:nvSpPr>
        <p:spPr/>
        <p:txBody>
          <a:bodyPr/>
          <a:lstStyle/>
          <a:p>
            <a:pPr marL="0" indent="0" algn="ctr">
              <a:buNone/>
            </a:pPr>
            <a:r>
              <a:rPr lang="en-NZ" b="1" dirty="0">
                <a:solidFill>
                  <a:srgbClr val="0000CC"/>
                </a:solidFill>
              </a:rPr>
              <a:t>Interest Deductibility – pre-existing loans</a:t>
            </a:r>
          </a:p>
          <a:p>
            <a:endParaRPr lang="en-NZ" dirty="0"/>
          </a:p>
        </p:txBody>
      </p:sp>
      <p:pic>
        <p:nvPicPr>
          <p:cNvPr id="9" name="Content Placeholder 5">
            <a:extLst>
              <a:ext uri="{FF2B5EF4-FFF2-40B4-BE49-F238E27FC236}">
                <a16:creationId xmlns:a16="http://schemas.microsoft.com/office/drawing/2014/main" xmlns="" id="{D2491C19-B727-49C6-96DF-1E2215DF0863}"/>
              </a:ext>
            </a:extLst>
          </p:cNvPr>
          <p:cNvPicPr>
            <a:picLocks noChangeAspect="1"/>
          </p:cNvPicPr>
          <p:nvPr/>
        </p:nvPicPr>
        <p:blipFill>
          <a:blip r:embed="rId3"/>
          <a:stretch>
            <a:fillRect/>
          </a:stretch>
        </p:blipFill>
        <p:spPr bwMode="auto">
          <a:xfrm>
            <a:off x="755576" y="2303957"/>
            <a:ext cx="7043616" cy="3996000"/>
          </a:xfrm>
          <a:prstGeom prst="rect">
            <a:avLst/>
          </a:prstGeom>
          <a:noFill/>
          <a:ln w="9525">
            <a:noFill/>
            <a:miter lim="800000"/>
            <a:headEnd/>
            <a:tailEnd/>
          </a:ln>
        </p:spPr>
      </p:pic>
    </p:spTree>
    <p:extLst>
      <p:ext uri="{BB962C8B-B14F-4D97-AF65-F5344CB8AC3E}">
        <p14:creationId xmlns:p14="http://schemas.microsoft.com/office/powerpoint/2010/main" val="2313012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A7967A-DEA2-4660-8A2F-7E0F354EC7E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EE817E02-89DB-47E3-8F30-EC5A30D5F3E8}"/>
              </a:ext>
            </a:extLst>
          </p:cNvPr>
          <p:cNvSpPr>
            <a:spLocks noGrp="1"/>
          </p:cNvSpPr>
          <p:nvPr>
            <p:ph idx="1"/>
          </p:nvPr>
        </p:nvSpPr>
        <p:spPr/>
        <p:txBody>
          <a:bodyPr/>
          <a:lstStyle/>
          <a:p>
            <a:endParaRPr lang="en-GB" dirty="0"/>
          </a:p>
          <a:p>
            <a:endParaRPr lang="en-GB" dirty="0"/>
          </a:p>
          <a:p>
            <a:r>
              <a:rPr lang="en-GB" dirty="0"/>
              <a:t>Please note the change of venue for the conference due to earthquake strengthening taking longer than expected.</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DF68A511-EE1C-41B4-804F-091F06B5A388}"/>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7767887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43954C-7D83-4DFD-85AE-178F24BDF25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0CCCA33-6D91-4AF7-B7B5-BA50E61A7231}"/>
              </a:ext>
            </a:extLst>
          </p:cNvPr>
          <p:cNvSpPr>
            <a:spLocks noGrp="1"/>
          </p:cNvSpPr>
          <p:nvPr>
            <p:ph idx="1"/>
          </p:nvPr>
        </p:nvSpPr>
        <p:spPr/>
        <p:txBody>
          <a:bodyPr/>
          <a:lstStyle/>
          <a:p>
            <a:pPr marL="0" indent="0" algn="ctr">
              <a:buNone/>
            </a:pPr>
            <a:r>
              <a:rPr lang="en-NZ" sz="3200" b="1" dirty="0">
                <a:solidFill>
                  <a:srgbClr val="0000CC"/>
                </a:solidFill>
                <a:effectLst/>
                <a:ea typeface="Times New Roman" panose="02020603050405020304" pitchFamily="18" charset="0"/>
              </a:rPr>
              <a:t>Limit rent increase to once per year, </a:t>
            </a:r>
          </a:p>
          <a:p>
            <a:pPr marL="0" indent="0" algn="ctr">
              <a:buNone/>
            </a:pPr>
            <a:r>
              <a:rPr lang="en-NZ" sz="3200" b="1" dirty="0">
                <a:solidFill>
                  <a:srgbClr val="0000CC"/>
                </a:solidFill>
                <a:effectLst/>
                <a:ea typeface="Times New Roman" panose="02020603050405020304" pitchFamily="18" charset="0"/>
              </a:rPr>
              <a:t>per property</a:t>
            </a:r>
          </a:p>
          <a:p>
            <a:r>
              <a:rPr lang="en-NZ" sz="2400" dirty="0">
                <a:effectLst/>
                <a:ea typeface="Times New Roman" panose="02020603050405020304" pitchFamily="18" charset="0"/>
              </a:rPr>
              <a:t>Limit rent increases to once every 12 months per rental property (rather than once every 12 months per tenancy), </a:t>
            </a:r>
          </a:p>
          <a:p>
            <a:r>
              <a:rPr lang="en-NZ" sz="2400" dirty="0">
                <a:effectLst/>
                <a:ea typeface="Times New Roman" panose="02020603050405020304" pitchFamily="18" charset="0"/>
              </a:rPr>
              <a:t>This is to help mitigate potential negative impacts on tenants from the tax changes.</a:t>
            </a:r>
          </a:p>
          <a:p>
            <a:r>
              <a:rPr lang="en-NZ" sz="2400" dirty="0">
                <a:ea typeface="Times New Roman" panose="02020603050405020304" pitchFamily="18" charset="0"/>
              </a:rPr>
              <a:t>Will involve a change to the RTA</a:t>
            </a:r>
            <a:endParaRPr lang="en-NZ" sz="2400" dirty="0">
              <a:effectLst/>
              <a:ea typeface="Times New Roman" panose="02020603050405020304" pitchFamily="18" charset="0"/>
            </a:endParaRPr>
          </a:p>
          <a:p>
            <a:r>
              <a:rPr lang="en-NZ" sz="2400" dirty="0">
                <a:ea typeface="Times New Roman" panose="02020603050405020304" pitchFamily="18" charset="0"/>
              </a:rPr>
              <a:t>In consultation</a:t>
            </a:r>
            <a:r>
              <a:rPr lang="en-NZ" sz="2400" dirty="0">
                <a:effectLst/>
                <a:ea typeface="Times New Roman" panose="02020603050405020304" pitchFamily="18" charset="0"/>
              </a:rPr>
              <a:t> </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803D3FBF-EDC8-4154-80F3-1D75B538CB4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2524045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A3E29B-C097-422E-BB36-286158A8027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7B1C361-971D-4E29-9B1F-9977F197D0CA}"/>
              </a:ext>
            </a:extLst>
          </p:cNvPr>
          <p:cNvSpPr>
            <a:spLocks noGrp="1"/>
          </p:cNvSpPr>
          <p:nvPr>
            <p:ph idx="1"/>
          </p:nvPr>
        </p:nvSpPr>
        <p:spPr/>
        <p:txBody>
          <a:bodyPr/>
          <a:lstStyle/>
          <a:p>
            <a:pPr marL="0" indent="0" algn="ctr">
              <a:buNone/>
            </a:pPr>
            <a:r>
              <a:rPr lang="en-NZ" b="1" dirty="0">
                <a:solidFill>
                  <a:srgbClr val="0000CC"/>
                </a:solidFill>
              </a:rPr>
              <a:t>Brightline Test</a:t>
            </a:r>
          </a:p>
          <a:p>
            <a:r>
              <a:rPr lang="en-NZ" sz="2400" dirty="0"/>
              <a:t>Treasury wanted to extend this to 20 years.</a:t>
            </a:r>
          </a:p>
          <a:p>
            <a:r>
              <a:rPr lang="en-NZ" sz="2400" dirty="0"/>
              <a:t>Treasury never had time to work out the difference from 5 to 10 years</a:t>
            </a:r>
          </a:p>
          <a:p>
            <a:r>
              <a:rPr lang="en-NZ" sz="2400" dirty="0"/>
              <a:t>Expected fiscal gain is $650 million with the 10 years.</a:t>
            </a:r>
          </a:p>
          <a:p>
            <a:r>
              <a:rPr lang="en-NZ" sz="2400" dirty="0"/>
              <a:t>Treasury expect rents to rise due to this.</a:t>
            </a:r>
          </a:p>
          <a:p>
            <a:r>
              <a:rPr lang="en-NZ" sz="2400" dirty="0"/>
              <a:t>IRD opposed the 10 years</a:t>
            </a:r>
          </a:p>
          <a:p>
            <a:r>
              <a:rPr lang="en-NZ" sz="2400" dirty="0"/>
              <a:t>IRD wanted 5 years for new builds</a:t>
            </a:r>
          </a:p>
          <a:p>
            <a:r>
              <a:rPr lang="en-NZ" sz="2400" dirty="0"/>
              <a:t>Treasury wanted 20 years for new builds</a:t>
            </a:r>
          </a:p>
          <a:p>
            <a:r>
              <a:rPr lang="en-NZ" sz="2400" dirty="0"/>
              <a:t>Both were worried about the ‘lock-in’ effect</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31C9F94-36AF-4DA9-9EB3-D29C549F291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872632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10E2EEC-3CD4-409B-BE73-C94D8A141DDA}"/>
              </a:ext>
            </a:extLst>
          </p:cNvPr>
          <p:cNvSpPr>
            <a:spLocks noGrp="1"/>
          </p:cNvSpPr>
          <p:nvPr>
            <p:ph idx="1"/>
          </p:nvPr>
        </p:nvSpPr>
        <p:spPr/>
        <p:txBody>
          <a:bodyPr/>
          <a:lstStyle/>
          <a:p>
            <a:pPr marL="0" indent="0" algn="ctr">
              <a:buNone/>
            </a:pPr>
            <a:r>
              <a:rPr lang="en-NZ" b="1" dirty="0">
                <a:solidFill>
                  <a:srgbClr val="0000CC"/>
                </a:solidFill>
              </a:rPr>
              <a:t>Tax Deductibility </a:t>
            </a:r>
          </a:p>
          <a:p>
            <a:r>
              <a:rPr lang="en-NZ" sz="2400" dirty="0"/>
              <a:t>IRD and Treasury didn’t agree to the changes</a:t>
            </a:r>
          </a:p>
          <a:p>
            <a:r>
              <a:rPr lang="en-NZ" sz="2400" dirty="0"/>
              <a:t>IRD opposed the changes and wanted to leave the status quo</a:t>
            </a:r>
          </a:p>
          <a:p>
            <a:r>
              <a:rPr lang="en-NZ" sz="2400" dirty="0"/>
              <a:t>Treasury never had enough time to do a Regulatory Impact Assessment.</a:t>
            </a:r>
          </a:p>
          <a:p>
            <a:endParaRPr lang="en-NZ" sz="2400" dirty="0"/>
          </a:p>
          <a:p>
            <a:r>
              <a:rPr lang="en-NZ" sz="2400" dirty="0"/>
              <a:t>Legislation will be written by 1st October.</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6562533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10E2EEC-3CD4-409B-BE73-C94D8A141DDA}"/>
              </a:ext>
            </a:extLst>
          </p:cNvPr>
          <p:cNvSpPr>
            <a:spLocks noGrp="1"/>
          </p:cNvSpPr>
          <p:nvPr>
            <p:ph idx="1"/>
          </p:nvPr>
        </p:nvSpPr>
        <p:spPr/>
        <p:txBody>
          <a:bodyPr/>
          <a:lstStyle/>
          <a:p>
            <a:pPr marL="0" indent="0" algn="ctr">
              <a:buNone/>
            </a:pPr>
            <a:r>
              <a:rPr lang="en-NZ" b="1" dirty="0">
                <a:solidFill>
                  <a:srgbClr val="0000CC"/>
                </a:solidFill>
              </a:rPr>
              <a:t>Consultation paper </a:t>
            </a:r>
          </a:p>
          <a:p>
            <a:pPr marL="0" indent="0" algn="ctr">
              <a:buNone/>
            </a:pPr>
            <a:r>
              <a:rPr lang="en-NZ" b="1" dirty="0">
                <a:solidFill>
                  <a:srgbClr val="0000CC"/>
                </a:solidFill>
              </a:rPr>
              <a:t>What is exempt?</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Commercial or industrial properties</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Employee accommodation, farmland</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Care facilities such as hospitals, convalescent homes, nursing homes, and hospices</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Commercial accommodation such as hotels, motels and boarding houses </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Retirement villages and rest homes</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Community housing providers </a:t>
            </a:r>
          </a:p>
          <a:p>
            <a:pPr>
              <a:lnSpc>
                <a:spcPct val="100000"/>
              </a:lnSpc>
              <a:spcBef>
                <a:spcPts val="0"/>
              </a:spcBef>
              <a:spcAft>
                <a:spcPts val="0"/>
              </a:spcAft>
              <a:buFont typeface="Wingdings" panose="05000000000000000000" pitchFamily="2" charset="2"/>
              <a:buChar char="§"/>
            </a:pPr>
            <a:r>
              <a:rPr lang="en-US" sz="2400" dirty="0" err="1">
                <a:latin typeface="Arial" panose="020B0604020202020204" pitchFamily="34" charset="0"/>
                <a:cs typeface="Arial" panose="020B0604020202020204" pitchFamily="34" charset="0"/>
              </a:rPr>
              <a:t>Kāinga</a:t>
            </a:r>
            <a:r>
              <a:rPr lang="en-US" sz="2400" dirty="0">
                <a:latin typeface="Arial" panose="020B0604020202020204" pitchFamily="34" charset="0"/>
                <a:cs typeface="Arial" panose="020B0604020202020204" pitchFamily="34" charset="0"/>
              </a:rPr>
              <a:t> Ora and its wholly owned subsidiaries</a:t>
            </a:r>
          </a:p>
          <a:p>
            <a:pPr marL="0" indent="0" algn="ctr">
              <a:buNone/>
            </a:pPr>
            <a:endParaRPr lang="en-NZ" b="1" dirty="0">
              <a:solidFill>
                <a:srgbClr val="0000CC"/>
              </a:solidFill>
            </a:endParaRP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8641991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10E2EEC-3CD4-409B-BE73-C94D8A141DDA}"/>
              </a:ext>
            </a:extLst>
          </p:cNvPr>
          <p:cNvSpPr>
            <a:spLocks noGrp="1"/>
          </p:cNvSpPr>
          <p:nvPr>
            <p:ph idx="1"/>
          </p:nvPr>
        </p:nvSpPr>
        <p:spPr/>
        <p:txBody>
          <a:bodyPr/>
          <a:lstStyle/>
          <a:p>
            <a:pPr marL="0" indent="0" algn="ctr">
              <a:buNone/>
            </a:pPr>
            <a:r>
              <a:rPr lang="en-NZ" b="1" dirty="0">
                <a:solidFill>
                  <a:srgbClr val="0000CC"/>
                </a:solidFill>
              </a:rPr>
              <a:t>Short term accommodation </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The general intent is for both long-term residential accommodation and property that is easily substitutable for long-term residential accommodation to be included in the scope of the interest limitation rules.</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Includes Short-stay accommodation.</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The Government is concerned that a carveout allowing owners of serviced apartments to claim interest deductions may lead to the conversion of regular apartments into serviced apartments, which would reduce effective housing supply.</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2627547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10E2EEC-3CD4-409B-BE73-C94D8A141DDA}"/>
              </a:ext>
            </a:extLst>
          </p:cNvPr>
          <p:cNvSpPr>
            <a:spLocks noGrp="1"/>
          </p:cNvSpPr>
          <p:nvPr>
            <p:ph idx="1"/>
          </p:nvPr>
        </p:nvSpPr>
        <p:spPr/>
        <p:txBody>
          <a:bodyPr/>
          <a:lstStyle/>
          <a:p>
            <a:pPr marL="0" indent="0" algn="ctr">
              <a:buNone/>
            </a:pPr>
            <a:r>
              <a:rPr lang="en-NZ" b="1" dirty="0">
                <a:solidFill>
                  <a:srgbClr val="0000CC"/>
                </a:solidFill>
              </a:rPr>
              <a:t>New build definition</a:t>
            </a:r>
          </a:p>
          <a:p>
            <a:pPr marL="457200" indent="-457200">
              <a:lnSpc>
                <a:spcPct val="100000"/>
              </a:lnSpc>
              <a:spcBef>
                <a:spcPts val="0"/>
              </a:spcBef>
              <a:spcAft>
                <a:spcPts val="0"/>
              </a:spcAft>
            </a:pPr>
            <a:r>
              <a:rPr lang="en-US" sz="2100" dirty="0">
                <a:cs typeface="Arial" panose="020B0604020202020204" pitchFamily="34" charset="0"/>
              </a:rPr>
              <a:t>Property should only qualify as a new build where residential housing supply has clearly increased. (One-for-one replacements)</a:t>
            </a:r>
          </a:p>
          <a:p>
            <a:pPr marL="457200" indent="-457200">
              <a:lnSpc>
                <a:spcPct val="100000"/>
              </a:lnSpc>
              <a:spcBef>
                <a:spcPts val="0"/>
              </a:spcBef>
              <a:spcAft>
                <a:spcPts val="0"/>
              </a:spcAft>
            </a:pPr>
            <a:r>
              <a:rPr lang="en-US" sz="2100" dirty="0">
                <a:cs typeface="Arial" panose="020B0604020202020204" pitchFamily="34" charset="0"/>
              </a:rPr>
              <a:t>Early owners (no later than 12 months after Code of Compliance issued)</a:t>
            </a:r>
          </a:p>
          <a:p>
            <a:pPr marL="457200" indent="-457200">
              <a:lnSpc>
                <a:spcPct val="100000"/>
              </a:lnSpc>
              <a:spcBef>
                <a:spcPts val="0"/>
              </a:spcBef>
              <a:spcAft>
                <a:spcPts val="0"/>
              </a:spcAft>
            </a:pPr>
            <a:r>
              <a:rPr lang="en-US" sz="2100" dirty="0">
                <a:cs typeface="Arial" panose="020B0604020202020204" pitchFamily="34" charset="0"/>
              </a:rPr>
              <a:t>Dwelling added to vacant land or replacing an existing dwelling</a:t>
            </a:r>
          </a:p>
          <a:p>
            <a:pPr marL="457200" indent="-457200">
              <a:lnSpc>
                <a:spcPct val="100000"/>
              </a:lnSpc>
              <a:spcBef>
                <a:spcPts val="0"/>
              </a:spcBef>
              <a:spcAft>
                <a:spcPts val="0"/>
              </a:spcAft>
            </a:pPr>
            <a:r>
              <a:rPr lang="en-US" sz="2100" dirty="0">
                <a:cs typeface="Arial" panose="020B0604020202020204" pitchFamily="34" charset="0"/>
              </a:rPr>
              <a:t>Additional dwelling added to a property (stand-alone or attached and includes </a:t>
            </a:r>
            <a:r>
              <a:rPr lang="en-US" sz="2100" dirty="0" err="1">
                <a:cs typeface="Arial" panose="020B0604020202020204" pitchFamily="34" charset="0"/>
              </a:rPr>
              <a:t>relocatables</a:t>
            </a:r>
            <a:r>
              <a:rPr lang="en-US" sz="2100" dirty="0">
                <a:cs typeface="Arial" panose="020B0604020202020204" pitchFamily="34" charset="0"/>
              </a:rPr>
              <a:t>) </a:t>
            </a:r>
          </a:p>
          <a:p>
            <a:pPr marL="457200" indent="-457200">
              <a:lnSpc>
                <a:spcPct val="100000"/>
              </a:lnSpc>
              <a:spcBef>
                <a:spcPts val="0"/>
              </a:spcBef>
              <a:spcAft>
                <a:spcPts val="0"/>
              </a:spcAft>
            </a:pPr>
            <a:r>
              <a:rPr lang="en-US" sz="2100" dirty="0">
                <a:cs typeface="Arial" panose="020B0604020202020204" pitchFamily="34" charset="0"/>
              </a:rPr>
              <a:t>Renovating an existing dwelling to create two or more dwellings. </a:t>
            </a:r>
          </a:p>
          <a:p>
            <a:pPr marL="457200" indent="-457200">
              <a:lnSpc>
                <a:spcPct val="100000"/>
              </a:lnSpc>
              <a:spcBef>
                <a:spcPts val="0"/>
              </a:spcBef>
              <a:spcAft>
                <a:spcPts val="0"/>
              </a:spcAft>
            </a:pPr>
            <a:r>
              <a:rPr lang="en-US" sz="2100" dirty="0">
                <a:cs typeface="Arial" panose="020B0604020202020204" pitchFamily="34" charset="0"/>
              </a:rPr>
              <a:t>Dwelling converted from commercial premises (office block converted into apartments)</a:t>
            </a:r>
          </a:p>
          <a:p>
            <a:pPr marL="0" indent="0" algn="ctr">
              <a:buNone/>
            </a:pPr>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748283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70F75F26-7D66-4B9E-9F9C-FA2749030DCD}"/>
              </a:ext>
            </a:extLst>
          </p:cNvPr>
          <p:cNvSpPr>
            <a:spLocks noGrp="1"/>
          </p:cNvSpPr>
          <p:nvPr>
            <p:ph type="title"/>
          </p:nvPr>
        </p:nvSpPr>
        <p:spPr>
          <a:xfrm>
            <a:off x="2141935" y="857251"/>
            <a:ext cx="5524500" cy="545306"/>
          </a:xfrm>
        </p:spPr>
        <p:txBody>
          <a:bodyPr>
            <a:normAutofit fontScale="90000"/>
          </a:bodyPr>
          <a:lstStyle/>
          <a:p>
            <a:pPr algn="l"/>
            <a:r>
              <a:rPr lang="en-NZ" altLang="en-US" b="1" dirty="0">
                <a:solidFill>
                  <a:srgbClr val="0000CC"/>
                </a:solidFill>
              </a:rPr>
              <a:t>Average home as a rental in 2020</a:t>
            </a:r>
          </a:p>
        </p:txBody>
      </p:sp>
      <p:graphicFrame>
        <p:nvGraphicFramePr>
          <p:cNvPr id="3" name="Table 2">
            <a:extLst>
              <a:ext uri="{FF2B5EF4-FFF2-40B4-BE49-F238E27FC236}">
                <a16:creationId xmlns:a16="http://schemas.microsoft.com/office/drawing/2014/main" xmlns="" id="{92184630-2813-481C-8CE7-58AB1912E3CE}"/>
              </a:ext>
            </a:extLst>
          </p:cNvPr>
          <p:cNvGraphicFramePr>
            <a:graphicFrameLocks noGrp="1"/>
          </p:cNvGraphicFramePr>
          <p:nvPr/>
        </p:nvGraphicFramePr>
        <p:xfrm>
          <a:off x="665974" y="1595231"/>
          <a:ext cx="4268804" cy="3861350"/>
        </p:xfrm>
        <a:graphic>
          <a:graphicData uri="http://schemas.openxmlformats.org/drawingml/2006/table">
            <a:tbl>
              <a:tblPr/>
              <a:tblGrid>
                <a:gridCol w="2777934">
                  <a:extLst>
                    <a:ext uri="{9D8B030D-6E8A-4147-A177-3AD203B41FA5}">
                      <a16:colId xmlns:a16="http://schemas.microsoft.com/office/drawing/2014/main" xmlns="" val="20000"/>
                    </a:ext>
                  </a:extLst>
                </a:gridCol>
                <a:gridCol w="565000">
                  <a:extLst>
                    <a:ext uri="{9D8B030D-6E8A-4147-A177-3AD203B41FA5}">
                      <a16:colId xmlns:a16="http://schemas.microsoft.com/office/drawing/2014/main" xmlns="" val="20001"/>
                    </a:ext>
                  </a:extLst>
                </a:gridCol>
                <a:gridCol w="925870">
                  <a:extLst>
                    <a:ext uri="{9D8B030D-6E8A-4147-A177-3AD203B41FA5}">
                      <a16:colId xmlns:a16="http://schemas.microsoft.com/office/drawing/2014/main" xmlns="" val="20002"/>
                    </a:ext>
                  </a:extLst>
                </a:gridCol>
              </a:tblGrid>
              <a:tr h="635710">
                <a:tc>
                  <a:txBody>
                    <a:bodyPr/>
                    <a:lstStyle/>
                    <a:p>
                      <a:pPr marL="82550" indent="0" algn="l" fontAlgn="b"/>
                      <a:r>
                        <a:rPr lang="en-NZ" sz="1400" b="0" i="0" u="none" strike="noStrike" dirty="0">
                          <a:solidFill>
                            <a:srgbClr val="000000"/>
                          </a:solidFill>
                          <a:latin typeface="Arial"/>
                        </a:rPr>
                        <a:t>Property Value (QV Median price)</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NZ" sz="1400" b="1" i="0" u="none" strike="noStrike" dirty="0">
                          <a:solidFill>
                            <a:srgbClr val="000000"/>
                          </a:solidFill>
                          <a:latin typeface="Arial"/>
                        </a:rPr>
                        <a:t>$  728,000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400262">
                <a:tc>
                  <a:txBody>
                    <a:bodyPr/>
                    <a:lstStyle/>
                    <a:p>
                      <a:pPr marL="82550" indent="0" algn="l" fontAlgn="b"/>
                      <a:r>
                        <a:rPr lang="en-NZ" sz="1400" b="0" i="0" u="none" strike="noStrike" kern="1200" dirty="0">
                          <a:solidFill>
                            <a:srgbClr val="000000"/>
                          </a:solidFill>
                          <a:latin typeface="Arial"/>
                          <a:ea typeface="+mn-ea"/>
                          <a:cs typeface="+mn-cs"/>
                        </a:rPr>
                        <a:t>Deposit / Investment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10%</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72,800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400262">
                <a:tc>
                  <a:txBody>
                    <a:bodyPr/>
                    <a:lstStyle/>
                    <a:p>
                      <a:pPr marL="82550" indent="0" algn="l" fontAlgn="b"/>
                      <a:r>
                        <a:rPr lang="en-NZ" sz="1400" b="0" i="0" u="none" strike="noStrike" kern="1200" dirty="0">
                          <a:solidFill>
                            <a:srgbClr val="000000"/>
                          </a:solidFill>
                          <a:latin typeface="Arial"/>
                          <a:ea typeface="+mn-ea"/>
                          <a:cs typeface="+mn-cs"/>
                        </a:rPr>
                        <a:t>Mortgage    </a:t>
                      </a:r>
                      <a:r>
                        <a:rPr lang="en-NZ" sz="1100" b="0" i="0" u="none" strike="noStrike" kern="1200" dirty="0">
                          <a:solidFill>
                            <a:srgbClr val="000000"/>
                          </a:solidFill>
                          <a:latin typeface="Arial"/>
                          <a:ea typeface="+mn-ea"/>
                          <a:cs typeface="+mn-cs"/>
                        </a:rPr>
                        <a:t>($29,544 pa)</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4.15%</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655,400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400262">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1"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400262">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400262">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400262">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400262">
                <a:tc>
                  <a:txBody>
                    <a:bodyPr/>
                    <a:lstStyle/>
                    <a:p>
                      <a:pPr marL="82550" indent="0" algn="l" fontAlgn="b"/>
                      <a:endParaRPr lang="en-NZ" sz="11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423806">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endParaRPr lang="en-NZ" sz="9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689267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70F75F26-7D66-4B9E-9F9C-FA2749030DCD}"/>
              </a:ext>
            </a:extLst>
          </p:cNvPr>
          <p:cNvSpPr>
            <a:spLocks noGrp="1"/>
          </p:cNvSpPr>
          <p:nvPr>
            <p:ph type="title"/>
          </p:nvPr>
        </p:nvSpPr>
        <p:spPr>
          <a:xfrm>
            <a:off x="2141935" y="857251"/>
            <a:ext cx="5524500" cy="545306"/>
          </a:xfrm>
        </p:spPr>
        <p:txBody>
          <a:bodyPr>
            <a:normAutofit fontScale="90000"/>
          </a:bodyPr>
          <a:lstStyle/>
          <a:p>
            <a:pPr algn="l"/>
            <a:r>
              <a:rPr lang="en-NZ" altLang="en-US" b="1" dirty="0">
                <a:solidFill>
                  <a:srgbClr val="0000CC"/>
                </a:solidFill>
              </a:rPr>
              <a:t>Average home as a rental in 2020</a:t>
            </a:r>
          </a:p>
        </p:txBody>
      </p:sp>
      <p:graphicFrame>
        <p:nvGraphicFramePr>
          <p:cNvPr id="3" name="Table 2">
            <a:extLst>
              <a:ext uri="{FF2B5EF4-FFF2-40B4-BE49-F238E27FC236}">
                <a16:creationId xmlns:a16="http://schemas.microsoft.com/office/drawing/2014/main" xmlns="" id="{92184630-2813-481C-8CE7-58AB1912E3CE}"/>
              </a:ext>
            </a:extLst>
          </p:cNvPr>
          <p:cNvGraphicFramePr>
            <a:graphicFrameLocks noGrp="1"/>
          </p:cNvGraphicFramePr>
          <p:nvPr/>
        </p:nvGraphicFramePr>
        <p:xfrm>
          <a:off x="665974" y="1595231"/>
          <a:ext cx="4268804" cy="3861350"/>
        </p:xfrm>
        <a:graphic>
          <a:graphicData uri="http://schemas.openxmlformats.org/drawingml/2006/table">
            <a:tbl>
              <a:tblPr/>
              <a:tblGrid>
                <a:gridCol w="2777934">
                  <a:extLst>
                    <a:ext uri="{9D8B030D-6E8A-4147-A177-3AD203B41FA5}">
                      <a16:colId xmlns:a16="http://schemas.microsoft.com/office/drawing/2014/main" xmlns="" val="20000"/>
                    </a:ext>
                  </a:extLst>
                </a:gridCol>
                <a:gridCol w="565000">
                  <a:extLst>
                    <a:ext uri="{9D8B030D-6E8A-4147-A177-3AD203B41FA5}">
                      <a16:colId xmlns:a16="http://schemas.microsoft.com/office/drawing/2014/main" xmlns="" val="20001"/>
                    </a:ext>
                  </a:extLst>
                </a:gridCol>
                <a:gridCol w="925870">
                  <a:extLst>
                    <a:ext uri="{9D8B030D-6E8A-4147-A177-3AD203B41FA5}">
                      <a16:colId xmlns:a16="http://schemas.microsoft.com/office/drawing/2014/main" xmlns="" val="20002"/>
                    </a:ext>
                  </a:extLst>
                </a:gridCol>
              </a:tblGrid>
              <a:tr h="635710">
                <a:tc>
                  <a:txBody>
                    <a:bodyPr/>
                    <a:lstStyle/>
                    <a:p>
                      <a:pPr marL="82550" indent="0" algn="l" fontAlgn="b"/>
                      <a:r>
                        <a:rPr lang="en-NZ" sz="1400" b="0" i="0" u="none" strike="noStrike" dirty="0">
                          <a:solidFill>
                            <a:srgbClr val="000000"/>
                          </a:solidFill>
                          <a:latin typeface="Arial"/>
                        </a:rPr>
                        <a:t>Property Value (QV Median price)</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NZ" sz="1400" b="1" i="0" u="none" strike="noStrike" dirty="0">
                          <a:solidFill>
                            <a:srgbClr val="000000"/>
                          </a:solidFill>
                          <a:latin typeface="Arial"/>
                        </a:rPr>
                        <a:t>$  728,000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400262">
                <a:tc>
                  <a:txBody>
                    <a:bodyPr/>
                    <a:lstStyle/>
                    <a:p>
                      <a:pPr marL="82550" indent="0" algn="l" fontAlgn="b"/>
                      <a:r>
                        <a:rPr lang="en-NZ" sz="1400" b="0" i="0" u="none" strike="noStrike" kern="1200" dirty="0">
                          <a:solidFill>
                            <a:srgbClr val="000000"/>
                          </a:solidFill>
                          <a:latin typeface="Arial"/>
                          <a:ea typeface="+mn-ea"/>
                          <a:cs typeface="+mn-cs"/>
                        </a:rPr>
                        <a:t>Deposit / Investment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10%</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72,800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400262">
                <a:tc>
                  <a:txBody>
                    <a:bodyPr/>
                    <a:lstStyle/>
                    <a:p>
                      <a:pPr marL="82550" indent="0" algn="l" fontAlgn="b"/>
                      <a:r>
                        <a:rPr lang="en-NZ" sz="1400" b="0" i="0" u="none" strike="noStrike" kern="1200" dirty="0">
                          <a:solidFill>
                            <a:srgbClr val="000000"/>
                          </a:solidFill>
                          <a:latin typeface="Arial"/>
                          <a:ea typeface="+mn-ea"/>
                          <a:cs typeface="+mn-cs"/>
                        </a:rPr>
                        <a:t>Mortgage    </a:t>
                      </a:r>
                      <a:r>
                        <a:rPr lang="en-NZ" sz="1100" b="0" i="0" u="none" strike="noStrike" kern="1200" dirty="0">
                          <a:solidFill>
                            <a:srgbClr val="000000"/>
                          </a:solidFill>
                          <a:latin typeface="Arial"/>
                          <a:ea typeface="+mn-ea"/>
                          <a:cs typeface="+mn-cs"/>
                        </a:rPr>
                        <a:t>($29,544 pa)</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4.15%</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655,400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400262">
                <a:tc>
                  <a:txBody>
                    <a:bodyPr/>
                    <a:lstStyle/>
                    <a:p>
                      <a:pPr marL="82550" indent="0" algn="l" fontAlgn="b"/>
                      <a:r>
                        <a:rPr lang="en-NZ" sz="1400" b="0" i="0" u="none" strike="noStrike" kern="1200" dirty="0">
                          <a:solidFill>
                            <a:srgbClr val="000000"/>
                          </a:solidFill>
                          <a:latin typeface="Arial"/>
                          <a:ea typeface="+mn-ea"/>
                          <a:cs typeface="+mn-cs"/>
                        </a:rPr>
                        <a:t>Weekly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1" i="0" u="none" strike="noStrike" dirty="0">
                          <a:solidFill>
                            <a:srgbClr val="000000"/>
                          </a:solidFill>
                          <a:latin typeface="Arial"/>
                        </a:rPr>
                        <a:t>$ 590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400262">
                <a:tc>
                  <a:txBody>
                    <a:bodyPr/>
                    <a:lstStyle/>
                    <a:p>
                      <a:pPr marL="82550" indent="0" algn="l" fontAlgn="b"/>
                      <a:r>
                        <a:rPr lang="en-NZ" sz="1400" b="0" i="0" u="none" strike="noStrike" kern="1200" dirty="0">
                          <a:solidFill>
                            <a:srgbClr val="000000"/>
                          </a:solidFill>
                          <a:latin typeface="Arial"/>
                          <a:ea typeface="+mn-ea"/>
                          <a:cs typeface="+mn-cs"/>
                        </a:rPr>
                        <a:t>Annual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30,680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400262">
                <a:tc>
                  <a:txBody>
                    <a:bodyPr/>
                    <a:lstStyle/>
                    <a:p>
                      <a:pPr marL="82550" indent="0" algn="l" fontAlgn="b"/>
                      <a:r>
                        <a:rPr lang="en-NZ" sz="1400" b="0" i="0" u="none" strike="noStrike" kern="1200" dirty="0">
                          <a:solidFill>
                            <a:srgbClr val="000000"/>
                          </a:solidFill>
                          <a:latin typeface="Arial"/>
                          <a:ea typeface="+mn-ea"/>
                          <a:cs typeface="+mn-cs"/>
                        </a:rPr>
                        <a:t>Expenses</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40,130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400262">
                <a:tc>
                  <a:txBody>
                    <a:bodyPr/>
                    <a:lstStyle/>
                    <a:p>
                      <a:pPr marL="82550" indent="0" algn="l" fontAlgn="b"/>
                      <a:r>
                        <a:rPr lang="en-NZ" sz="1400" b="0" i="0" u="none" strike="noStrike" kern="1200" dirty="0">
                          <a:solidFill>
                            <a:srgbClr val="000000"/>
                          </a:solidFill>
                          <a:latin typeface="Arial"/>
                          <a:ea typeface="+mn-ea"/>
                          <a:cs typeface="+mn-cs"/>
                        </a:rPr>
                        <a:t>Cost in first year</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9,450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400262">
                <a:tc>
                  <a:txBody>
                    <a:bodyPr/>
                    <a:lstStyle/>
                    <a:p>
                      <a:pPr marL="82550" indent="0" algn="l" fontAlgn="b"/>
                      <a:endParaRPr lang="en-NZ" sz="11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423806">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endParaRPr lang="en-NZ" sz="9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9123264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70F75F26-7D66-4B9E-9F9C-FA2749030DCD}"/>
              </a:ext>
            </a:extLst>
          </p:cNvPr>
          <p:cNvSpPr>
            <a:spLocks noGrp="1"/>
          </p:cNvSpPr>
          <p:nvPr>
            <p:ph type="title"/>
          </p:nvPr>
        </p:nvSpPr>
        <p:spPr>
          <a:xfrm>
            <a:off x="2141935" y="857251"/>
            <a:ext cx="5524500" cy="545306"/>
          </a:xfrm>
        </p:spPr>
        <p:txBody>
          <a:bodyPr>
            <a:normAutofit fontScale="90000"/>
          </a:bodyPr>
          <a:lstStyle/>
          <a:p>
            <a:pPr algn="l"/>
            <a:r>
              <a:rPr lang="en-NZ" altLang="en-US" b="1" dirty="0">
                <a:solidFill>
                  <a:srgbClr val="0000CC"/>
                </a:solidFill>
              </a:rPr>
              <a:t>Average home as a rental in 2020</a:t>
            </a:r>
          </a:p>
        </p:txBody>
      </p:sp>
      <p:graphicFrame>
        <p:nvGraphicFramePr>
          <p:cNvPr id="3" name="Table 2">
            <a:extLst>
              <a:ext uri="{FF2B5EF4-FFF2-40B4-BE49-F238E27FC236}">
                <a16:creationId xmlns:a16="http://schemas.microsoft.com/office/drawing/2014/main" xmlns="" id="{92184630-2813-481C-8CE7-58AB1912E3CE}"/>
              </a:ext>
            </a:extLst>
          </p:cNvPr>
          <p:cNvGraphicFramePr>
            <a:graphicFrameLocks noGrp="1"/>
          </p:cNvGraphicFramePr>
          <p:nvPr/>
        </p:nvGraphicFramePr>
        <p:xfrm>
          <a:off x="665974" y="1595231"/>
          <a:ext cx="4268804" cy="3861350"/>
        </p:xfrm>
        <a:graphic>
          <a:graphicData uri="http://schemas.openxmlformats.org/drawingml/2006/table">
            <a:tbl>
              <a:tblPr/>
              <a:tblGrid>
                <a:gridCol w="2777934">
                  <a:extLst>
                    <a:ext uri="{9D8B030D-6E8A-4147-A177-3AD203B41FA5}">
                      <a16:colId xmlns:a16="http://schemas.microsoft.com/office/drawing/2014/main" xmlns="" val="20000"/>
                    </a:ext>
                  </a:extLst>
                </a:gridCol>
                <a:gridCol w="565000">
                  <a:extLst>
                    <a:ext uri="{9D8B030D-6E8A-4147-A177-3AD203B41FA5}">
                      <a16:colId xmlns:a16="http://schemas.microsoft.com/office/drawing/2014/main" xmlns="" val="20001"/>
                    </a:ext>
                  </a:extLst>
                </a:gridCol>
                <a:gridCol w="925870">
                  <a:extLst>
                    <a:ext uri="{9D8B030D-6E8A-4147-A177-3AD203B41FA5}">
                      <a16:colId xmlns:a16="http://schemas.microsoft.com/office/drawing/2014/main" xmlns="" val="20002"/>
                    </a:ext>
                  </a:extLst>
                </a:gridCol>
              </a:tblGrid>
              <a:tr h="635710">
                <a:tc>
                  <a:txBody>
                    <a:bodyPr/>
                    <a:lstStyle/>
                    <a:p>
                      <a:pPr marL="82550" indent="0" algn="l" fontAlgn="b"/>
                      <a:r>
                        <a:rPr lang="en-NZ" sz="1400" b="0" i="0" u="none" strike="noStrike" dirty="0">
                          <a:solidFill>
                            <a:srgbClr val="000000"/>
                          </a:solidFill>
                          <a:latin typeface="Arial"/>
                        </a:rPr>
                        <a:t>Property Value (QV Median price)</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NZ" sz="1400" b="1" i="0" u="none" strike="noStrike" dirty="0">
                          <a:solidFill>
                            <a:srgbClr val="000000"/>
                          </a:solidFill>
                          <a:latin typeface="Arial"/>
                        </a:rPr>
                        <a:t>$  728,000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400262">
                <a:tc>
                  <a:txBody>
                    <a:bodyPr/>
                    <a:lstStyle/>
                    <a:p>
                      <a:pPr marL="82550" indent="0" algn="l" fontAlgn="b"/>
                      <a:r>
                        <a:rPr lang="en-NZ" sz="1400" b="0" i="0" u="none" strike="noStrike" kern="1200" dirty="0">
                          <a:solidFill>
                            <a:srgbClr val="000000"/>
                          </a:solidFill>
                          <a:latin typeface="Arial"/>
                          <a:ea typeface="+mn-ea"/>
                          <a:cs typeface="+mn-cs"/>
                        </a:rPr>
                        <a:t>Deposit / Investment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10%</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72,800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400262">
                <a:tc>
                  <a:txBody>
                    <a:bodyPr/>
                    <a:lstStyle/>
                    <a:p>
                      <a:pPr marL="82550" indent="0" algn="l" fontAlgn="b"/>
                      <a:r>
                        <a:rPr lang="en-NZ" sz="1400" b="0" i="0" u="none" strike="noStrike" kern="1200" dirty="0">
                          <a:solidFill>
                            <a:srgbClr val="000000"/>
                          </a:solidFill>
                          <a:latin typeface="Arial"/>
                          <a:ea typeface="+mn-ea"/>
                          <a:cs typeface="+mn-cs"/>
                        </a:rPr>
                        <a:t>Mortgage    </a:t>
                      </a:r>
                      <a:r>
                        <a:rPr lang="en-NZ" sz="1100" b="0" i="0" u="none" strike="noStrike" kern="1200" dirty="0">
                          <a:solidFill>
                            <a:srgbClr val="000000"/>
                          </a:solidFill>
                          <a:latin typeface="Arial"/>
                          <a:ea typeface="+mn-ea"/>
                          <a:cs typeface="+mn-cs"/>
                        </a:rPr>
                        <a:t>($29,544 pa)</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4.15%</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655,400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400262">
                <a:tc>
                  <a:txBody>
                    <a:bodyPr/>
                    <a:lstStyle/>
                    <a:p>
                      <a:pPr marL="82550" indent="0" algn="l" fontAlgn="b"/>
                      <a:r>
                        <a:rPr lang="en-NZ" sz="1400" b="0" i="0" u="none" strike="noStrike" kern="1200" dirty="0">
                          <a:solidFill>
                            <a:srgbClr val="000000"/>
                          </a:solidFill>
                          <a:latin typeface="Arial"/>
                          <a:ea typeface="+mn-ea"/>
                          <a:cs typeface="+mn-cs"/>
                        </a:rPr>
                        <a:t>Weekly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1" i="0" u="none" strike="noStrike" dirty="0">
                          <a:solidFill>
                            <a:srgbClr val="000000"/>
                          </a:solidFill>
                          <a:latin typeface="Arial"/>
                        </a:rPr>
                        <a:t>$ 590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400262">
                <a:tc>
                  <a:txBody>
                    <a:bodyPr/>
                    <a:lstStyle/>
                    <a:p>
                      <a:pPr marL="82550" indent="0" algn="l" fontAlgn="b"/>
                      <a:r>
                        <a:rPr lang="en-NZ" sz="1400" b="0" i="0" u="none" strike="noStrike" kern="1200" dirty="0">
                          <a:solidFill>
                            <a:srgbClr val="000000"/>
                          </a:solidFill>
                          <a:latin typeface="Arial"/>
                          <a:ea typeface="+mn-ea"/>
                          <a:cs typeface="+mn-cs"/>
                        </a:rPr>
                        <a:t>Annual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30,680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400262">
                <a:tc>
                  <a:txBody>
                    <a:bodyPr/>
                    <a:lstStyle/>
                    <a:p>
                      <a:pPr marL="82550" indent="0" algn="l" fontAlgn="b"/>
                      <a:r>
                        <a:rPr lang="en-NZ" sz="1400" b="0" i="0" u="none" strike="noStrike" kern="1200" dirty="0">
                          <a:solidFill>
                            <a:srgbClr val="000000"/>
                          </a:solidFill>
                          <a:latin typeface="Arial"/>
                          <a:ea typeface="+mn-ea"/>
                          <a:cs typeface="+mn-cs"/>
                        </a:rPr>
                        <a:t>Expenses</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40,130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400262">
                <a:tc>
                  <a:txBody>
                    <a:bodyPr/>
                    <a:lstStyle/>
                    <a:p>
                      <a:pPr marL="82550" indent="0" algn="l" fontAlgn="b"/>
                      <a:r>
                        <a:rPr lang="en-NZ" sz="1400" b="0" i="0" u="none" strike="noStrike" kern="1200" dirty="0">
                          <a:solidFill>
                            <a:srgbClr val="000000"/>
                          </a:solidFill>
                          <a:latin typeface="Arial"/>
                          <a:ea typeface="+mn-ea"/>
                          <a:cs typeface="+mn-cs"/>
                        </a:rPr>
                        <a:t>Cost in first year</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9,450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400262">
                <a:tc>
                  <a:txBody>
                    <a:bodyPr/>
                    <a:lstStyle/>
                    <a:p>
                      <a:pPr marL="82550" indent="0" algn="l" fontAlgn="b"/>
                      <a:r>
                        <a:rPr lang="en-NZ" sz="1400" b="0" i="0" u="none" strike="noStrike" kern="1200" dirty="0">
                          <a:solidFill>
                            <a:srgbClr val="000000"/>
                          </a:solidFill>
                          <a:latin typeface="Arial"/>
                          <a:ea typeface="+mn-ea"/>
                          <a:cs typeface="+mn-cs"/>
                        </a:rPr>
                        <a:t>Tax Refund </a:t>
                      </a:r>
                      <a:r>
                        <a:rPr lang="en-NZ" sz="1100" b="0" i="0" u="none" strike="noStrike" kern="1200" dirty="0">
                          <a:solidFill>
                            <a:srgbClr val="000000"/>
                          </a:solidFill>
                          <a:latin typeface="Arial"/>
                          <a:ea typeface="+mn-ea"/>
                          <a:cs typeface="+mn-cs"/>
                        </a:rPr>
                        <a:t>(Inc building &amp; chattels </a:t>
                      </a:r>
                      <a:r>
                        <a:rPr lang="en-NZ" sz="1100" b="0" i="0" u="none" strike="noStrike" kern="1200" dirty="0" err="1">
                          <a:solidFill>
                            <a:srgbClr val="000000"/>
                          </a:solidFill>
                          <a:latin typeface="Arial"/>
                          <a:ea typeface="+mn-ea"/>
                          <a:cs typeface="+mn-cs"/>
                        </a:rPr>
                        <a:t>Depn</a:t>
                      </a:r>
                      <a:r>
                        <a:rPr lang="en-NZ" sz="1100" b="0" i="0" u="none" strike="noStrike" kern="1200" dirty="0">
                          <a:solidFill>
                            <a:srgbClr val="000000"/>
                          </a:solidFill>
                          <a:latin typeface="Arial"/>
                          <a:ea typeface="+mn-ea"/>
                          <a:cs typeface="+mn-cs"/>
                        </a:rPr>
                        <a: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33%</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8,407</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423806">
                <a:tc>
                  <a:txBody>
                    <a:bodyPr/>
                    <a:lstStyle/>
                    <a:p>
                      <a:pPr marL="82550" indent="0" algn="l" fontAlgn="b"/>
                      <a:r>
                        <a:rPr lang="en-NZ" sz="1400" b="0" i="0" u="none" strike="noStrike" kern="1200" dirty="0">
                          <a:solidFill>
                            <a:srgbClr val="000000"/>
                          </a:solidFill>
                          <a:latin typeface="Arial"/>
                          <a:ea typeface="+mn-ea"/>
                          <a:cs typeface="+mn-cs"/>
                        </a:rPr>
                        <a:t>Owners cost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r>
                        <a:rPr lang="en-NZ" sz="1400" b="0" i="0" u="none" strike="noStrike" dirty="0">
                          <a:solidFill>
                            <a:srgbClr val="000000"/>
                          </a:solidFill>
                          <a:latin typeface="Arial"/>
                        </a:rPr>
                        <a:t>-$      1,046</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20503105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70F75F26-7D66-4B9E-9F9C-FA2749030DCD}"/>
              </a:ext>
            </a:extLst>
          </p:cNvPr>
          <p:cNvSpPr>
            <a:spLocks noGrp="1"/>
          </p:cNvSpPr>
          <p:nvPr>
            <p:ph type="title"/>
          </p:nvPr>
        </p:nvSpPr>
        <p:spPr>
          <a:xfrm>
            <a:off x="2141935" y="857251"/>
            <a:ext cx="5524500" cy="545306"/>
          </a:xfrm>
        </p:spPr>
        <p:txBody>
          <a:bodyPr>
            <a:normAutofit fontScale="90000"/>
          </a:bodyPr>
          <a:lstStyle/>
          <a:p>
            <a:pPr algn="l"/>
            <a:r>
              <a:rPr lang="en-NZ" altLang="en-US" b="1" dirty="0">
                <a:solidFill>
                  <a:srgbClr val="0000CC"/>
                </a:solidFill>
              </a:rPr>
              <a:t>Average home as a rental in 2020</a:t>
            </a:r>
          </a:p>
        </p:txBody>
      </p:sp>
      <p:graphicFrame>
        <p:nvGraphicFramePr>
          <p:cNvPr id="3" name="Table 2">
            <a:extLst>
              <a:ext uri="{FF2B5EF4-FFF2-40B4-BE49-F238E27FC236}">
                <a16:creationId xmlns:a16="http://schemas.microsoft.com/office/drawing/2014/main" xmlns="" id="{92184630-2813-481C-8CE7-58AB1912E3CE}"/>
              </a:ext>
            </a:extLst>
          </p:cNvPr>
          <p:cNvGraphicFramePr>
            <a:graphicFrameLocks noGrp="1"/>
          </p:cNvGraphicFramePr>
          <p:nvPr/>
        </p:nvGraphicFramePr>
        <p:xfrm>
          <a:off x="665974" y="1595231"/>
          <a:ext cx="4268804" cy="3861350"/>
        </p:xfrm>
        <a:graphic>
          <a:graphicData uri="http://schemas.openxmlformats.org/drawingml/2006/table">
            <a:tbl>
              <a:tblPr/>
              <a:tblGrid>
                <a:gridCol w="2777934">
                  <a:extLst>
                    <a:ext uri="{9D8B030D-6E8A-4147-A177-3AD203B41FA5}">
                      <a16:colId xmlns:a16="http://schemas.microsoft.com/office/drawing/2014/main" xmlns="" val="20000"/>
                    </a:ext>
                  </a:extLst>
                </a:gridCol>
                <a:gridCol w="565000">
                  <a:extLst>
                    <a:ext uri="{9D8B030D-6E8A-4147-A177-3AD203B41FA5}">
                      <a16:colId xmlns:a16="http://schemas.microsoft.com/office/drawing/2014/main" xmlns="" val="20001"/>
                    </a:ext>
                  </a:extLst>
                </a:gridCol>
                <a:gridCol w="925870">
                  <a:extLst>
                    <a:ext uri="{9D8B030D-6E8A-4147-A177-3AD203B41FA5}">
                      <a16:colId xmlns:a16="http://schemas.microsoft.com/office/drawing/2014/main" xmlns="" val="20002"/>
                    </a:ext>
                  </a:extLst>
                </a:gridCol>
              </a:tblGrid>
              <a:tr h="635710">
                <a:tc>
                  <a:txBody>
                    <a:bodyPr/>
                    <a:lstStyle/>
                    <a:p>
                      <a:pPr marL="82550" indent="0" algn="l" fontAlgn="b"/>
                      <a:r>
                        <a:rPr lang="en-NZ" sz="1400" b="0" i="0" u="none" strike="noStrike" dirty="0">
                          <a:solidFill>
                            <a:srgbClr val="000000"/>
                          </a:solidFill>
                          <a:latin typeface="Arial"/>
                        </a:rPr>
                        <a:t>Property Value (QV Median price)</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NZ" sz="1400" b="1" i="0" u="none" strike="noStrike" dirty="0">
                          <a:solidFill>
                            <a:srgbClr val="000000"/>
                          </a:solidFill>
                          <a:latin typeface="Arial"/>
                        </a:rPr>
                        <a:t>$  728,000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400262">
                <a:tc>
                  <a:txBody>
                    <a:bodyPr/>
                    <a:lstStyle/>
                    <a:p>
                      <a:pPr marL="82550" indent="0" algn="l" fontAlgn="b"/>
                      <a:r>
                        <a:rPr lang="en-NZ" sz="1400" b="0" i="0" u="none" strike="noStrike" kern="1200" dirty="0">
                          <a:solidFill>
                            <a:srgbClr val="000000"/>
                          </a:solidFill>
                          <a:latin typeface="Arial"/>
                          <a:ea typeface="+mn-ea"/>
                          <a:cs typeface="+mn-cs"/>
                        </a:rPr>
                        <a:t>Deposit / Investment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10%</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72,800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400262">
                <a:tc>
                  <a:txBody>
                    <a:bodyPr/>
                    <a:lstStyle/>
                    <a:p>
                      <a:pPr marL="82550" indent="0" algn="l" fontAlgn="b"/>
                      <a:r>
                        <a:rPr lang="en-NZ" sz="1400" b="0" i="0" u="none" strike="noStrike" kern="1200" dirty="0">
                          <a:solidFill>
                            <a:srgbClr val="000000"/>
                          </a:solidFill>
                          <a:latin typeface="Arial"/>
                          <a:ea typeface="+mn-ea"/>
                          <a:cs typeface="+mn-cs"/>
                        </a:rPr>
                        <a:t>Mortgage    </a:t>
                      </a:r>
                      <a:r>
                        <a:rPr lang="en-NZ" sz="1100" b="0" i="0" u="none" strike="noStrike" kern="1200" dirty="0">
                          <a:solidFill>
                            <a:srgbClr val="000000"/>
                          </a:solidFill>
                          <a:latin typeface="Arial"/>
                          <a:ea typeface="+mn-ea"/>
                          <a:cs typeface="+mn-cs"/>
                        </a:rPr>
                        <a:t>($29,544 pa)</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4.15%</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655,400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400262">
                <a:tc>
                  <a:txBody>
                    <a:bodyPr/>
                    <a:lstStyle/>
                    <a:p>
                      <a:pPr marL="82550" indent="0" algn="l" fontAlgn="b"/>
                      <a:r>
                        <a:rPr lang="en-NZ" sz="1400" b="0" i="0" u="none" strike="noStrike" kern="1200" dirty="0">
                          <a:solidFill>
                            <a:srgbClr val="000000"/>
                          </a:solidFill>
                          <a:latin typeface="Arial"/>
                          <a:ea typeface="+mn-ea"/>
                          <a:cs typeface="+mn-cs"/>
                        </a:rPr>
                        <a:t>Weekly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1" i="0" u="none" strike="noStrike" dirty="0">
                          <a:solidFill>
                            <a:srgbClr val="000000"/>
                          </a:solidFill>
                          <a:latin typeface="Arial"/>
                        </a:rPr>
                        <a:t>$ 590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400262">
                <a:tc>
                  <a:txBody>
                    <a:bodyPr/>
                    <a:lstStyle/>
                    <a:p>
                      <a:pPr marL="82550" indent="0" algn="l" fontAlgn="b"/>
                      <a:r>
                        <a:rPr lang="en-NZ" sz="1400" b="0" i="0" u="none" strike="noStrike" kern="1200" dirty="0">
                          <a:solidFill>
                            <a:srgbClr val="000000"/>
                          </a:solidFill>
                          <a:latin typeface="Arial"/>
                          <a:ea typeface="+mn-ea"/>
                          <a:cs typeface="+mn-cs"/>
                        </a:rPr>
                        <a:t>Annual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30,680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400262">
                <a:tc>
                  <a:txBody>
                    <a:bodyPr/>
                    <a:lstStyle/>
                    <a:p>
                      <a:pPr marL="82550" indent="0" algn="l" fontAlgn="b"/>
                      <a:r>
                        <a:rPr lang="en-NZ" sz="1400" b="0" i="0" u="none" strike="noStrike" kern="1200" dirty="0">
                          <a:solidFill>
                            <a:srgbClr val="000000"/>
                          </a:solidFill>
                          <a:latin typeface="Arial"/>
                          <a:ea typeface="+mn-ea"/>
                          <a:cs typeface="+mn-cs"/>
                        </a:rPr>
                        <a:t>Expenses</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40,130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400262">
                <a:tc>
                  <a:txBody>
                    <a:bodyPr/>
                    <a:lstStyle/>
                    <a:p>
                      <a:pPr marL="82550" indent="0" algn="l" fontAlgn="b"/>
                      <a:r>
                        <a:rPr lang="en-NZ" sz="1400" b="0" i="0" u="none" strike="noStrike" kern="1200" dirty="0">
                          <a:solidFill>
                            <a:srgbClr val="000000"/>
                          </a:solidFill>
                          <a:latin typeface="Arial"/>
                          <a:ea typeface="+mn-ea"/>
                          <a:cs typeface="+mn-cs"/>
                        </a:rPr>
                        <a:t>Cost in first year</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9,450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400262">
                <a:tc>
                  <a:txBody>
                    <a:bodyPr/>
                    <a:lstStyle/>
                    <a:p>
                      <a:pPr marL="82550" indent="0" algn="l" fontAlgn="b"/>
                      <a:r>
                        <a:rPr lang="en-NZ" sz="1400" b="0" i="0" u="none" strike="noStrike" kern="1200" dirty="0">
                          <a:solidFill>
                            <a:srgbClr val="000000"/>
                          </a:solidFill>
                          <a:latin typeface="Arial"/>
                          <a:ea typeface="+mn-ea"/>
                          <a:cs typeface="+mn-cs"/>
                        </a:rPr>
                        <a:t>Tax Refund </a:t>
                      </a:r>
                      <a:r>
                        <a:rPr lang="en-NZ" sz="1100" b="0" i="0" u="none" strike="noStrike" kern="1200" dirty="0">
                          <a:solidFill>
                            <a:srgbClr val="000000"/>
                          </a:solidFill>
                          <a:latin typeface="Arial"/>
                          <a:ea typeface="+mn-ea"/>
                          <a:cs typeface="+mn-cs"/>
                        </a:rPr>
                        <a:t>(Inc building &amp; chattels </a:t>
                      </a:r>
                      <a:r>
                        <a:rPr lang="en-NZ" sz="1100" b="0" i="0" u="none" strike="noStrike" kern="1200" dirty="0" err="1">
                          <a:solidFill>
                            <a:srgbClr val="000000"/>
                          </a:solidFill>
                          <a:latin typeface="Arial"/>
                          <a:ea typeface="+mn-ea"/>
                          <a:cs typeface="+mn-cs"/>
                        </a:rPr>
                        <a:t>Depn</a:t>
                      </a:r>
                      <a:r>
                        <a:rPr lang="en-NZ" sz="1100" b="0" i="0" u="none" strike="noStrike" kern="1200" dirty="0">
                          <a:solidFill>
                            <a:srgbClr val="000000"/>
                          </a:solidFill>
                          <a:latin typeface="Arial"/>
                          <a:ea typeface="+mn-ea"/>
                          <a:cs typeface="+mn-cs"/>
                        </a:rPr>
                        <a: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33%</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8,407</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423806">
                <a:tc>
                  <a:txBody>
                    <a:bodyPr/>
                    <a:lstStyle/>
                    <a:p>
                      <a:pPr marL="82550" indent="0" algn="l" fontAlgn="b"/>
                      <a:r>
                        <a:rPr lang="en-NZ" sz="1400" b="0" i="0" u="none" strike="noStrike" kern="1200" dirty="0">
                          <a:solidFill>
                            <a:srgbClr val="000000"/>
                          </a:solidFill>
                          <a:latin typeface="Arial"/>
                          <a:ea typeface="+mn-ea"/>
                          <a:cs typeface="+mn-cs"/>
                        </a:rPr>
                        <a:t>Owners cost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r>
                        <a:rPr lang="en-NZ" sz="1400" b="0" i="0" u="none" strike="noStrike" dirty="0">
                          <a:solidFill>
                            <a:srgbClr val="000000"/>
                          </a:solidFill>
                          <a:latin typeface="Arial"/>
                        </a:rPr>
                        <a:t>-$      1,046</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
        <p:nvSpPr>
          <p:cNvPr id="2" name="TextBox 1">
            <a:extLst>
              <a:ext uri="{FF2B5EF4-FFF2-40B4-BE49-F238E27FC236}">
                <a16:creationId xmlns:a16="http://schemas.microsoft.com/office/drawing/2014/main" xmlns="" id="{6D847D4B-B9F8-4318-9C60-D7A4F1EDA412}"/>
              </a:ext>
            </a:extLst>
          </p:cNvPr>
          <p:cNvSpPr txBox="1"/>
          <p:nvPr/>
        </p:nvSpPr>
        <p:spPr>
          <a:xfrm>
            <a:off x="5232953" y="1938130"/>
            <a:ext cx="3436454" cy="2585323"/>
          </a:xfrm>
          <a:prstGeom prst="rect">
            <a:avLst/>
          </a:prstGeom>
          <a:noFill/>
        </p:spPr>
        <p:txBody>
          <a:bodyPr wrap="square" rtlCol="0">
            <a:spAutoFit/>
          </a:bodyPr>
          <a:lstStyle/>
          <a:p>
            <a:pPr defTabSz="685800" fontAlgn="auto">
              <a:spcBef>
                <a:spcPts val="0"/>
              </a:spcBef>
              <a:spcAft>
                <a:spcPts val="0"/>
              </a:spcAft>
              <a:tabLst>
                <a:tab pos="2288381" algn="l"/>
                <a:tab pos="3026569" algn="r"/>
              </a:tabLst>
            </a:pPr>
            <a:r>
              <a:rPr lang="en-NZ" sz="1350" dirty="0">
                <a:solidFill>
                  <a:prstClr val="black"/>
                </a:solidFill>
              </a:rPr>
              <a:t>2010 interest rate 6.5%	$	9,800</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Remove depreciation	$	5,370</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Ringfence losses	$	9,450</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Interest deduction removal	$	19,200</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6% interest rate	$	28,985</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8% Interest rate	$	42,090</a:t>
            </a:r>
          </a:p>
          <a:p>
            <a:pPr defTabSz="685800" fontAlgn="auto">
              <a:spcBef>
                <a:spcPts val="0"/>
              </a:spcBef>
              <a:spcAft>
                <a:spcPts val="0"/>
              </a:spcAft>
            </a:pPr>
            <a:endParaRPr lang="en-NZ" sz="1350" dirty="0">
              <a:solidFill>
                <a:prstClr val="black"/>
              </a:solidFill>
              <a:latin typeface="Calibri" panose="020F0502020204030204"/>
              <a:cs typeface="+mn-cs"/>
            </a:endParaRPr>
          </a:p>
        </p:txBody>
      </p:sp>
    </p:spTree>
    <p:extLst>
      <p:ext uri="{BB962C8B-B14F-4D97-AF65-F5344CB8AC3E}">
        <p14:creationId xmlns:p14="http://schemas.microsoft.com/office/powerpoint/2010/main" val="22868335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7FDB48-0C2D-45F4-B249-C7E677899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3B9A8AB-BC25-49E1-9BFF-B4D54FC56901}"/>
              </a:ext>
            </a:extLst>
          </p:cNvPr>
          <p:cNvSpPr>
            <a:spLocks noGrp="1"/>
          </p:cNvSpPr>
          <p:nvPr>
            <p:ph idx="1"/>
          </p:nvPr>
        </p:nvSpPr>
        <p:spPr/>
        <p:txBody>
          <a:bodyPr/>
          <a:lstStyle/>
          <a:p>
            <a:pPr marL="0" indent="0" algn="ctr">
              <a:buNone/>
            </a:pPr>
            <a:r>
              <a:rPr lang="en-GB" dirty="0"/>
              <a:t>15 to17</a:t>
            </a:r>
            <a:r>
              <a:rPr lang="en-GB" baseline="30000" dirty="0"/>
              <a:t>th</a:t>
            </a:r>
            <a:r>
              <a:rPr lang="en-GB" dirty="0"/>
              <a:t> October 2021</a:t>
            </a:r>
          </a:p>
          <a:p>
            <a:pPr marL="0" indent="0" algn="ctr">
              <a:buNone/>
            </a:pPr>
            <a:endParaRPr lang="en-GB" dirty="0"/>
          </a:p>
          <a:p>
            <a:pPr marL="0" indent="0" algn="ctr">
              <a:buNone/>
            </a:pPr>
            <a:r>
              <a:rPr lang="en-GB" dirty="0"/>
              <a:t>Te Papa</a:t>
            </a:r>
          </a:p>
          <a:p>
            <a:pPr marL="0" indent="0" algn="ctr">
              <a:buNone/>
            </a:pPr>
            <a:r>
              <a:rPr lang="en-GB" dirty="0"/>
              <a:t>55 Cable Street</a:t>
            </a:r>
          </a:p>
          <a:p>
            <a:pPr marL="0" indent="0" algn="ctr">
              <a:buNone/>
            </a:pPr>
            <a:r>
              <a:rPr lang="en-GB" dirty="0"/>
              <a:t>Te </a:t>
            </a:r>
            <a:r>
              <a:rPr lang="en-GB" dirty="0" err="1"/>
              <a:t>Aro</a:t>
            </a:r>
            <a:r>
              <a:rPr lang="en-GB" dirty="0"/>
              <a:t>, Wellington</a:t>
            </a:r>
          </a:p>
          <a:p>
            <a:pPr marL="0" indent="0" algn="ctr">
              <a:buNone/>
            </a:pPr>
            <a:endParaRPr lang="en-GB" dirty="0"/>
          </a:p>
          <a:p>
            <a:pPr marL="0" indent="0" algn="ctr">
              <a:buNone/>
            </a:pPr>
            <a:r>
              <a:rPr lang="en-GB" dirty="0">
                <a:solidFill>
                  <a:srgbClr val="0000CC"/>
                </a:solidFill>
                <a:hlinkClick r:id="rId2">
                  <a:extLst>
                    <a:ext uri="{A12FA001-AC4F-418D-AE19-62706E023703}">
                      <ahyp:hlinkClr xmlns:ahyp="http://schemas.microsoft.com/office/drawing/2018/hyperlinkcolor" xmlns="" val="tx"/>
                    </a:ext>
                  </a:extLst>
                </a:hlinkClick>
              </a:rPr>
              <a:t>www.Propertyconference.org.nz</a:t>
            </a:r>
            <a:endParaRPr lang="en-GB" dirty="0">
              <a:solidFill>
                <a:srgbClr val="0000CC"/>
              </a:solidFill>
            </a:endParaRPr>
          </a:p>
          <a:p>
            <a:pPr marL="0" indent="0" algn="ctr">
              <a:buNone/>
            </a:pPr>
            <a:endParaRPr lang="en-GB" dirty="0"/>
          </a:p>
          <a:p>
            <a:pPr marL="0" indent="0" algn="ctr">
              <a:buNone/>
            </a:pPr>
            <a:endParaRPr lang="en-GB" dirty="0"/>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12A1B164-FE9A-408F-943F-7C1A38680882}"/>
              </a:ext>
            </a:extLst>
          </p:cNvPr>
          <p:cNvPicPr>
            <a:picLocks noChangeAspect="1" noChangeArrowheads="1"/>
          </p:cNvPicPr>
          <p:nvPr/>
        </p:nvPicPr>
        <p:blipFill>
          <a:blip r:embed="rId3"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84851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1DE69-B48A-4B49-8E38-51FD7C07422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9F75E2C-718F-41BF-885B-ED94BFE3EC2F}"/>
              </a:ext>
            </a:extLst>
          </p:cNvPr>
          <p:cNvSpPr>
            <a:spLocks noGrp="1"/>
          </p:cNvSpPr>
          <p:nvPr>
            <p:ph idx="1"/>
          </p:nvPr>
        </p:nvSpPr>
        <p:spPr/>
        <p:txBody>
          <a:bodyPr/>
          <a:lstStyle/>
          <a:p>
            <a:pPr marL="0" indent="0">
              <a:buNone/>
            </a:pPr>
            <a:r>
              <a:rPr lang="en-NZ" b="1" dirty="0">
                <a:solidFill>
                  <a:srgbClr val="0000CC"/>
                </a:solidFill>
              </a:rPr>
              <a:t>Additional things that were on the table:</a:t>
            </a:r>
          </a:p>
          <a:p>
            <a:r>
              <a:rPr lang="en-US" sz="2400" b="0" i="0" dirty="0">
                <a:solidFill>
                  <a:srgbClr val="222222"/>
                </a:solidFill>
                <a:effectLst/>
              </a:rPr>
              <a:t>Ending interest-only loans – on investment properties.</a:t>
            </a:r>
          </a:p>
          <a:p>
            <a:r>
              <a:rPr lang="en-US" sz="2400" dirty="0">
                <a:solidFill>
                  <a:srgbClr val="222222"/>
                </a:solidFill>
              </a:rPr>
              <a:t>T</a:t>
            </a:r>
            <a:r>
              <a:rPr lang="en-US" sz="2400" b="0" i="0" dirty="0">
                <a:solidFill>
                  <a:srgbClr val="222222"/>
                </a:solidFill>
                <a:effectLst/>
              </a:rPr>
              <a:t>he Reserve Bank were looking at bringing in debt-to-income (DTI) caps for mortgage lending.</a:t>
            </a:r>
          </a:p>
          <a:p>
            <a:r>
              <a:rPr lang="en-US" sz="2400" dirty="0">
                <a:solidFill>
                  <a:srgbClr val="222222"/>
                </a:solidFill>
              </a:rPr>
              <a:t>Extending the Bright Line to 20 years.</a:t>
            </a:r>
          </a:p>
          <a:p>
            <a:r>
              <a:rPr lang="en-US" sz="2400" dirty="0">
                <a:solidFill>
                  <a:srgbClr val="222222"/>
                </a:solidFill>
              </a:rPr>
              <a:t>The reintroduction of Stamp Duty.</a:t>
            </a:r>
          </a:p>
          <a:p>
            <a:r>
              <a:rPr lang="en-US" sz="2400" dirty="0">
                <a:solidFill>
                  <a:srgbClr val="222222"/>
                </a:solidFill>
              </a:rPr>
              <a:t>Compulsory selling of vacant land for development.</a:t>
            </a:r>
          </a:p>
          <a:p>
            <a:r>
              <a:rPr lang="en-US" sz="3600" dirty="0">
                <a:solidFill>
                  <a:srgbClr val="0000CC"/>
                </a:solidFill>
              </a:rPr>
              <a:t>Let’s see </a:t>
            </a:r>
            <a:r>
              <a:rPr lang="en-US" sz="3600">
                <a:solidFill>
                  <a:srgbClr val="0000CC"/>
                </a:solidFill>
              </a:rPr>
              <a:t>what happens!</a:t>
            </a:r>
            <a:endParaRPr lang="en-NZ" sz="3600"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2C10860-395F-4976-AF81-6AF34998474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785199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498EF0-D1CA-46E6-981D-D299EFBD874E}"/>
              </a:ext>
            </a:extLst>
          </p:cNvPr>
          <p:cNvSpPr>
            <a:spLocks noGrp="1"/>
          </p:cNvSpPr>
          <p:nvPr>
            <p:ph idx="1"/>
          </p:nvPr>
        </p:nvSpPr>
        <p:spPr/>
        <p:txBody>
          <a:bodyPr/>
          <a:lstStyle/>
          <a:p>
            <a:pPr marL="0" indent="0" algn="ctr">
              <a:buNone/>
            </a:pPr>
            <a:r>
              <a:rPr lang="en-NZ" b="1" dirty="0">
                <a:solidFill>
                  <a:srgbClr val="0000CC"/>
                </a:solidFill>
              </a:rPr>
              <a:t>NZPIF Lobbying</a:t>
            </a:r>
          </a:p>
          <a:p>
            <a:r>
              <a:rPr lang="en-NZ" sz="2400" dirty="0"/>
              <a:t>Bright Line – can’t change</a:t>
            </a:r>
          </a:p>
          <a:p>
            <a:r>
              <a:rPr lang="en-NZ" sz="2400" dirty="0"/>
              <a:t>Removal of Interest Deductibility  </a:t>
            </a:r>
          </a:p>
          <a:p>
            <a:pPr lvl="1"/>
            <a:r>
              <a:rPr lang="en-NZ" sz="2000" dirty="0"/>
              <a:t>Still in consultation</a:t>
            </a:r>
          </a:p>
          <a:p>
            <a:pPr lvl="1"/>
            <a:r>
              <a:rPr lang="en-NZ" sz="2000" dirty="0"/>
              <a:t>Survey – now completed</a:t>
            </a:r>
          </a:p>
          <a:p>
            <a:pPr lvl="1"/>
            <a:r>
              <a:rPr lang="en-NZ" sz="2000" dirty="0"/>
              <a:t>Act Petition - we advise all members to sign – NB we have no political alliance</a:t>
            </a:r>
          </a:p>
          <a:p>
            <a:pPr lvl="1"/>
            <a:r>
              <a:rPr lang="en-NZ" sz="2000" dirty="0"/>
              <a:t>We have meet with tenant groups and explain what this will mean for rents – Renters United, Tenant Protection</a:t>
            </a:r>
          </a:p>
          <a:p>
            <a:pPr lvl="1"/>
            <a:r>
              <a:rPr lang="en-NZ" sz="2000" dirty="0"/>
              <a:t>We have had a meeting with Government – David Parker, Megan Woods, </a:t>
            </a:r>
            <a:r>
              <a:rPr lang="en-NZ" sz="2000" dirty="0" err="1"/>
              <a:t>Poto</a:t>
            </a:r>
            <a:r>
              <a:rPr lang="en-NZ" sz="2000" dirty="0"/>
              <a:t> William and Grant Robertson</a:t>
            </a:r>
          </a:p>
          <a:p>
            <a:pPr lvl="1"/>
            <a:endParaRPr lang="en-NZ" sz="2000" dirty="0">
              <a:solidFill>
                <a:srgbClr val="0000CC"/>
              </a:solidFill>
            </a:endParaRPr>
          </a:p>
          <a:p>
            <a:pPr lvl="1"/>
            <a:endParaRPr lang="en-NZ" sz="2000" dirty="0">
              <a:solidFill>
                <a:srgbClr val="0000CC"/>
              </a:solidFill>
            </a:endParaRPr>
          </a:p>
          <a:p>
            <a:endParaRPr lang="en-NZ" sz="2400" dirty="0">
              <a:solidFill>
                <a:srgbClr val="0000CC"/>
              </a:solidFill>
            </a:endParaRP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990349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498EF0-D1CA-46E6-981D-D299EFBD874E}"/>
              </a:ext>
            </a:extLst>
          </p:cNvPr>
          <p:cNvSpPr>
            <a:spLocks noGrp="1"/>
          </p:cNvSpPr>
          <p:nvPr>
            <p:ph idx="1"/>
          </p:nvPr>
        </p:nvSpPr>
        <p:spPr/>
        <p:txBody>
          <a:bodyPr/>
          <a:lstStyle/>
          <a:p>
            <a:pPr marL="0" indent="0" algn="ctr">
              <a:buNone/>
            </a:pPr>
            <a:r>
              <a:rPr lang="en-NZ" sz="2800" b="1" dirty="0">
                <a:solidFill>
                  <a:srgbClr val="0000CC"/>
                </a:solidFill>
                <a:latin typeface="+mj-lt"/>
                <a:ea typeface="+mj-ea"/>
                <a:cs typeface="+mj-cs"/>
              </a:rPr>
              <a:t>Option B - UK Interest Deductibility Law</a:t>
            </a:r>
          </a:p>
          <a:p>
            <a:endParaRPr lang="en-NZ" sz="2400" dirty="0">
              <a:ea typeface="Times New Roman" panose="02020603050405020304" pitchFamily="18" charset="0"/>
            </a:endParaRPr>
          </a:p>
          <a:p>
            <a:pPr>
              <a:lnSpc>
                <a:spcPct val="107000"/>
              </a:lnSpc>
              <a:spcAft>
                <a:spcPts val="600"/>
              </a:spcAft>
            </a:pPr>
            <a:r>
              <a:rPr lang="en-GB" sz="2400" dirty="0">
                <a:cs typeface="Arial" panose="020B0604020202020204" pitchFamily="34" charset="0"/>
              </a:rPr>
              <a:t>Phased in over 5 years from April 2017.</a:t>
            </a:r>
            <a:endParaRPr lang="en-NZ" sz="2400" dirty="0">
              <a:cs typeface="Arial" panose="020B0604020202020204" pitchFamily="34" charset="0"/>
            </a:endParaRPr>
          </a:p>
          <a:p>
            <a:pPr>
              <a:spcAft>
                <a:spcPts val="1800"/>
              </a:spcAft>
            </a:pPr>
            <a:r>
              <a:rPr lang="en-GB" sz="2400" dirty="0">
                <a:cs typeface="Arial" panose="020B0604020202020204" pitchFamily="34" charset="0"/>
              </a:rPr>
              <a:t>Reduces interest deduction to standard 20%.</a:t>
            </a:r>
          </a:p>
          <a:p>
            <a:pPr>
              <a:spcAft>
                <a:spcPts val="1800"/>
              </a:spcAft>
            </a:pPr>
            <a:r>
              <a:rPr lang="en-GB" sz="2400" dirty="0">
                <a:cs typeface="Arial" panose="020B0604020202020204" pitchFamily="34" charset="0"/>
              </a:rPr>
              <a:t>Doesn’t affect registered companies </a:t>
            </a:r>
          </a:p>
          <a:p>
            <a:pPr>
              <a:spcAft>
                <a:spcPts val="1800"/>
              </a:spcAft>
            </a:pPr>
            <a:r>
              <a:rPr lang="en-GB" sz="2400" dirty="0">
                <a:cs typeface="Arial" panose="020B0604020202020204" pitchFamily="34" charset="0"/>
              </a:rPr>
              <a:t>82% of landlords </a:t>
            </a:r>
            <a:r>
              <a:rPr lang="en-NZ" sz="2400" dirty="0">
                <a:cs typeface="Arial" panose="020B0604020202020204" pitchFamily="34" charset="0"/>
              </a:rPr>
              <a:t>not expected to be affected.</a:t>
            </a:r>
            <a:endParaRPr lang="en-GB" sz="2400" dirty="0">
              <a:cs typeface="Arial" panose="020B0604020202020204" pitchFamily="34" charset="0"/>
            </a:endParaRPr>
          </a:p>
          <a:p>
            <a:pPr>
              <a:spcAft>
                <a:spcPts val="1800"/>
              </a:spcAft>
            </a:pPr>
            <a:r>
              <a:rPr lang="en-GB" sz="2400" dirty="0">
                <a:cs typeface="Arial" panose="020B0604020202020204" pitchFamily="34" charset="0"/>
              </a:rPr>
              <a:t>Expected to reduce housing demand but low impact on house prices or rent levels.</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0209422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498EF0-D1CA-46E6-981D-D299EFBD874E}"/>
              </a:ext>
            </a:extLst>
          </p:cNvPr>
          <p:cNvSpPr>
            <a:spLocks noGrp="1"/>
          </p:cNvSpPr>
          <p:nvPr>
            <p:ph idx="1"/>
          </p:nvPr>
        </p:nvSpPr>
        <p:spPr/>
        <p:txBody>
          <a:bodyPr/>
          <a:lstStyle/>
          <a:p>
            <a:pPr marL="0" indent="0" algn="ctr">
              <a:buNone/>
            </a:pPr>
            <a:r>
              <a:rPr lang="en-NZ" b="1" dirty="0">
                <a:solidFill>
                  <a:srgbClr val="0000CC"/>
                </a:solidFill>
              </a:rPr>
              <a:t>NZPIF Lobbying - continued</a:t>
            </a:r>
          </a:p>
          <a:p>
            <a:endParaRPr lang="en-NZ" sz="2400" dirty="0">
              <a:effectLst/>
              <a:ea typeface="Times New Roman" panose="02020603050405020304" pitchFamily="18" charset="0"/>
            </a:endParaRPr>
          </a:p>
          <a:p>
            <a:endParaRPr lang="en-NZ" sz="2400" dirty="0">
              <a:ea typeface="Times New Roman" panose="02020603050405020304" pitchFamily="18" charset="0"/>
            </a:endParaRPr>
          </a:p>
          <a:p>
            <a:r>
              <a:rPr lang="en-NZ" sz="2400" dirty="0">
                <a:effectLst/>
                <a:ea typeface="Times New Roman" panose="02020603050405020304" pitchFamily="18" charset="0"/>
              </a:rPr>
              <a:t>Limit Rent increase to once per year, per property</a:t>
            </a:r>
          </a:p>
          <a:p>
            <a:pPr lvl="1"/>
            <a:r>
              <a:rPr lang="en-NZ" sz="2000" dirty="0">
                <a:ea typeface="Times New Roman" panose="02020603050405020304" pitchFamily="18" charset="0"/>
              </a:rPr>
              <a:t>This requires a change in the RTA</a:t>
            </a:r>
          </a:p>
          <a:p>
            <a:pPr lvl="1"/>
            <a:r>
              <a:rPr lang="en-NZ" sz="2000" dirty="0">
                <a:effectLst/>
                <a:ea typeface="Times New Roman" panose="02020603050405020304" pitchFamily="18" charset="0"/>
              </a:rPr>
              <a:t>Meet with Housing and Urban Development Team</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6081392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06D0C4-65EF-4A80-8F6D-E653793638A6}"/>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4CE349BE-26FA-4507-A817-44E9C6C39068}"/>
              </a:ext>
            </a:extLst>
          </p:cNvPr>
          <p:cNvSpPr>
            <a:spLocks noGrp="1"/>
          </p:cNvSpPr>
          <p:nvPr>
            <p:ph idx="1"/>
          </p:nvPr>
        </p:nvSpPr>
        <p:spPr/>
        <p:txBody>
          <a:bodyPr/>
          <a:lstStyle/>
          <a:p>
            <a:pPr marL="0" indent="0">
              <a:buNone/>
            </a:pPr>
            <a:r>
              <a:rPr lang="en-NZ" b="1" dirty="0">
                <a:solidFill>
                  <a:srgbClr val="0000CC"/>
                </a:solidFill>
              </a:rPr>
              <a:t>Unintended consequences</a:t>
            </a:r>
          </a:p>
          <a:p>
            <a:r>
              <a:rPr lang="en-NZ" sz="2800" dirty="0"/>
              <a:t>Who do you sell a large apartment block to? They will need substantial cash</a:t>
            </a:r>
          </a:p>
          <a:p>
            <a:r>
              <a:rPr lang="en-NZ" sz="2800" dirty="0"/>
              <a:t>New investors may get in trouble if they purchased on capital growth, not on yield.</a:t>
            </a:r>
          </a:p>
          <a:p>
            <a:r>
              <a:rPr lang="en-NZ" sz="2800" dirty="0"/>
              <a:t>Who will buy investments?</a:t>
            </a:r>
          </a:p>
          <a:p>
            <a:r>
              <a:rPr lang="en-NZ" sz="2800" dirty="0"/>
              <a:t>What will happen in a couple of years when the tax deductibility starts to hurt people?</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8D062E7-6A4F-4329-8104-2ED35D309A06}"/>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1153137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498EF0-D1CA-46E6-981D-D299EFBD874E}"/>
              </a:ext>
            </a:extLst>
          </p:cNvPr>
          <p:cNvSpPr>
            <a:spLocks noGrp="1"/>
          </p:cNvSpPr>
          <p:nvPr>
            <p:ph idx="1"/>
          </p:nvPr>
        </p:nvSpPr>
        <p:spPr/>
        <p:txBody>
          <a:bodyPr/>
          <a:lstStyle/>
          <a:p>
            <a:pPr marL="0" indent="0" algn="ctr">
              <a:buNone/>
            </a:pPr>
            <a:r>
              <a:rPr lang="en-NZ" b="1" dirty="0">
                <a:solidFill>
                  <a:srgbClr val="0000CC"/>
                </a:solidFill>
              </a:rPr>
              <a:t>What’s next? </a:t>
            </a:r>
          </a:p>
          <a:p>
            <a:pPr marL="0" indent="0" algn="ctr">
              <a:buNone/>
            </a:pPr>
            <a:r>
              <a:rPr lang="en-NZ" b="1" dirty="0">
                <a:solidFill>
                  <a:srgbClr val="0000CC"/>
                </a:solidFill>
              </a:rPr>
              <a:t>We don’t know, we can only guess</a:t>
            </a:r>
          </a:p>
          <a:p>
            <a:r>
              <a:rPr lang="en-NZ" sz="2800" dirty="0"/>
              <a:t>Rental indexing – unsure what exactly but know that HUD are working on this – they may link rents to CPI.</a:t>
            </a:r>
          </a:p>
          <a:p>
            <a:r>
              <a:rPr lang="en-NZ" sz="2800" dirty="0"/>
              <a:t>Rental caps – similar to the above but have a maximum amount you can charge for the size of the property. </a:t>
            </a:r>
            <a:r>
              <a:rPr lang="en-NZ" sz="2800" dirty="0" err="1"/>
              <a:t>Poto</a:t>
            </a:r>
            <a:r>
              <a:rPr lang="en-NZ" sz="2800" dirty="0"/>
              <a:t> Williams and Megan Woods have said this won’t happen.</a:t>
            </a: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837012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C3BBC1-82AD-48F0-AA99-EB348853FF7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8C83FDE-6A04-46C5-90DD-9FD930B50E50}"/>
              </a:ext>
            </a:extLst>
          </p:cNvPr>
          <p:cNvSpPr>
            <a:spLocks noGrp="1"/>
          </p:cNvSpPr>
          <p:nvPr>
            <p:ph idx="1"/>
          </p:nvPr>
        </p:nvSpPr>
        <p:spPr/>
        <p:txBody>
          <a:bodyPr/>
          <a:lstStyle/>
          <a:p>
            <a:pPr marL="0" indent="0" algn="ctr">
              <a:buNone/>
            </a:pPr>
            <a:r>
              <a:rPr lang="en-NZ" b="1" dirty="0">
                <a:solidFill>
                  <a:srgbClr val="0000CC"/>
                </a:solidFill>
              </a:rPr>
              <a:t>What should you do?</a:t>
            </a:r>
          </a:p>
          <a:p>
            <a:r>
              <a:rPr lang="en-NZ" sz="2800" dirty="0"/>
              <a:t>Ensure your rents are at current rental rates for the property.</a:t>
            </a:r>
          </a:p>
          <a:p>
            <a:r>
              <a:rPr lang="en-NZ" sz="2800" dirty="0"/>
              <a:t>Use the NZPIF rent checker or use </a:t>
            </a:r>
            <a:r>
              <a:rPr lang="en-NZ" sz="2800" dirty="0" err="1"/>
              <a:t>Trademe</a:t>
            </a:r>
            <a:r>
              <a:rPr lang="en-NZ" sz="2800" dirty="0"/>
              <a:t> (don’t use the Tenancy Services data)</a:t>
            </a:r>
          </a:p>
          <a:p>
            <a:r>
              <a:rPr lang="en-NZ" sz="2800" dirty="0"/>
              <a:t>Keep a copy (photo) of how you worked this out – to keep the Compliance and Investigation Team happy.</a:t>
            </a:r>
          </a:p>
          <a:p>
            <a:r>
              <a:rPr lang="en-NZ" sz="2800" dirty="0"/>
              <a:t>Talk to your accountant if you are worried</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8EBEDC0-5E4F-4353-9A69-3B4CAB8D398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5712010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CE0CBF-0DB4-482B-8C02-7792E8B5573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C18FFA56-A532-43CB-B0E1-66156A06DFB0}"/>
              </a:ext>
            </a:extLst>
          </p:cNvPr>
          <p:cNvSpPr>
            <a:spLocks noGrp="1"/>
          </p:cNvSpPr>
          <p:nvPr>
            <p:ph idx="1"/>
          </p:nvPr>
        </p:nvSpPr>
        <p:spPr/>
        <p:txBody>
          <a:bodyPr/>
          <a:lstStyle/>
          <a:p>
            <a:pPr marL="0" indent="0" algn="ctr">
              <a:buNone/>
            </a:pPr>
            <a:r>
              <a:rPr lang="en-GB" b="1" dirty="0">
                <a:solidFill>
                  <a:srgbClr val="0000CC"/>
                </a:solidFill>
              </a:rPr>
              <a:t>What are the opportunities?</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Less competition</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Wait four years for rents to increase</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Restructure finance</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Increase cashflow (Extra features, extra bedroom, parking, minor dwelling)</a:t>
            </a:r>
          </a:p>
          <a:p>
            <a:pPr marL="342900" indent="-342900">
              <a:spcBef>
                <a:spcPts val="0"/>
              </a:spcBef>
              <a:spcAft>
                <a:spcPts val="800"/>
              </a:spcAft>
              <a:buFont typeface="Symbol" panose="05050102010706020507" pitchFamily="18" charset="2"/>
              <a:buChar char=""/>
            </a:pPr>
            <a:r>
              <a:rPr lang="en-NZ" sz="2800" dirty="0">
                <a:latin typeface="Arial" panose="020B0604020202020204" pitchFamily="34" charset="0"/>
                <a:cs typeface="Arial" panose="020B0604020202020204" pitchFamily="34" charset="0"/>
              </a:rPr>
              <a:t>Build new rentals</a:t>
            </a:r>
          </a:p>
          <a:p>
            <a:pPr marL="342900" lvl="0" indent="-342900">
              <a:spcBef>
                <a:spcPts val="0"/>
              </a:spcBef>
              <a:spcAft>
                <a:spcPts val="800"/>
              </a:spcAft>
              <a:buFont typeface="Symbol" panose="05050102010706020507" pitchFamily="18" charset="2"/>
              <a:buChar char=""/>
            </a:pPr>
            <a:r>
              <a:rPr lang="en-NZ" sz="2800" dirty="0">
                <a:latin typeface="Arial" panose="020B0604020202020204" pitchFamily="34" charset="0"/>
                <a:cs typeface="Arial" panose="020B0604020202020204" pitchFamily="34" charset="0"/>
              </a:rPr>
              <a:t>Form Joint Ventures</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C50A769-EE51-426B-BA19-A0C200FBD0E2}"/>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8071881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D781D1-F5E8-4CD0-BD24-67CD4995512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0475742-A708-423A-A174-5E0C688142F9}"/>
              </a:ext>
            </a:extLst>
          </p:cNvPr>
          <p:cNvSpPr>
            <a:spLocks noGrp="1"/>
          </p:cNvSpPr>
          <p:nvPr>
            <p:ph idx="1"/>
          </p:nvPr>
        </p:nvSpPr>
        <p:spPr/>
        <p:txBody>
          <a:bodyPr/>
          <a:lstStyle/>
          <a:p>
            <a:pPr marL="0" indent="0">
              <a:buNone/>
            </a:pPr>
            <a:r>
              <a:rPr lang="en-NZ" b="1" dirty="0">
                <a:solidFill>
                  <a:srgbClr val="3333CC"/>
                </a:solidFill>
              </a:rPr>
              <a:t>RTA 2020 Important Dates</a:t>
            </a:r>
          </a:p>
          <a:p>
            <a:r>
              <a:rPr lang="en-US" sz="2800" dirty="0"/>
              <a:t>12 August 2020 </a:t>
            </a:r>
          </a:p>
          <a:p>
            <a:pPr lvl="2"/>
            <a:r>
              <a:rPr lang="en-US" sz="1800" dirty="0"/>
              <a:t>The new provision that certain transitional and emergency housing is not covered by the RTA takes effect. </a:t>
            </a:r>
          </a:p>
          <a:p>
            <a:pPr lvl="2"/>
            <a:r>
              <a:rPr lang="en-US" sz="1800" dirty="0"/>
              <a:t>The limitation on rent increases to once every 12 months takes effect. </a:t>
            </a:r>
          </a:p>
          <a:p>
            <a:r>
              <a:rPr lang="en-US" sz="2800" dirty="0"/>
              <a:t>11 February 2021 </a:t>
            </a:r>
          </a:p>
          <a:p>
            <a:pPr lvl="2"/>
            <a:r>
              <a:rPr lang="en-US" sz="1800" dirty="0"/>
              <a:t>Most of the remaining reforms take effect. </a:t>
            </a:r>
          </a:p>
          <a:p>
            <a:r>
              <a:rPr lang="en-US" sz="2800" dirty="0">
                <a:solidFill>
                  <a:srgbClr val="FF0000"/>
                </a:solidFill>
              </a:rPr>
              <a:t>11 August 2021 (delayed until Dec 2021)</a:t>
            </a:r>
          </a:p>
          <a:p>
            <a:pPr lvl="2"/>
            <a:r>
              <a:rPr lang="en-US" sz="1800" dirty="0"/>
              <a:t>Reforms relating to family violence and physical assault of a landlord take effect. (These provisions may take effect earlier if the Government agrees.)</a:t>
            </a:r>
            <a:endParaRPr lang="en-NZ" sz="1800"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FE275DB2-37F9-4B7B-89C9-599ADA3C57D7}"/>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504987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b="1" u="sng" dirty="0">
                <a:solidFill>
                  <a:srgbClr val="3333CC"/>
                </a:solidFill>
              </a:rPr>
              <a:t>Family Violence </a:t>
            </a:r>
            <a:r>
              <a:rPr lang="en-NZ" sz="2400" b="1" u="sng" dirty="0">
                <a:solidFill>
                  <a:srgbClr val="3333CC"/>
                </a:solidFill>
              </a:rPr>
              <a:t>(details still to be finalised)</a:t>
            </a:r>
          </a:p>
          <a:p>
            <a:pPr marL="0" indent="0">
              <a:buNone/>
            </a:pPr>
            <a:r>
              <a:rPr lang="en-NZ" sz="2800" dirty="0">
                <a:solidFill>
                  <a:srgbClr val="FF0000"/>
                </a:solidFill>
              </a:rPr>
              <a:t>Previous</a:t>
            </a:r>
            <a:endParaRPr lang="en-NZ" sz="1800" i="0" u="none" strike="noStrike" baseline="0" dirty="0">
              <a:solidFill>
                <a:srgbClr val="FF0000"/>
              </a:solidFill>
            </a:endParaRPr>
          </a:p>
          <a:p>
            <a:r>
              <a:rPr lang="en-US" sz="1800" i="0" u="none" strike="noStrike" baseline="0" dirty="0">
                <a:solidFill>
                  <a:srgbClr val="FF0000"/>
                </a:solidFill>
              </a:rPr>
              <a:t> Withdrawal by tenant experiencing family violence </a:t>
            </a:r>
          </a:p>
          <a:p>
            <a:r>
              <a:rPr lang="en-US" sz="1800" i="0" u="none" strike="noStrike" baseline="0" dirty="0">
                <a:solidFill>
                  <a:srgbClr val="FF0000"/>
                </a:solidFill>
              </a:rPr>
              <a:t>Nothing specific to support tenants experiencing family violence. </a:t>
            </a:r>
            <a:endParaRPr lang="en-NZ" sz="1800" i="0" u="none" strike="noStrike" baseline="0" dirty="0">
              <a:solidFill>
                <a:srgbClr val="FF0000"/>
              </a:solidFill>
            </a:endParaRPr>
          </a:p>
          <a:p>
            <a:pPr marL="0" indent="0">
              <a:buNone/>
            </a:pPr>
            <a:r>
              <a:rPr lang="en-NZ" sz="2800" dirty="0">
                <a:solidFill>
                  <a:srgbClr val="3333CC"/>
                </a:solidFill>
              </a:rPr>
              <a:t>New</a:t>
            </a:r>
            <a:endParaRPr lang="en-NZ" sz="2800" i="0" u="none" strike="noStrike" baseline="0" dirty="0">
              <a:solidFill>
                <a:srgbClr val="3333CC"/>
              </a:solidFill>
            </a:endParaRPr>
          </a:p>
          <a:p>
            <a:r>
              <a:rPr lang="en-US" sz="1800" i="0" u="none" strike="noStrike" baseline="0" dirty="0">
                <a:solidFill>
                  <a:srgbClr val="000000"/>
                </a:solidFill>
              </a:rPr>
              <a:t>Tenants who are experiencing family violence can withdraw from a tenancy by giving two days’ notice, accompanied by appropriate evidence of the family violence. Regulations will be created to specify what constitutes evidence. </a:t>
            </a:r>
          </a:p>
          <a:p>
            <a:r>
              <a:rPr lang="en-US" sz="1800" i="0" u="none" strike="noStrike" baseline="0" dirty="0">
                <a:solidFill>
                  <a:srgbClr val="000000"/>
                </a:solidFill>
              </a:rPr>
              <a:t>Provisions are also included for protecting the privacy of a victim from </a:t>
            </a:r>
            <a:r>
              <a:rPr lang="en-US" sz="1800" i="0" u="none" strike="noStrike" baseline="0" dirty="0" err="1">
                <a:solidFill>
                  <a:srgbClr val="000000"/>
                </a:solidFill>
              </a:rPr>
              <a:t>unauthorised</a:t>
            </a:r>
            <a:r>
              <a:rPr lang="en-US" sz="1800" i="0" u="none" strike="noStrike" baseline="0" dirty="0">
                <a:solidFill>
                  <a:srgbClr val="000000"/>
                </a:solidFill>
              </a:rPr>
              <a:t> disclosure of this notice and in relation to Tenancy Tribunal hearings. </a:t>
            </a:r>
          </a:p>
          <a:p>
            <a:r>
              <a:rPr lang="en-US" sz="1800" i="0" u="none" strike="noStrike" baseline="0" dirty="0">
                <a:solidFill>
                  <a:srgbClr val="000000"/>
                </a:solidFill>
              </a:rPr>
              <a:t>Remaining tenants in the tenancy may receive a temporary rent reduction formula.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56431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SPEAKERS</a:t>
            </a:r>
          </a:p>
        </p:txBody>
      </p:sp>
      <p:sp>
        <p:nvSpPr>
          <p:cNvPr id="3" name="Content Placeholder 2"/>
          <p:cNvSpPr>
            <a:spLocks noGrp="1"/>
          </p:cNvSpPr>
          <p:nvPr>
            <p:ph idx="1"/>
          </p:nvPr>
        </p:nvSpPr>
        <p:spPr/>
        <p:txBody>
          <a:bodyPr/>
          <a:lstStyle/>
          <a:p>
            <a:pPr marL="0" indent="0">
              <a:buNone/>
            </a:pPr>
            <a:r>
              <a:rPr lang="en-NZ" dirty="0"/>
              <a:t>             Nick Goodall – </a:t>
            </a:r>
            <a:r>
              <a:rPr lang="en-NZ" dirty="0" err="1"/>
              <a:t>CoreLogic</a:t>
            </a:r>
            <a:endParaRPr lang="en-NZ" dirty="0"/>
          </a:p>
          <a:p>
            <a:pPr marL="0" indent="0">
              <a:buNone/>
            </a:pPr>
            <a:r>
              <a:rPr lang="en-NZ" dirty="0"/>
              <a:t>             David Seymour – ACT Party leader</a:t>
            </a:r>
          </a:p>
          <a:p>
            <a:pPr marL="0" indent="0">
              <a:buNone/>
            </a:pPr>
            <a:r>
              <a:rPr lang="en-NZ" dirty="0"/>
              <a:t>             Scott Robertson - Crusaders</a:t>
            </a:r>
          </a:p>
          <a:p>
            <a:pPr marL="0" indent="0">
              <a:buNone/>
            </a:pPr>
            <a:r>
              <a:rPr lang="en-NZ" dirty="0"/>
              <a:t>             Tony Alexander – Economist</a:t>
            </a:r>
          </a:p>
          <a:p>
            <a:pPr marL="0" indent="0">
              <a:buNone/>
            </a:pPr>
            <a:r>
              <a:rPr lang="en-NZ" dirty="0"/>
              <a:t>             Trish Love – Accountant</a:t>
            </a:r>
          </a:p>
          <a:p>
            <a:pPr marL="0" indent="0">
              <a:buNone/>
            </a:pPr>
            <a:r>
              <a:rPr lang="en-NZ" dirty="0"/>
              <a:t>              Nick Gentle and Maree Tassell – Investing </a:t>
            </a:r>
            <a:r>
              <a:rPr lang="en-NZ" dirty="0" err="1"/>
              <a:t>mindset</a:t>
            </a:r>
            <a:endParaRPr lang="en-NZ" dirty="0"/>
          </a:p>
          <a:p>
            <a:endParaRPr lang="en-NZ" dirty="0"/>
          </a:p>
          <a:p>
            <a:endParaRPr lang="en-NZ" dirty="0"/>
          </a:p>
        </p:txBody>
      </p:sp>
      <p:sp>
        <p:nvSpPr>
          <p:cNvPr id="8" name="Rectangle 7"/>
          <p:cNvSpPr>
            <a:spLocks noChangeArrowheads="1"/>
          </p:cNvSpPr>
          <p:nvPr/>
        </p:nvSpPr>
        <p:spPr bwMode="auto">
          <a:xfrm>
            <a:off x="1143000" y="365126"/>
            <a:ext cx="6858000" cy="5635624"/>
          </a:xfrm>
          <a:prstGeom prst="rect">
            <a:avLst/>
          </a:prstGeom>
          <a:solidFill>
            <a:schemeClr val="accent1">
              <a:alpha val="0"/>
            </a:schemeClr>
          </a:solidFill>
          <a:ln w="38100">
            <a:solidFill>
              <a:schemeClr val="accent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NZ" altLang="en-US" sz="135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3100" y="4633715"/>
            <a:ext cx="1905000" cy="1028700"/>
          </a:xfrm>
          <a:prstGeom prst="rect">
            <a:avLst/>
          </a:prstGeom>
        </p:spPr>
      </p:pic>
    </p:spTree>
    <p:extLst>
      <p:ext uri="{BB962C8B-B14F-4D97-AF65-F5344CB8AC3E}">
        <p14:creationId xmlns:p14="http://schemas.microsoft.com/office/powerpoint/2010/main" val="10809319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A2C3BE-529E-4BD8-AD8C-39D7ED82D40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E61889E-05C3-47CE-A151-11B9DEF69AC2}"/>
              </a:ext>
            </a:extLst>
          </p:cNvPr>
          <p:cNvSpPr>
            <a:spLocks noGrp="1"/>
          </p:cNvSpPr>
          <p:nvPr>
            <p:ph idx="1"/>
          </p:nvPr>
        </p:nvSpPr>
        <p:spPr/>
        <p:txBody>
          <a:bodyPr/>
          <a:lstStyle/>
          <a:p>
            <a:pPr marL="0" indent="0">
              <a:buNone/>
            </a:pPr>
            <a:r>
              <a:rPr lang="en-NZ" b="1" dirty="0">
                <a:solidFill>
                  <a:srgbClr val="0000CC"/>
                </a:solidFill>
                <a:effectLst/>
                <a:ea typeface="Calibri" panose="020F0502020204030204" pitchFamily="34" charset="0"/>
              </a:rPr>
              <a:t>Physical assault</a:t>
            </a:r>
            <a:endParaRPr lang="en-NZ" dirty="0">
              <a:solidFill>
                <a:srgbClr val="0000CC"/>
              </a:solidFill>
              <a:effectLst/>
              <a:ea typeface="Calibri" panose="020F0502020204030204" pitchFamily="34" charset="0"/>
            </a:endParaRPr>
          </a:p>
          <a:p>
            <a:pPr marL="342900" lvl="0" indent="-342900">
              <a:spcAft>
                <a:spcPts val="400"/>
              </a:spcAft>
              <a:buSzPts val="1000"/>
              <a:buFont typeface="Symbol" panose="05050102010706020507" pitchFamily="18" charset="2"/>
              <a:buChar char=""/>
              <a:tabLst>
                <a:tab pos="457200" algn="l"/>
              </a:tabLst>
            </a:pPr>
            <a:r>
              <a:rPr lang="en-NZ" sz="1600" dirty="0">
                <a:effectLst/>
                <a:ea typeface="Calibri" panose="020F0502020204030204" pitchFamily="34" charset="0"/>
              </a:rPr>
              <a:t>if a tenant physically assaults: </a:t>
            </a:r>
          </a:p>
          <a:p>
            <a:pPr marL="742950" lvl="1" indent="-285750">
              <a:spcBef>
                <a:spcPts val="200"/>
              </a:spcBef>
              <a:spcAft>
                <a:spcPts val="400"/>
              </a:spcAft>
              <a:buSzPts val="1000"/>
              <a:buFont typeface="Courier New" panose="02070309020205020404" pitchFamily="49" charset="0"/>
              <a:buChar char="o"/>
              <a:tabLst>
                <a:tab pos="914400" algn="l"/>
              </a:tabLst>
            </a:pPr>
            <a:r>
              <a:rPr lang="en-NZ" sz="1600" dirty="0">
                <a:effectLst/>
                <a:ea typeface="Calibri" panose="020F0502020204030204" pitchFamily="34" charset="0"/>
                <a:cs typeface="Times New Roman" panose="02020603050405020304" pitchFamily="18" charset="0"/>
              </a:rPr>
              <a:t>the landlord or owner</a:t>
            </a:r>
          </a:p>
          <a:p>
            <a:pPr marL="742950" lvl="1" indent="-285750">
              <a:spcBef>
                <a:spcPts val="200"/>
              </a:spcBef>
              <a:spcAft>
                <a:spcPts val="400"/>
              </a:spcAft>
              <a:buSzPts val="1000"/>
              <a:buFont typeface="Courier New" panose="02070309020205020404" pitchFamily="49" charset="0"/>
              <a:buChar char="o"/>
              <a:tabLst>
                <a:tab pos="914400" algn="l"/>
              </a:tabLst>
            </a:pPr>
            <a:r>
              <a:rPr lang="en-NZ" sz="1600" dirty="0">
                <a:effectLst/>
                <a:ea typeface="Calibri" panose="020F0502020204030204" pitchFamily="34" charset="0"/>
                <a:cs typeface="Times New Roman" panose="02020603050405020304" pitchFamily="18" charset="0"/>
              </a:rPr>
              <a:t>a member of the landlord or owner’s family, or</a:t>
            </a:r>
          </a:p>
          <a:p>
            <a:pPr marL="742950" lvl="1" indent="-285750">
              <a:spcBef>
                <a:spcPts val="200"/>
              </a:spcBef>
              <a:spcAft>
                <a:spcPts val="400"/>
              </a:spcAft>
              <a:buSzPts val="1000"/>
              <a:buFont typeface="Courier New" panose="02070309020205020404" pitchFamily="49" charset="0"/>
              <a:buChar char="o"/>
              <a:tabLst>
                <a:tab pos="914400" algn="l"/>
              </a:tabLst>
            </a:pPr>
            <a:r>
              <a:rPr lang="en-NZ" sz="1600" dirty="0">
                <a:effectLst/>
                <a:ea typeface="Calibri" panose="020F0502020204030204" pitchFamily="34" charset="0"/>
                <a:cs typeface="Times New Roman" panose="02020603050405020304" pitchFamily="18" charset="0"/>
              </a:rPr>
              <a:t>an agent of the landlord,</a:t>
            </a:r>
          </a:p>
          <a:p>
            <a:pPr>
              <a:spcAft>
                <a:spcPts val="400"/>
              </a:spcAft>
            </a:pPr>
            <a:r>
              <a:rPr lang="en-NZ" sz="1600" dirty="0">
                <a:effectLst/>
                <a:ea typeface="Calibri" panose="020F0502020204030204" pitchFamily="34" charset="0"/>
              </a:rPr>
              <a:t>the landlord can issue a 14-day notice to end the tenancy. A formal charge must be laid by the </a:t>
            </a:r>
            <a:r>
              <a:rPr lang="en-NZ" sz="1600" b="1" dirty="0">
                <a:effectLst/>
                <a:ea typeface="Calibri" panose="020F0502020204030204" pitchFamily="34" charset="0"/>
              </a:rPr>
              <a:t>Police</a:t>
            </a:r>
            <a:r>
              <a:rPr lang="en-NZ" sz="1600" dirty="0">
                <a:effectLst/>
                <a:ea typeface="Calibri" panose="020F0502020204030204" pitchFamily="34" charset="0"/>
              </a:rPr>
              <a:t>. The landlord will not need to apply to the Tenancy Tribunal.</a:t>
            </a:r>
          </a:p>
          <a:p>
            <a:pPr marL="342900" lvl="0" indent="-342900">
              <a:spcAft>
                <a:spcPts val="400"/>
              </a:spcAft>
              <a:buSzPts val="1000"/>
              <a:buFont typeface="Symbol" panose="05050102010706020507" pitchFamily="18" charset="2"/>
              <a:buChar char=""/>
              <a:tabLst>
                <a:tab pos="457200" algn="l"/>
              </a:tabLst>
            </a:pPr>
            <a:r>
              <a:rPr lang="en-NZ" sz="1600" dirty="0">
                <a:effectLst/>
                <a:ea typeface="Calibri" panose="020F0502020204030204" pitchFamily="34" charset="0"/>
              </a:rPr>
              <a:t>The landlord must advise the tenant of their right to apply to the Tenancy Tribunal to challenge the notice. If the tenant challenges it, the tenancy won’t end unless there is a Tenancy Tribunal order.</a:t>
            </a:r>
          </a:p>
          <a:p>
            <a:pPr marL="342900" lvl="0" indent="-342900">
              <a:spcBef>
                <a:spcPts val="200"/>
              </a:spcBef>
              <a:spcAft>
                <a:spcPts val="400"/>
              </a:spcAft>
              <a:buSzPts val="1000"/>
              <a:buFont typeface="Symbol" panose="05050102010706020507" pitchFamily="18" charset="2"/>
              <a:buChar char=""/>
              <a:tabLst>
                <a:tab pos="457200" algn="l"/>
              </a:tabLst>
            </a:pPr>
            <a:r>
              <a:rPr lang="en-NZ" sz="1600" dirty="0">
                <a:effectLst/>
                <a:ea typeface="Calibri" panose="020F0502020204030204" pitchFamily="34" charset="0"/>
              </a:rPr>
              <a:t>The regulations will specify the information that landlords must include in the 14-day notice for termination in this situation.</a:t>
            </a:r>
          </a:p>
          <a:p>
            <a:pPr>
              <a:spcAft>
                <a:spcPts val="400"/>
              </a:spcAft>
            </a:pPr>
            <a:r>
              <a:rPr lang="en-NZ" sz="1600" dirty="0">
                <a:effectLst/>
                <a:ea typeface="Calibri" panose="020F0502020204030204" pitchFamily="34" charset="0"/>
              </a:rPr>
              <a:t>Before the regulations are developed, landlords in this situation can still apply to end the tenancy through the Tenancy Tribunal.</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8E488079-9D35-4C8C-88AE-4C6CC995C293}"/>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1923785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A2C3BE-529E-4BD8-AD8C-39D7ED82D40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E61889E-05C3-47CE-A151-11B9DEF69AC2}"/>
              </a:ext>
            </a:extLst>
          </p:cNvPr>
          <p:cNvSpPr>
            <a:spLocks noGrp="1"/>
          </p:cNvSpPr>
          <p:nvPr>
            <p:ph idx="1"/>
          </p:nvPr>
        </p:nvSpPr>
        <p:spPr/>
        <p:txBody>
          <a:bodyPr/>
          <a:lstStyle/>
          <a:p>
            <a:pPr marL="0" indent="0">
              <a:buNone/>
            </a:pPr>
            <a:r>
              <a:rPr lang="en-NZ" sz="3200" b="1" dirty="0">
                <a:solidFill>
                  <a:srgbClr val="0000CC"/>
                </a:solidFill>
                <a:effectLst/>
                <a:ea typeface="Calibri" panose="020F0502020204030204" pitchFamily="34" charset="0"/>
              </a:rPr>
              <a:t>Family violence</a:t>
            </a:r>
            <a:r>
              <a:rPr lang="en-NZ" sz="3200" dirty="0">
                <a:solidFill>
                  <a:srgbClr val="0000CC"/>
                </a:solidFill>
                <a:effectLst/>
                <a:ea typeface="Calibri" panose="020F0502020204030204" pitchFamily="34" charset="0"/>
              </a:rPr>
              <a:t> </a:t>
            </a:r>
          </a:p>
          <a:p>
            <a:pPr>
              <a:spcAft>
                <a:spcPts val="400"/>
              </a:spcAft>
            </a:pPr>
            <a:r>
              <a:rPr lang="en-NZ" sz="1800" dirty="0">
                <a:effectLst/>
                <a:ea typeface="Calibri" panose="020F0502020204030204" pitchFamily="34" charset="0"/>
              </a:rPr>
              <a:t>The regulations will provide more detail on the clauses currently in the Act. Once the regulations come into effect: </a:t>
            </a:r>
          </a:p>
          <a:p>
            <a:pPr marL="342900" lvl="0" indent="-342900">
              <a:spcAft>
                <a:spcPts val="400"/>
              </a:spcAft>
              <a:buSzPts val="1000"/>
              <a:buFont typeface="Symbol" panose="05050102010706020507" pitchFamily="18" charset="2"/>
              <a:buChar char=""/>
              <a:tabLst>
                <a:tab pos="457200" algn="l"/>
              </a:tabLst>
            </a:pPr>
            <a:r>
              <a:rPr lang="en-NZ" sz="1800" dirty="0">
                <a:effectLst/>
                <a:ea typeface="Calibri" panose="020F0502020204030204" pitchFamily="34" charset="0"/>
              </a:rPr>
              <a:t>A tenant who experiences family violence during a tenancy can withdraw from that tenancy by giving the landlord at least two days’ notice. The tenant will need to provide evidence of the family violence.</a:t>
            </a:r>
          </a:p>
          <a:p>
            <a:pPr marL="342900" lvl="0" indent="-342900">
              <a:spcAft>
                <a:spcPts val="400"/>
              </a:spcAft>
              <a:buSzPts val="1000"/>
              <a:buFont typeface="Symbol" panose="05050102010706020507" pitchFamily="18" charset="2"/>
              <a:buChar char=""/>
              <a:tabLst>
                <a:tab pos="457200" algn="l"/>
              </a:tabLst>
            </a:pPr>
            <a:r>
              <a:rPr lang="en-NZ" sz="1800" dirty="0">
                <a:effectLst/>
                <a:ea typeface="Calibri" panose="020F0502020204030204" pitchFamily="34" charset="0"/>
              </a:rPr>
              <a:t>The regulations will outline what the tenant must include in a family violence withdrawal notice and the acceptable forms of evidence.</a:t>
            </a:r>
          </a:p>
          <a:p>
            <a:pPr marL="342900" lvl="0" indent="-342900">
              <a:spcAft>
                <a:spcPts val="400"/>
              </a:spcAft>
              <a:buSzPts val="1000"/>
              <a:buFont typeface="Symbol" panose="05050102010706020507" pitchFamily="18" charset="2"/>
              <a:buChar char=""/>
              <a:tabLst>
                <a:tab pos="457200" algn="l"/>
              </a:tabLst>
            </a:pPr>
            <a:r>
              <a:rPr lang="en-NZ" sz="1800" dirty="0">
                <a:effectLst/>
                <a:ea typeface="Calibri" panose="020F0502020204030204" pitchFamily="34" charset="0"/>
              </a:rPr>
              <a:t>The tenant must also notify any remaining tenants within two days of withdrawing. The remaining tenants will receive a rent reduction for two weeks following the withdrawal. The law outlines how this should be calculated. This won’t apply if they are paying income-related rent. In this case, the remaining tenants should talk to their landlord.</a:t>
            </a:r>
          </a:p>
          <a:p>
            <a:pPr marL="342900" lvl="0" indent="-342900">
              <a:spcAft>
                <a:spcPts val="400"/>
              </a:spcAft>
              <a:buSzPts val="1000"/>
              <a:buFont typeface="Symbol" panose="05050102010706020507" pitchFamily="18" charset="2"/>
              <a:buChar char=""/>
              <a:tabLst>
                <a:tab pos="457200" algn="l"/>
              </a:tabLst>
            </a:pPr>
            <a:r>
              <a:rPr lang="en-NZ" sz="1800" dirty="0">
                <a:effectLst/>
                <a:ea typeface="Calibri" panose="020F0502020204030204" pitchFamily="34" charset="0"/>
              </a:rPr>
              <a:t>If the person experiencing family violence is the only tenant, the tenancy will end. </a:t>
            </a:r>
          </a:p>
          <a:p>
            <a:pPr marL="0" indent="0">
              <a:buNone/>
            </a:pPr>
            <a:endParaRPr lang="en-NZ" sz="3200" dirty="0">
              <a:effectLst/>
              <a:ea typeface="Calibri" panose="020F0502020204030204" pitchFamily="34" charset="0"/>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8E488079-9D35-4C8C-88AE-4C6CC995C293}"/>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958847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7C4B22-1FEF-4ADF-9DED-D73DC9DDC85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C516E80-A1CA-4773-AA5F-CA9DC326D7F5}"/>
              </a:ext>
            </a:extLst>
          </p:cNvPr>
          <p:cNvSpPr>
            <a:spLocks noGrp="1"/>
          </p:cNvSpPr>
          <p:nvPr>
            <p:ph idx="1"/>
          </p:nvPr>
        </p:nvSpPr>
        <p:spPr/>
        <p:txBody>
          <a:bodyPr/>
          <a:lstStyle/>
          <a:p>
            <a:pPr marL="0" indent="0">
              <a:buNone/>
            </a:pPr>
            <a:r>
              <a:rPr lang="en-GB" sz="2800" b="1" dirty="0">
                <a:solidFill>
                  <a:srgbClr val="3333CC"/>
                </a:solidFill>
              </a:rPr>
              <a:t>Other things NZPIF is working on:</a:t>
            </a:r>
          </a:p>
          <a:p>
            <a:r>
              <a:rPr lang="en-NZ" sz="1600" dirty="0">
                <a:effectLst/>
                <a:ea typeface="Calibri" panose="020F0502020204030204" pitchFamily="34" charset="0"/>
                <a:cs typeface="Calibri" panose="020F0502020204030204" pitchFamily="34" charset="0"/>
              </a:rPr>
              <a:t>Privacy Commission – ’Must have’ and ‘Nice to have’  lists </a:t>
            </a:r>
            <a:endParaRPr lang="en-NZ" sz="1600" dirty="0">
              <a:effectLst/>
              <a:ea typeface="Calibri" panose="020F0502020204030204" pitchFamily="34" charset="0"/>
              <a:cs typeface="Times New Roman" panose="02020603050405020304" pitchFamily="18" charset="0"/>
            </a:endParaRPr>
          </a:p>
          <a:p>
            <a:r>
              <a:rPr lang="en-NZ" sz="1600" dirty="0">
                <a:effectLst/>
                <a:ea typeface="Calibri" panose="020F0502020204030204" pitchFamily="34" charset="0"/>
                <a:cs typeface="Calibri" panose="020F0502020204030204" pitchFamily="34" charset="0"/>
              </a:rPr>
              <a:t>Commerce Commission – Cartel behaviour</a:t>
            </a:r>
            <a:endParaRPr lang="en-NZ" sz="1600" dirty="0">
              <a:effectLst/>
              <a:ea typeface="Calibri" panose="020F0502020204030204" pitchFamily="34" charset="0"/>
              <a:cs typeface="Times New Roman" panose="02020603050405020304" pitchFamily="18" charset="0"/>
            </a:endParaRPr>
          </a:p>
          <a:p>
            <a:r>
              <a:rPr lang="en-NZ" sz="1600" dirty="0">
                <a:effectLst/>
                <a:ea typeface="Calibri" panose="020F0502020204030204" pitchFamily="34" charset="0"/>
                <a:cs typeface="Calibri" panose="020F0502020204030204" pitchFamily="34" charset="0"/>
              </a:rPr>
              <a:t>Healthy Homes – specifically the heating tool and heat pumps</a:t>
            </a:r>
            <a:endParaRPr lang="en-NZ" sz="1600" dirty="0">
              <a:effectLst/>
              <a:ea typeface="Calibri" panose="020F0502020204030204" pitchFamily="34" charset="0"/>
              <a:cs typeface="Times New Roman" panose="02020603050405020304" pitchFamily="18" charset="0"/>
            </a:endParaRPr>
          </a:p>
          <a:p>
            <a:r>
              <a:rPr lang="en-NZ" sz="1600" dirty="0">
                <a:effectLst/>
                <a:ea typeface="Calibri" panose="020F0502020204030204" pitchFamily="34" charset="0"/>
                <a:cs typeface="Calibri" panose="020F0502020204030204" pitchFamily="34" charset="0"/>
              </a:rPr>
              <a:t>RTA changes – 90-day notice causing issues with property sales</a:t>
            </a:r>
          </a:p>
          <a:p>
            <a:r>
              <a:rPr lang="en-NZ" sz="1600" dirty="0">
                <a:effectLst/>
                <a:ea typeface="Calibri" panose="020F0502020204030204" pitchFamily="34" charset="0"/>
                <a:cs typeface="Calibri" panose="020F0502020204030204" pitchFamily="34" charset="0"/>
              </a:rPr>
              <a:t>Meth Standards</a:t>
            </a:r>
          </a:p>
          <a:p>
            <a:r>
              <a:rPr lang="en-NZ" sz="1600" dirty="0">
                <a:effectLst/>
                <a:ea typeface="Calibri" panose="020F0502020204030204" pitchFamily="34" charset="0"/>
                <a:cs typeface="Calibri" panose="020F0502020204030204" pitchFamily="34" charset="0"/>
              </a:rPr>
              <a:t>Insurance Council</a:t>
            </a:r>
          </a:p>
          <a:p>
            <a:r>
              <a:rPr lang="en-NZ" sz="1600" dirty="0">
                <a:effectLst/>
                <a:ea typeface="Calibri" panose="020F0502020204030204" pitchFamily="34" charset="0"/>
                <a:cs typeface="Calibri" panose="020F0502020204030204" pitchFamily="34" charset="0"/>
              </a:rPr>
              <a:t>Property managers – licensing</a:t>
            </a:r>
          </a:p>
          <a:p>
            <a:r>
              <a:rPr lang="en-NZ" sz="1600" dirty="0">
                <a:effectLst/>
                <a:ea typeface="Calibri" panose="020F0502020204030204" pitchFamily="34" charset="0"/>
                <a:cs typeface="Calibri" panose="020F0502020204030204" pitchFamily="34" charset="0"/>
              </a:rPr>
              <a:t>Debt To Income Restrictions – Reserve Bank</a:t>
            </a:r>
            <a:endParaRPr lang="en-NZ" sz="1600" dirty="0">
              <a:effectLst/>
              <a:ea typeface="Calibri" panose="020F0502020204030204" pitchFamily="34" charset="0"/>
              <a:cs typeface="Times New Roman" panose="02020603050405020304" pitchFamily="18" charset="0"/>
            </a:endParaRPr>
          </a:p>
          <a:p>
            <a:r>
              <a:rPr lang="en-NZ" sz="1600" dirty="0">
                <a:effectLst/>
                <a:ea typeface="Calibri" panose="020F0502020204030204" pitchFamily="34" charset="0"/>
                <a:cs typeface="Calibri" panose="020F0502020204030204" pitchFamily="34" charset="0"/>
              </a:rPr>
              <a:t>Interest-only loans – Reserve Bank</a:t>
            </a:r>
          </a:p>
          <a:p>
            <a:r>
              <a:rPr lang="en-NZ" sz="1600" dirty="0">
                <a:ea typeface="Calibri" panose="020F0502020204030204" pitchFamily="34" charset="0"/>
                <a:cs typeface="Calibri" panose="020F0502020204030204" pitchFamily="34" charset="0"/>
              </a:rPr>
              <a:t>Research in Accommodation Supplement and Income Related Rent Subsidy</a:t>
            </a:r>
          </a:p>
          <a:p>
            <a:r>
              <a:rPr lang="en-NZ" sz="1600" dirty="0">
                <a:effectLst/>
                <a:ea typeface="Calibri" panose="020F0502020204030204" pitchFamily="34" charset="0"/>
                <a:cs typeface="Calibri" panose="020F0502020204030204" pitchFamily="34" charset="0"/>
              </a:rPr>
              <a:t>Family Violence and Assault on Landlord legislation</a:t>
            </a:r>
          </a:p>
          <a:p>
            <a:r>
              <a:rPr lang="en-NZ" sz="1600" dirty="0">
                <a:ea typeface="Calibri" panose="020F0502020204030204" pitchFamily="34" charset="0"/>
                <a:cs typeface="Calibri" panose="020F0502020204030204" pitchFamily="34" charset="0"/>
              </a:rPr>
              <a:t>Significant Natural Areas</a:t>
            </a:r>
            <a:endParaRPr lang="en-NZ" sz="1600" dirty="0">
              <a:effectLst/>
              <a:ea typeface="Calibri" panose="020F0502020204030204" pitchFamily="34" charset="0"/>
              <a:cs typeface="Calibri" panose="020F0502020204030204" pitchFamily="34" charset="0"/>
            </a:endParaRPr>
          </a:p>
          <a:p>
            <a:endParaRPr lang="en-NZ" sz="1800" dirty="0">
              <a:effectLst/>
              <a:ea typeface="Calibri" panose="020F0502020204030204" pitchFamily="34" charset="0"/>
              <a:cs typeface="Times New Roman" panose="02020603050405020304" pitchFamily="18" charset="0"/>
            </a:endParaRP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68464DC5-8D71-4EB9-90BC-AAFBB696717D}"/>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158557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1A9F9-C6A6-47FD-B273-A746A39E73B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2F796DC-8710-46FC-A439-B9C68171CC26}"/>
              </a:ext>
            </a:extLst>
          </p:cNvPr>
          <p:cNvSpPr>
            <a:spLocks noGrp="1"/>
          </p:cNvSpPr>
          <p:nvPr>
            <p:ph idx="1"/>
          </p:nvPr>
        </p:nvSpPr>
        <p:spPr/>
        <p:txBody>
          <a:bodyPr/>
          <a:lstStyle/>
          <a:p>
            <a:endParaRPr lang="en-GB" dirty="0"/>
          </a:p>
          <a:p>
            <a:endParaRPr lang="en-NZ" dirty="0"/>
          </a:p>
          <a:p>
            <a:pPr marL="0" indent="0" algn="ctr">
              <a:buNone/>
            </a:pPr>
            <a:r>
              <a:rPr lang="en-NZ" b="1" dirty="0">
                <a:solidFill>
                  <a:srgbClr val="3333CC"/>
                </a:solidFill>
              </a:rPr>
              <a:t>Any questions</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1B05B1B-1BC1-44C4-9A72-420191055241}"/>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45012356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title"/>
          </p:nvPr>
        </p:nvSpPr>
        <p:spPr/>
        <p:txBody>
          <a:bodyPr/>
          <a:lstStyle/>
          <a:p>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3600" b="1" dirty="0">
                <a:solidFill>
                  <a:srgbClr val="0000CC"/>
                </a:solidFill>
              </a:rPr>
              <a:t/>
            </a:r>
            <a:br>
              <a:rPr lang="en-NZ" sz="3600" b="1" dirty="0">
                <a:solidFill>
                  <a:srgbClr val="0000CC"/>
                </a:solidFill>
              </a:rPr>
            </a:br>
            <a:r>
              <a:rPr lang="en-NZ" sz="3600" b="1" dirty="0">
                <a:solidFill>
                  <a:srgbClr val="0000CC"/>
                </a:solidFill>
              </a:rPr>
              <a:t/>
            </a:r>
            <a:br>
              <a:rPr lang="en-NZ" sz="36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sp>
        <p:nvSpPr>
          <p:cNvPr id="3" name="Content Placeholder 2">
            <a:extLst>
              <a:ext uri="{FF2B5EF4-FFF2-40B4-BE49-F238E27FC236}">
                <a16:creationId xmlns:a16="http://schemas.microsoft.com/office/drawing/2014/main" xmlns="" id="{C70CB103-EC93-46D6-8822-2DA656B091C3}"/>
              </a:ext>
            </a:extLst>
          </p:cNvPr>
          <p:cNvSpPr>
            <a:spLocks noGrp="1"/>
          </p:cNvSpPr>
          <p:nvPr>
            <p:ph idx="1"/>
          </p:nvPr>
        </p:nvSpPr>
        <p:spPr/>
        <p:txBody>
          <a:bodyPr/>
          <a:lstStyle/>
          <a:p>
            <a:pPr marL="0" indent="0" algn="ctr">
              <a:buNone/>
            </a:pPr>
            <a:endParaRPr lang="en-NZ" sz="5400" b="1" dirty="0">
              <a:solidFill>
                <a:srgbClr val="0000CC"/>
              </a:solidFill>
            </a:endParaRPr>
          </a:p>
          <a:p>
            <a:pPr marL="0" indent="0" algn="ctr">
              <a:buNone/>
            </a:pPr>
            <a:r>
              <a:rPr lang="en-NZ" sz="5400" b="1" dirty="0">
                <a:solidFill>
                  <a:srgbClr val="0000CC"/>
                </a:solidFill>
              </a:rPr>
              <a:t>Thank you</a:t>
            </a: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2862064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Breakout sessions</a:t>
            </a:r>
          </a:p>
        </p:txBody>
      </p:sp>
      <p:sp>
        <p:nvSpPr>
          <p:cNvPr id="3" name="Content Placeholder 2"/>
          <p:cNvSpPr>
            <a:spLocks noGrp="1"/>
          </p:cNvSpPr>
          <p:nvPr>
            <p:ph idx="1"/>
          </p:nvPr>
        </p:nvSpPr>
        <p:spPr/>
        <p:txBody>
          <a:bodyPr/>
          <a:lstStyle/>
          <a:p>
            <a:pPr marL="0" indent="0">
              <a:buNone/>
            </a:pPr>
            <a:r>
              <a:rPr lang="en-NZ" dirty="0"/>
              <a:t>                Kyron Gosse – Tiny Homes</a:t>
            </a:r>
          </a:p>
          <a:p>
            <a:pPr marL="0" indent="0">
              <a:buNone/>
            </a:pPr>
            <a:r>
              <a:rPr lang="en-NZ" dirty="0"/>
              <a:t>                Kris Pederson – Mortgage broker – Finance options</a:t>
            </a:r>
          </a:p>
          <a:p>
            <a:pPr marL="0" indent="0">
              <a:buNone/>
            </a:pPr>
            <a:r>
              <a:rPr lang="en-NZ" dirty="0"/>
              <a:t>                Alysha Hinton, Duncan </a:t>
            </a:r>
            <a:r>
              <a:rPr lang="en-NZ" dirty="0" err="1"/>
              <a:t>Cotterill</a:t>
            </a:r>
            <a:r>
              <a:rPr lang="en-NZ" dirty="0"/>
              <a:t> – Change is here</a:t>
            </a:r>
          </a:p>
          <a:p>
            <a:pPr marL="0" indent="0">
              <a:buNone/>
            </a:pPr>
            <a:r>
              <a:rPr lang="en-NZ" dirty="0"/>
              <a:t>                Niall </a:t>
            </a:r>
            <a:r>
              <a:rPr lang="en-NZ" dirty="0" err="1"/>
              <a:t>Heeran</a:t>
            </a:r>
            <a:r>
              <a:rPr lang="en-NZ" dirty="0"/>
              <a:t> – New tenancy regulations</a:t>
            </a:r>
          </a:p>
        </p:txBody>
      </p:sp>
      <p:sp>
        <p:nvSpPr>
          <p:cNvPr id="6" name="Rectangle 5"/>
          <p:cNvSpPr>
            <a:spLocks noChangeArrowheads="1"/>
          </p:cNvSpPr>
          <p:nvPr/>
        </p:nvSpPr>
        <p:spPr bwMode="auto">
          <a:xfrm>
            <a:off x="1143000" y="365126"/>
            <a:ext cx="6858000" cy="5635624"/>
          </a:xfrm>
          <a:prstGeom prst="rect">
            <a:avLst/>
          </a:prstGeom>
          <a:solidFill>
            <a:schemeClr val="accent1">
              <a:alpha val="0"/>
            </a:schemeClr>
          </a:solidFill>
          <a:ln w="38100">
            <a:solidFill>
              <a:schemeClr val="accent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NZ" altLang="en-US" sz="135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4713089"/>
            <a:ext cx="1905000" cy="1028700"/>
          </a:xfrm>
          <a:prstGeom prst="rect">
            <a:avLst/>
          </a:prstGeom>
        </p:spPr>
      </p:pic>
    </p:spTree>
    <p:extLst>
      <p:ext uri="{BB962C8B-B14F-4D97-AF65-F5344CB8AC3E}">
        <p14:creationId xmlns:p14="http://schemas.microsoft.com/office/powerpoint/2010/main" val="30117099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26781</TotalTime>
  <Words>5280</Words>
  <Application>Microsoft Office PowerPoint</Application>
  <PresentationFormat>On-screen Show (4:3)</PresentationFormat>
  <Paragraphs>671</Paragraphs>
  <Slides>84</Slides>
  <Notes>2</Notes>
  <HiddenSlides>65</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84</vt:i4>
      </vt:variant>
    </vt:vector>
  </HeadingPairs>
  <TitlesOfParts>
    <vt:vector size="95" baseType="lpstr">
      <vt:lpstr>Arial</vt:lpstr>
      <vt:lpstr>Calibri</vt:lpstr>
      <vt:lpstr>Calibri Light</vt:lpstr>
      <vt:lpstr>Courier New</vt:lpstr>
      <vt:lpstr>Gustan Bold</vt:lpstr>
      <vt:lpstr>Symbol</vt:lpstr>
      <vt:lpstr>Times New Roman</vt:lpstr>
      <vt:lpstr>Wingdings</vt:lpstr>
      <vt:lpstr>Default Design</vt:lpstr>
      <vt:lpstr>Office Theme</vt:lpstr>
      <vt:lpstr>1_Office Theme</vt:lpstr>
      <vt:lpstr>      Napier   NZPIF Monthly Update   August 2021  Written by Sharon Cullwick  (NZPIF Executive Officer)      </vt:lpstr>
      <vt:lpstr>PowerPoint Presentation</vt:lpstr>
      <vt:lpstr>PowerPoint Presentation</vt:lpstr>
      <vt:lpstr>PowerPoint Presentation</vt:lpstr>
      <vt:lpstr>PowerPoint Presentation</vt:lpstr>
      <vt:lpstr>PowerPoint Presentation</vt:lpstr>
      <vt:lpstr>PowerPoint Presentation</vt:lpstr>
      <vt:lpstr>SPEAKERS</vt:lpstr>
      <vt:lpstr>Breakout sessions</vt:lpstr>
      <vt:lpstr>Time for socialising and networking</vt:lpstr>
      <vt:lpstr>Register now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Average home as a rental in 2020</vt:lpstr>
      <vt:lpstr>Average home as a rental in 2020</vt:lpstr>
      <vt:lpstr>Average home as a rental in 2020</vt:lpstr>
      <vt:lpstr>Average home as a rental in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Napier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NZPIF Presentation</dc:title>
  <dc:creator>Sharon Cullwick</dc:creator>
  <cp:lastModifiedBy>Microsoft account</cp:lastModifiedBy>
  <cp:revision>1362</cp:revision>
  <cp:lastPrinted>2019-11-18T01:30:25Z</cp:lastPrinted>
  <dcterms:created xsi:type="dcterms:W3CDTF">2009-09-09T03:26:32Z</dcterms:created>
  <dcterms:modified xsi:type="dcterms:W3CDTF">2021-08-11T02:41:13Z</dcterms:modified>
</cp:coreProperties>
</file>