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56" r:id="rId2"/>
    <p:sldId id="259" r:id="rId3"/>
    <p:sldId id="275" r:id="rId4"/>
    <p:sldId id="261" r:id="rId5"/>
    <p:sldId id="260" r:id="rId6"/>
    <p:sldId id="262" r:id="rId7"/>
    <p:sldId id="264" r:id="rId8"/>
    <p:sldId id="258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213DC-5B15-49F9-AB79-4A25C243F245}" type="datetimeFigureOut">
              <a:rPr lang="en-NZ" smtClean="0"/>
              <a:t>22/07/2019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AB9ED-D88D-4585-A885-61692C041DF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149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FDEFBE3-8887-4C4E-BED9-F90CFB2EF7F9}" type="datetimeFigureOut">
              <a:rPr lang="en-NZ" smtClean="0"/>
              <a:t>22/07/2019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14812A1-7405-4780-BD9C-BC7468BE6378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NZ" sz="2400" dirty="0" smtClean="0"/>
              <a:t/>
            </a:r>
            <a:br>
              <a:rPr lang="en-NZ" sz="2400" dirty="0" smtClean="0"/>
            </a:br>
            <a:r>
              <a:rPr lang="en-NZ" sz="4400" dirty="0" smtClean="0"/>
              <a:t>Meeting Procedure 101</a:t>
            </a:r>
            <a:r>
              <a:rPr lang="en-NZ" sz="3600" dirty="0" smtClean="0"/>
              <a:t/>
            </a:r>
            <a:br>
              <a:rPr lang="en-NZ" sz="3600" dirty="0" smtClean="0"/>
            </a:br>
            <a:r>
              <a:rPr lang="en-NZ" sz="3600" dirty="0"/>
              <a:t/>
            </a:r>
            <a:br>
              <a:rPr lang="en-NZ" sz="3600" dirty="0"/>
            </a:br>
            <a:r>
              <a:rPr lang="en-NZ" sz="3600" dirty="0" smtClean="0"/>
              <a:t>Some Guidance for PIA’s</a:t>
            </a:r>
            <a:endParaRPr lang="en-NZ" sz="3600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b="1" dirty="0" smtClean="0"/>
              <a:t>National Communications Meeting</a:t>
            </a:r>
          </a:p>
          <a:p>
            <a:pPr algn="l"/>
            <a:r>
              <a:rPr lang="en-NZ" b="1" dirty="0" smtClean="0"/>
              <a:t>  </a:t>
            </a:r>
          </a:p>
          <a:p>
            <a:r>
              <a:rPr lang="en-NZ" b="1" dirty="0" smtClean="0"/>
              <a:t>Wellington - 29 June 2014</a:t>
            </a:r>
            <a:endParaRPr lang="en-NZ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168" y="3212976"/>
            <a:ext cx="2893968" cy="128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99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NZ" sz="3600" dirty="0" smtClean="0"/>
              <a:t/>
            </a:r>
            <a:br>
              <a:rPr lang="en-NZ" sz="3600" dirty="0" smtClean="0"/>
            </a:br>
            <a:r>
              <a:rPr lang="en-NZ" sz="3600" dirty="0"/>
              <a:t/>
            </a:r>
            <a:br>
              <a:rPr lang="en-NZ" sz="3600" dirty="0"/>
            </a:br>
            <a:r>
              <a:rPr lang="en-NZ" sz="3600" dirty="0" smtClean="0"/>
              <a:t/>
            </a:r>
            <a:br>
              <a:rPr lang="en-NZ" sz="3600" dirty="0" smtClean="0"/>
            </a:br>
            <a:r>
              <a:rPr lang="en-NZ" sz="3600" dirty="0" smtClean="0"/>
              <a:t>How </a:t>
            </a:r>
            <a:r>
              <a:rPr lang="en-NZ" sz="3600" dirty="0"/>
              <a:t>does an incorporated society ‘speak</a:t>
            </a:r>
            <a:r>
              <a:rPr lang="en-NZ" sz="3600" dirty="0" smtClean="0"/>
              <a:t>’?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NZ" dirty="0" smtClean="0"/>
          </a:p>
          <a:p>
            <a:pPr marL="0" indent="0">
              <a:buNone/>
            </a:pPr>
            <a:r>
              <a:rPr lang="en-NZ" b="1" dirty="0" smtClean="0"/>
              <a:t>Multiple choice answers</a:t>
            </a:r>
          </a:p>
          <a:p>
            <a:endParaRPr lang="en-NZ" dirty="0" smtClean="0"/>
          </a:p>
          <a:p>
            <a:pPr marL="457200" indent="-457200">
              <a:buFont typeface="+mj-lt"/>
              <a:buAutoNum type="arabicPeriod"/>
            </a:pPr>
            <a:r>
              <a:rPr lang="en-NZ" b="1" dirty="0" smtClean="0"/>
              <a:t>President’s </a:t>
            </a:r>
            <a:r>
              <a:rPr lang="en-NZ" b="1" dirty="0"/>
              <a:t>personal </a:t>
            </a:r>
            <a:r>
              <a:rPr lang="en-NZ" b="1" dirty="0" smtClean="0"/>
              <a:t>opinion</a:t>
            </a:r>
          </a:p>
          <a:p>
            <a:pPr marL="457200" indent="-457200">
              <a:buFont typeface="+mj-lt"/>
              <a:buAutoNum type="arabicPeriod"/>
            </a:pPr>
            <a:endParaRPr lang="en-NZ" b="1" dirty="0"/>
          </a:p>
          <a:p>
            <a:pPr marL="457200" indent="-457200">
              <a:buFont typeface="+mj-lt"/>
              <a:buAutoNum type="arabicPeriod"/>
            </a:pPr>
            <a:r>
              <a:rPr lang="en-NZ" b="1" dirty="0" smtClean="0"/>
              <a:t>Personal opinion of any elected member</a:t>
            </a:r>
          </a:p>
          <a:p>
            <a:pPr marL="457200" indent="-457200">
              <a:buFont typeface="+mj-lt"/>
              <a:buAutoNum type="arabicPeriod"/>
            </a:pPr>
            <a:endParaRPr lang="en-NZ" b="1" dirty="0"/>
          </a:p>
          <a:p>
            <a:pPr marL="457200" indent="-457200">
              <a:buFont typeface="+mj-lt"/>
              <a:buAutoNum type="arabicPeriod"/>
            </a:pPr>
            <a:r>
              <a:rPr lang="en-NZ" b="1" dirty="0" smtClean="0"/>
              <a:t>Resolutions of the Executive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1807956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Resolutions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1" dirty="0" smtClean="0"/>
          </a:p>
          <a:p>
            <a:r>
              <a:rPr lang="en-GB" b="1" dirty="0" smtClean="0"/>
              <a:t>Resolutions </a:t>
            </a:r>
            <a:r>
              <a:rPr lang="en-GB" b="1" dirty="0"/>
              <a:t>are decisions of the executive </a:t>
            </a:r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Usually require a simple majority in favour</a:t>
            </a:r>
          </a:p>
          <a:p>
            <a:endParaRPr lang="en-GB" b="1" dirty="0" smtClean="0"/>
          </a:p>
          <a:p>
            <a:r>
              <a:rPr lang="en-GB" b="1" dirty="0" smtClean="0"/>
              <a:t>Resolutions arrived at </a:t>
            </a:r>
            <a:r>
              <a:rPr lang="en-GB" b="1" dirty="0"/>
              <a:t>following a generally accepted procedure.</a:t>
            </a:r>
            <a:endParaRPr lang="en-NZ" b="1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225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Resolutions (contd)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Resolutions start as </a:t>
            </a:r>
            <a:r>
              <a:rPr lang="en-GB" b="1" u="sng" dirty="0"/>
              <a:t>motions</a:t>
            </a:r>
            <a:r>
              <a:rPr lang="en-GB" b="1" dirty="0"/>
              <a:t>. A motion is </a:t>
            </a:r>
            <a:r>
              <a:rPr lang="en-GB" b="1" u="sng" dirty="0"/>
              <a:t>proposed</a:t>
            </a:r>
            <a:r>
              <a:rPr lang="en-GB" b="1" dirty="0"/>
              <a:t> by one person and </a:t>
            </a:r>
            <a:r>
              <a:rPr lang="en-GB" b="1" u="sng" dirty="0"/>
              <a:t>seconded</a:t>
            </a:r>
            <a:r>
              <a:rPr lang="en-GB" b="1" dirty="0"/>
              <a:t> by another. </a:t>
            </a:r>
            <a:endParaRPr lang="en-NZ" b="1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NZ" b="1" dirty="0"/>
          </a:p>
          <a:p>
            <a:r>
              <a:rPr lang="en-GB" b="1" dirty="0"/>
              <a:t>A motion that is proposed but not seconded will </a:t>
            </a:r>
            <a:r>
              <a:rPr lang="en-GB" b="1" u="sng" dirty="0"/>
              <a:t>lapse</a:t>
            </a:r>
            <a:r>
              <a:rPr lang="en-GB" b="1" dirty="0"/>
              <a:t> for want of a seconder.</a:t>
            </a:r>
            <a:endParaRPr lang="en-NZ" b="1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NZ" b="1" dirty="0"/>
          </a:p>
          <a:p>
            <a:r>
              <a:rPr lang="en-GB" b="1" dirty="0"/>
              <a:t>A motion can be moved at anytime by any person. The chairman can call for a motion at anytime. A motion is usually moved to </a:t>
            </a:r>
            <a:r>
              <a:rPr lang="en-GB" b="1" u="sng" dirty="0"/>
              <a:t>formalise</a:t>
            </a:r>
            <a:r>
              <a:rPr lang="en-GB" b="1" dirty="0"/>
              <a:t> some part of routine meeting formalities (e.g. adoption of the previous minutes) or to </a:t>
            </a:r>
            <a:r>
              <a:rPr lang="en-GB" b="1" u="sng" dirty="0"/>
              <a:t>test</a:t>
            </a:r>
            <a:r>
              <a:rPr lang="en-GB" b="1" dirty="0"/>
              <a:t> an issue that is being debated. </a:t>
            </a:r>
            <a:endParaRPr lang="en-NZ" b="1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NZ" b="1" dirty="0"/>
          </a:p>
          <a:p>
            <a:r>
              <a:rPr lang="en-GB" b="1" dirty="0"/>
              <a:t>A motion records an action of the meeting. Almost without exception resolutions are worded to commence with the word ‘that’.</a:t>
            </a:r>
            <a:endParaRPr lang="en-NZ" b="1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NZ" b="1" dirty="0"/>
          </a:p>
          <a:p>
            <a:r>
              <a:rPr lang="en-GB" b="1" dirty="0"/>
              <a:t>The motion is then </a:t>
            </a:r>
            <a:r>
              <a:rPr lang="en-GB" b="1" u="sng" dirty="0"/>
              <a:t>put to the meeting</a:t>
            </a:r>
            <a:r>
              <a:rPr lang="en-GB" b="1" dirty="0"/>
              <a:t> by the chairman to be voted on.</a:t>
            </a:r>
            <a:endParaRPr lang="en-NZ" b="1" dirty="0"/>
          </a:p>
          <a:p>
            <a:pPr marL="0" indent="0">
              <a:buNone/>
            </a:pPr>
            <a:r>
              <a:rPr lang="en-GB" b="1" dirty="0"/>
              <a:t> </a:t>
            </a:r>
            <a:endParaRPr lang="en-NZ" b="1" dirty="0"/>
          </a:p>
          <a:p>
            <a:r>
              <a:rPr lang="en-GB" b="1" dirty="0"/>
              <a:t>A motion receiving the endorsement of the majority (simple majority) of the members present then becomes a </a:t>
            </a:r>
            <a:r>
              <a:rPr lang="en-GB" b="1" u="sng" dirty="0"/>
              <a:t>resolution</a:t>
            </a:r>
            <a:r>
              <a:rPr lang="en-GB" b="1" dirty="0"/>
              <a:t> (that is, a decision) of the </a:t>
            </a:r>
            <a:r>
              <a:rPr lang="en-GB" b="1" dirty="0" smtClean="0"/>
              <a:t>Association </a:t>
            </a:r>
            <a:r>
              <a:rPr lang="en-GB" dirty="0" smtClean="0"/>
              <a:t>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23513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Resolutions (contd)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b="1" dirty="0" smtClean="0"/>
              <a:t>Resolutions usually required at every meeting:</a:t>
            </a:r>
          </a:p>
          <a:p>
            <a:r>
              <a:rPr lang="en-NZ" b="1" dirty="0" smtClean="0"/>
              <a:t>Apologies:</a:t>
            </a:r>
          </a:p>
          <a:p>
            <a:pPr lvl="1"/>
            <a:r>
              <a:rPr lang="en-NZ" b="1" dirty="0" smtClean="0"/>
              <a:t>That the apologies of XXX be received.                    Moved AA/BB - Carried</a:t>
            </a:r>
          </a:p>
          <a:p>
            <a:r>
              <a:rPr lang="en-NZ" b="1" dirty="0" smtClean="0"/>
              <a:t>Minutes of Previous Meeting</a:t>
            </a:r>
          </a:p>
          <a:p>
            <a:pPr lvl="1"/>
            <a:r>
              <a:rPr lang="en-NZ" b="1" dirty="0" smtClean="0"/>
              <a:t>That the minutes of the meeting held on (dated) be adopted as a true and correct record                                                       Moved </a:t>
            </a:r>
            <a:r>
              <a:rPr lang="en-NZ" b="1" dirty="0"/>
              <a:t>AA/BB - Carried</a:t>
            </a:r>
          </a:p>
          <a:p>
            <a:r>
              <a:rPr lang="en-NZ" b="1" dirty="0" smtClean="0"/>
              <a:t>Correspondence</a:t>
            </a:r>
          </a:p>
          <a:p>
            <a:pPr lvl="1"/>
            <a:r>
              <a:rPr lang="en-NZ" b="1" dirty="0" smtClean="0"/>
              <a:t>That the inward correspondence be received and the outwards be approved                                                                       Moved </a:t>
            </a:r>
            <a:r>
              <a:rPr lang="en-NZ" b="1" dirty="0"/>
              <a:t>AA/BB </a:t>
            </a:r>
            <a:r>
              <a:rPr lang="en-NZ" b="1" dirty="0" smtClean="0"/>
              <a:t>– Carried</a:t>
            </a:r>
          </a:p>
          <a:p>
            <a:r>
              <a:rPr lang="en-NZ" b="1" dirty="0" smtClean="0"/>
              <a:t>Treasurer’s Report</a:t>
            </a:r>
          </a:p>
          <a:p>
            <a:pPr lvl="1"/>
            <a:r>
              <a:rPr lang="en-NZ" b="1" dirty="0" smtClean="0"/>
              <a:t>That the Treasurer’s report be received and the accounts for payment be approved</a:t>
            </a:r>
            <a:r>
              <a:rPr lang="en-NZ" b="1" dirty="0"/>
              <a:t> </a:t>
            </a:r>
            <a:r>
              <a:rPr lang="en-NZ" b="1" dirty="0" smtClean="0"/>
              <a:t>.				   Moved </a:t>
            </a:r>
            <a:r>
              <a:rPr lang="en-NZ" b="1" dirty="0"/>
              <a:t>AA/BB – </a:t>
            </a:r>
            <a:r>
              <a:rPr lang="en-NZ" b="1" dirty="0" smtClean="0"/>
              <a:t>Carried</a:t>
            </a:r>
          </a:p>
          <a:p>
            <a:pPr lvl="2"/>
            <a:r>
              <a:rPr lang="en-NZ" b="1" dirty="0" smtClean="0"/>
              <a:t>Note: Accounts for payment should be itemised in minutes/scheduled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156578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should be recorded in the minutes?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b="1" dirty="0" smtClean="0"/>
              <a:t>Multiple choice answer</a:t>
            </a:r>
          </a:p>
          <a:p>
            <a:endParaRPr lang="en-NZ" b="1" dirty="0"/>
          </a:p>
          <a:p>
            <a:pPr marL="457200" indent="-457200">
              <a:buFont typeface="+mj-lt"/>
              <a:buAutoNum type="arabicPeriod"/>
            </a:pPr>
            <a:r>
              <a:rPr lang="en-NZ" b="1" dirty="0" smtClean="0"/>
              <a:t>Record the full discussion  naming all persons who participated, their views, and the decision.</a:t>
            </a:r>
          </a:p>
          <a:p>
            <a:pPr marL="457200" indent="-457200">
              <a:buFont typeface="+mj-lt"/>
              <a:buAutoNum type="arabicPeriod"/>
            </a:pPr>
            <a:endParaRPr lang="en-NZ" b="1" dirty="0"/>
          </a:p>
          <a:p>
            <a:pPr marL="457200" indent="-457200">
              <a:buFont typeface="+mj-lt"/>
              <a:buAutoNum type="arabicPeriod"/>
            </a:pPr>
            <a:r>
              <a:rPr lang="en-NZ" b="1" dirty="0" smtClean="0"/>
              <a:t>Record what was discussed (non-personal) and the decision.</a:t>
            </a:r>
          </a:p>
          <a:p>
            <a:pPr marL="457200" indent="-457200">
              <a:buFont typeface="+mj-lt"/>
              <a:buAutoNum type="arabicPeriod"/>
            </a:pPr>
            <a:endParaRPr lang="en-NZ" b="1" dirty="0"/>
          </a:p>
          <a:p>
            <a:pPr marL="457200" indent="-457200">
              <a:buFont typeface="+mj-lt"/>
              <a:buAutoNum type="arabicPeriod"/>
            </a:pPr>
            <a:r>
              <a:rPr lang="en-NZ" b="1" dirty="0" smtClean="0"/>
              <a:t>Record the decision only.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2179467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What should be recorded in the </a:t>
            </a:r>
            <a:r>
              <a:rPr lang="en-NZ" dirty="0" smtClean="0"/>
              <a:t>minutes?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What really matters and what will be relied on for the record is the decision.</a:t>
            </a:r>
          </a:p>
          <a:p>
            <a:endParaRPr lang="en-NZ" b="1" dirty="0"/>
          </a:p>
          <a:p>
            <a:r>
              <a:rPr lang="en-NZ" b="1" dirty="0" smtClean="0"/>
              <a:t>Decision should be by resolution </a:t>
            </a:r>
          </a:p>
          <a:p>
            <a:endParaRPr lang="en-NZ" b="1" dirty="0"/>
          </a:p>
          <a:p>
            <a:r>
              <a:rPr lang="en-NZ" b="1" dirty="0" smtClean="0"/>
              <a:t>Templates – for agenda </a:t>
            </a:r>
          </a:p>
          <a:p>
            <a:pPr marL="1828800" lvl="8" indent="0">
              <a:buNone/>
            </a:pPr>
            <a:r>
              <a:rPr lang="en-NZ" sz="2400" b="1" dirty="0" smtClean="0"/>
              <a:t>  - </a:t>
            </a:r>
            <a:r>
              <a:rPr lang="en-NZ" sz="2400" b="1" dirty="0"/>
              <a:t>for </a:t>
            </a:r>
            <a:r>
              <a:rPr lang="en-NZ" sz="2400" b="1" dirty="0" smtClean="0"/>
              <a:t>minutes</a:t>
            </a:r>
          </a:p>
          <a:p>
            <a:pPr marL="1828800" lvl="8" indent="0">
              <a:buNone/>
            </a:pPr>
            <a:endParaRPr lang="en-NZ" sz="2400" b="1" dirty="0"/>
          </a:p>
          <a:p>
            <a:pPr marL="914400" lvl="6" indent="0">
              <a:buNone/>
            </a:pPr>
            <a:r>
              <a:rPr lang="en-NZ" sz="2400" b="1" dirty="0" smtClean="0"/>
              <a:t>Consistency - Saves Time = Efficient</a:t>
            </a:r>
            <a:endParaRPr lang="en-NZ" sz="2400" b="1" dirty="0"/>
          </a:p>
          <a:p>
            <a:endParaRPr lang="en-NZ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77674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Decision-making requires…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Skilful chairpersonship</a:t>
            </a:r>
          </a:p>
          <a:p>
            <a:pPr lvl="1"/>
            <a:r>
              <a:rPr lang="en-NZ" b="1" dirty="0" smtClean="0"/>
              <a:t>Encourage full discussion</a:t>
            </a:r>
          </a:p>
          <a:p>
            <a:pPr lvl="1"/>
            <a:r>
              <a:rPr lang="en-NZ" b="1" dirty="0" smtClean="0"/>
              <a:t>Maintain order</a:t>
            </a:r>
          </a:p>
          <a:p>
            <a:pPr lvl="1"/>
            <a:r>
              <a:rPr lang="en-NZ" b="1" dirty="0" smtClean="0"/>
              <a:t>Stay on topic</a:t>
            </a:r>
          </a:p>
          <a:p>
            <a:pPr lvl="1"/>
            <a:r>
              <a:rPr lang="en-NZ" b="1" dirty="0" smtClean="0"/>
              <a:t>Hear all points of view (for and against)</a:t>
            </a:r>
          </a:p>
          <a:p>
            <a:pPr lvl="1"/>
            <a:r>
              <a:rPr lang="en-NZ" b="1" dirty="0" smtClean="0"/>
              <a:t>Chairperson should:</a:t>
            </a:r>
          </a:p>
          <a:p>
            <a:pPr lvl="2"/>
            <a:r>
              <a:rPr lang="en-NZ" b="1" dirty="0" smtClean="0"/>
              <a:t> facilitate and usually reserve expressing their opinion to last, if at all.</a:t>
            </a:r>
          </a:p>
          <a:p>
            <a:pPr lvl="2"/>
            <a:r>
              <a:rPr lang="en-NZ" b="1" dirty="0" smtClean="0"/>
              <a:t>Sum up the discussion </a:t>
            </a:r>
          </a:p>
          <a:p>
            <a:pPr lvl="2"/>
            <a:r>
              <a:rPr lang="en-NZ" b="1" dirty="0" smtClean="0"/>
              <a:t>Ask for a motion or suggest a motion to the meeting</a:t>
            </a:r>
          </a:p>
          <a:p>
            <a:pPr lvl="2"/>
            <a:r>
              <a:rPr lang="en-NZ" b="1" dirty="0" smtClean="0"/>
              <a:t>Ensure everyone understands the motion and what is being voted on</a:t>
            </a:r>
          </a:p>
          <a:p>
            <a:pPr lvl="2"/>
            <a:r>
              <a:rPr lang="en-NZ" b="1" dirty="0" smtClean="0"/>
              <a:t>Lead the meeting to making a decision </a:t>
            </a:r>
          </a:p>
          <a:p>
            <a:pPr lvl="2"/>
            <a:endParaRPr lang="en-NZ" b="1" dirty="0"/>
          </a:p>
          <a:p>
            <a:r>
              <a:rPr lang="en-NZ" b="1" dirty="0" smtClean="0"/>
              <a:t>Skilful participation by all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3245410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Meeting Etiquette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b="1" dirty="0" smtClean="0"/>
              <a:t>All should arrive on time </a:t>
            </a:r>
          </a:p>
          <a:p>
            <a:pPr lvl="0"/>
            <a:endParaRPr lang="en-GB" b="1" dirty="0" smtClean="0"/>
          </a:p>
          <a:p>
            <a:pPr lvl="0"/>
            <a:r>
              <a:rPr lang="en-GB" b="1" dirty="0" smtClean="0"/>
              <a:t>The Chairperson should start on time</a:t>
            </a:r>
            <a:r>
              <a:rPr lang="en-GB" b="1" dirty="0"/>
              <a:t> </a:t>
            </a:r>
            <a:r>
              <a:rPr lang="en-GB" b="1" dirty="0" smtClean="0"/>
              <a:t>provided there is a quorum</a:t>
            </a:r>
          </a:p>
          <a:p>
            <a:endParaRPr lang="en-GB" b="1" dirty="0" smtClean="0"/>
          </a:p>
          <a:p>
            <a:r>
              <a:rPr lang="en-GB" b="1" dirty="0" smtClean="0"/>
              <a:t>Stick to the Agenda </a:t>
            </a:r>
            <a:r>
              <a:rPr lang="en-GB" b="1" dirty="0"/>
              <a:t>– sets out the business to be dealt </a:t>
            </a:r>
            <a:r>
              <a:rPr lang="en-GB" b="1" dirty="0" smtClean="0"/>
              <a:t>with.</a:t>
            </a:r>
          </a:p>
          <a:p>
            <a:endParaRPr lang="en-GB" b="1" dirty="0"/>
          </a:p>
          <a:p>
            <a:pPr lvl="0"/>
            <a:r>
              <a:rPr lang="en-GB" b="1" dirty="0"/>
              <a:t>Late Items, general or new business </a:t>
            </a:r>
            <a:r>
              <a:rPr lang="en-GB" b="1" dirty="0" smtClean="0"/>
              <a:t>–</a:t>
            </a:r>
          </a:p>
          <a:p>
            <a:pPr lvl="1"/>
            <a:r>
              <a:rPr lang="en-GB" b="1" dirty="0" smtClean="0"/>
              <a:t>Allow an item at near beginning of agenda for this </a:t>
            </a:r>
          </a:p>
          <a:p>
            <a:pPr lvl="1"/>
            <a:r>
              <a:rPr lang="en-GB" b="1" dirty="0" smtClean="0"/>
              <a:t>if </a:t>
            </a:r>
            <a:r>
              <a:rPr lang="en-GB" b="1" dirty="0"/>
              <a:t>you have a new matter for the meeting that is not on the </a:t>
            </a:r>
            <a:r>
              <a:rPr lang="en-GB" b="1" dirty="0" smtClean="0"/>
              <a:t>agenda, </a:t>
            </a:r>
            <a:r>
              <a:rPr lang="en-GB" b="1" dirty="0"/>
              <a:t>request the chairperson to place this on the agenda </a:t>
            </a:r>
            <a:r>
              <a:rPr lang="en-GB" b="1" dirty="0" smtClean="0"/>
              <a:t> under ‘general business’. </a:t>
            </a:r>
          </a:p>
          <a:p>
            <a:pPr lvl="1"/>
            <a:r>
              <a:rPr lang="en-GB" b="1" dirty="0" smtClean="0"/>
              <a:t>The </a:t>
            </a:r>
            <a:r>
              <a:rPr lang="en-GB" b="1" dirty="0"/>
              <a:t>chairperson usually calls for matters of general or new business at the beginning of the meeting.</a:t>
            </a:r>
            <a:endParaRPr lang="en-NZ" b="1" dirty="0"/>
          </a:p>
          <a:p>
            <a:endParaRPr lang="en-NZ" dirty="0"/>
          </a:p>
          <a:p>
            <a:pPr lvl="0"/>
            <a:endParaRPr lang="en-GB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91457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Meeting </a:t>
            </a:r>
            <a:r>
              <a:rPr lang="en-NZ" dirty="0" smtClean="0"/>
              <a:t>Etiquette (contd)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/>
              <a:t>Direct all your comments to the chairperson – one conversation – no side conversations – these detract from orderly conduct of business and distract </a:t>
            </a:r>
            <a:endParaRPr lang="en-NZ" b="1" dirty="0"/>
          </a:p>
          <a:p>
            <a:endParaRPr lang="en-GB" b="1" dirty="0"/>
          </a:p>
          <a:p>
            <a:r>
              <a:rPr lang="en-GB" b="1" dirty="0"/>
              <a:t>  </a:t>
            </a:r>
            <a:r>
              <a:rPr lang="en-GB" b="1" dirty="0" smtClean="0"/>
              <a:t>Matters arising</a:t>
            </a:r>
          </a:p>
          <a:p>
            <a:pPr lvl="1"/>
            <a:r>
              <a:rPr lang="en-GB" b="1" dirty="0" smtClean="0"/>
              <a:t>Limited to matters from the previous meeting that required to be reported on or require further action. </a:t>
            </a:r>
          </a:p>
          <a:p>
            <a:pPr lvl="1"/>
            <a:r>
              <a:rPr lang="en-GB" b="1" dirty="0" smtClean="0"/>
              <a:t>It is usual practice to agenda matters that would otherwise be dealt with as matters arising.</a:t>
            </a:r>
            <a:endParaRPr lang="en-NZ" b="1" dirty="0" smtClean="0"/>
          </a:p>
          <a:p>
            <a:pPr marL="0" indent="0">
              <a:buNone/>
            </a:pPr>
            <a:r>
              <a:rPr lang="en-GB" b="1" dirty="0"/>
              <a:t> </a:t>
            </a:r>
          </a:p>
          <a:p>
            <a:r>
              <a:rPr lang="en-GB" b="1" dirty="0"/>
              <a:t>Finish on </a:t>
            </a:r>
            <a:r>
              <a:rPr lang="en-GB" b="1" dirty="0" smtClean="0"/>
              <a:t>time</a:t>
            </a:r>
            <a:endParaRPr lang="en-NZ" b="1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44508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Questions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/>
          </a:p>
        </p:txBody>
      </p:sp>
      <p:pic>
        <p:nvPicPr>
          <p:cNvPr id="1037" name="Picture 13" descr="C:\Users\Colin\AppData\Local\Microsoft\Windows\Temporary Internet Files\Content.IE5\67H70OO6\MC90043440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76872"/>
            <a:ext cx="2171639" cy="304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65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For discussion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Incorporated Societies Act 1908</a:t>
            </a:r>
          </a:p>
          <a:p>
            <a:r>
              <a:rPr lang="en-NZ" b="1" dirty="0" smtClean="0"/>
              <a:t>Obligations of ‘officers’ – i.e. elected positions</a:t>
            </a:r>
          </a:p>
          <a:p>
            <a:r>
              <a:rPr lang="en-NZ" b="1" dirty="0" smtClean="0"/>
              <a:t>Fiduciary Duty</a:t>
            </a:r>
          </a:p>
          <a:p>
            <a:r>
              <a:rPr lang="en-NZ" b="1" dirty="0" smtClean="0"/>
              <a:t>Authority to Act</a:t>
            </a:r>
          </a:p>
          <a:p>
            <a:r>
              <a:rPr lang="en-NZ" b="1" dirty="0" smtClean="0"/>
              <a:t>How does an incorporated society ‘speak’</a:t>
            </a:r>
          </a:p>
          <a:p>
            <a:r>
              <a:rPr lang="en-NZ" b="1" dirty="0" smtClean="0"/>
              <a:t>Motions and Resolutions</a:t>
            </a:r>
          </a:p>
          <a:p>
            <a:r>
              <a:rPr lang="en-NZ" b="1" dirty="0" smtClean="0"/>
              <a:t>Role of the Chairperson</a:t>
            </a:r>
          </a:p>
          <a:p>
            <a:r>
              <a:rPr lang="en-NZ" b="1" dirty="0" smtClean="0"/>
              <a:t>Meeting etiquette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474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Disclaimer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Information about to be shared is derived from personal and professional experience and some personal research.</a:t>
            </a:r>
          </a:p>
          <a:p>
            <a:endParaRPr lang="en-NZ" b="1" dirty="0"/>
          </a:p>
          <a:p>
            <a:r>
              <a:rPr lang="en-NZ" b="1" dirty="0" smtClean="0"/>
              <a:t>Intended for guidance only.</a:t>
            </a:r>
          </a:p>
          <a:p>
            <a:endParaRPr lang="en-NZ" b="1" dirty="0" smtClean="0"/>
          </a:p>
          <a:p>
            <a:r>
              <a:rPr lang="en-NZ" b="1" dirty="0" smtClean="0"/>
              <a:t>Not to be regarded as </a:t>
            </a:r>
            <a:r>
              <a:rPr lang="en-NZ" b="1" smtClean="0"/>
              <a:t>legal advice.</a:t>
            </a:r>
            <a:endParaRPr lang="en-NZ" b="1" dirty="0" smtClean="0"/>
          </a:p>
          <a:p>
            <a:endParaRPr lang="en-NZ" b="1" dirty="0"/>
          </a:p>
          <a:p>
            <a:pPr marL="0" indent="0" algn="ctr">
              <a:buNone/>
            </a:pPr>
            <a:r>
              <a:rPr lang="en-NZ" b="1" dirty="0" smtClean="0"/>
              <a:t>Prepared by Colin Comber</a:t>
            </a:r>
          </a:p>
          <a:p>
            <a:pPr marL="0" indent="0" algn="ctr">
              <a:buNone/>
            </a:pPr>
            <a:r>
              <a:rPr lang="en-NZ" b="1" dirty="0" smtClean="0"/>
              <a:t>Secretary, NZPIF – 26 June 2014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3650226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Incorporated Societies Act 1908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Sets out the requirements for registration of incorporated societies. Includes:</a:t>
            </a:r>
          </a:p>
          <a:p>
            <a:pPr lvl="1"/>
            <a:r>
              <a:rPr lang="en-NZ" b="1" dirty="0" smtClean="0"/>
              <a:t>Not less than 15 persons </a:t>
            </a:r>
          </a:p>
          <a:p>
            <a:pPr lvl="1"/>
            <a:r>
              <a:rPr lang="en-NZ" b="1" dirty="0" smtClean="0"/>
              <a:t>Must have a lawful purpose</a:t>
            </a:r>
          </a:p>
          <a:p>
            <a:pPr lvl="1"/>
            <a:r>
              <a:rPr lang="en-NZ" b="1" dirty="0" smtClean="0"/>
              <a:t>Not for profit (no pecuniary gain)</a:t>
            </a:r>
          </a:p>
          <a:p>
            <a:pPr lvl="1"/>
            <a:r>
              <a:rPr lang="en-NZ" b="1" dirty="0" smtClean="0"/>
              <a:t>Objects</a:t>
            </a:r>
          </a:p>
          <a:p>
            <a:pPr lvl="1"/>
            <a:r>
              <a:rPr lang="en-NZ" b="1" dirty="0" smtClean="0"/>
              <a:t>Rules </a:t>
            </a:r>
          </a:p>
          <a:p>
            <a:pPr lvl="1"/>
            <a:r>
              <a:rPr lang="en-NZ" b="1" dirty="0" smtClean="0"/>
              <a:t>Appointment of officers</a:t>
            </a:r>
          </a:p>
          <a:p>
            <a:pPr lvl="1"/>
            <a:r>
              <a:rPr lang="en-NZ" b="1" dirty="0" smtClean="0"/>
              <a:t>Registration </a:t>
            </a:r>
          </a:p>
          <a:p>
            <a:pPr lvl="1"/>
            <a:r>
              <a:rPr lang="en-NZ" b="1" dirty="0" smtClean="0"/>
              <a:t>etc.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172208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is an Officer?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Officer – person who has been elected or appointed to act on behalf of members </a:t>
            </a:r>
          </a:p>
          <a:p>
            <a:r>
              <a:rPr lang="en-NZ" b="1" dirty="0" smtClean="0"/>
              <a:t>Act requires rules of a society to provide for minimum of three officers.</a:t>
            </a:r>
          </a:p>
          <a:p>
            <a:r>
              <a:rPr lang="en-NZ" b="1" dirty="0" smtClean="0"/>
              <a:t> Typically President, Vice-President, Secretary Treasurer and specified number of members elected to Committee/Executive.</a:t>
            </a:r>
          </a:p>
          <a:p>
            <a:r>
              <a:rPr lang="en-NZ" b="1" dirty="0" smtClean="0"/>
              <a:t>Can appoint/co-opt – these usually have full participation and voting rights on the Committee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2842901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Obligations of Officers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b="1" dirty="0"/>
              <a:t>act in good faith and in the society’s best interests </a:t>
            </a:r>
            <a:endParaRPr lang="en-NZ" b="1" dirty="0"/>
          </a:p>
          <a:p>
            <a:pPr lvl="0"/>
            <a:r>
              <a:rPr lang="en-GB" b="1" dirty="0"/>
              <a:t>exercise their powers for a proper purpose </a:t>
            </a:r>
            <a:endParaRPr lang="en-NZ" b="1" dirty="0"/>
          </a:p>
          <a:p>
            <a:pPr lvl="0"/>
            <a:r>
              <a:rPr lang="en-GB" b="1" dirty="0"/>
              <a:t>act in accordance with the society’s rules and objects </a:t>
            </a:r>
            <a:endParaRPr lang="en-NZ" b="1" dirty="0"/>
          </a:p>
          <a:p>
            <a:pPr lvl="0"/>
            <a:r>
              <a:rPr lang="en-GB" b="1" dirty="0"/>
              <a:t>ensure the society’s affairs are carried out in a way that does not create a substantial risk of loss to the society’s creditors </a:t>
            </a:r>
            <a:endParaRPr lang="en-NZ" b="1" dirty="0"/>
          </a:p>
          <a:p>
            <a:pPr lvl="0"/>
            <a:r>
              <a:rPr lang="en-GB" b="1" dirty="0"/>
              <a:t>ensure that the society does not incur an obligation that it can’t fulfil </a:t>
            </a:r>
            <a:endParaRPr lang="en-NZ" b="1" dirty="0"/>
          </a:p>
          <a:p>
            <a:pPr lvl="0"/>
            <a:r>
              <a:rPr lang="en-GB" b="1" dirty="0"/>
              <a:t>take reasonable care in exercising their duties </a:t>
            </a:r>
            <a:endParaRPr lang="en-NZ" b="1" dirty="0"/>
          </a:p>
          <a:p>
            <a:pPr lvl="0"/>
            <a:r>
              <a:rPr lang="en-GB" b="1" dirty="0"/>
              <a:t>ensure that they do not personally profit from their position of trust.</a:t>
            </a:r>
            <a:endParaRPr lang="en-NZ" b="1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14821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Fiduciary Duty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/>
              <a:t>An officer has a fiduciary duty.</a:t>
            </a:r>
          </a:p>
          <a:p>
            <a:endParaRPr lang="en-NZ" b="1" dirty="0"/>
          </a:p>
          <a:p>
            <a:pPr lvl="1"/>
            <a:r>
              <a:rPr lang="en-NZ" sz="1800" b="1" dirty="0"/>
              <a:t>A fiduciary is someone who has undertaken to act for or on behalf of another </a:t>
            </a:r>
            <a:r>
              <a:rPr lang="en-NZ" sz="1800" b="1" dirty="0" smtClean="0"/>
              <a:t>in </a:t>
            </a:r>
            <a:r>
              <a:rPr lang="en-NZ" sz="1800" b="1" dirty="0"/>
              <a:t>circumstances that give rise to a relationship of trust and confidence</a:t>
            </a:r>
            <a:r>
              <a:rPr lang="en-NZ" sz="1800" b="1" dirty="0" smtClean="0"/>
              <a:t>.</a:t>
            </a:r>
          </a:p>
          <a:p>
            <a:pPr lvl="1"/>
            <a:endParaRPr lang="en-NZ" sz="1800" b="1" dirty="0"/>
          </a:p>
          <a:p>
            <a:r>
              <a:rPr lang="en-NZ" sz="2800" b="1" dirty="0"/>
              <a:t>“The officers probably owe similar fiduciary duties to their society, as company directors do to their companies.” – </a:t>
            </a:r>
            <a:r>
              <a:rPr lang="en-NZ" sz="1800" b="1" dirty="0"/>
              <a:t>Law Commission Report 129 </a:t>
            </a:r>
          </a:p>
          <a:p>
            <a:endParaRPr lang="en-NZ" sz="2600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49933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dirty="0" smtClean="0"/>
              <a:t>Law Society Report 129</a:t>
            </a:r>
            <a:br>
              <a:rPr lang="en-NZ" sz="3200" dirty="0" smtClean="0"/>
            </a:br>
            <a:r>
              <a:rPr lang="en-NZ" sz="3200" dirty="0" smtClean="0"/>
              <a:t>Incorporated Societies - 2013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b="1" dirty="0" smtClean="0"/>
              <a:t>New Act should </a:t>
            </a:r>
            <a:r>
              <a:rPr lang="en-NZ" b="1" dirty="0"/>
              <a:t>provide that officers owe to the society the following duties:</a:t>
            </a:r>
          </a:p>
          <a:p>
            <a:r>
              <a:rPr lang="en-NZ" b="1" dirty="0"/>
              <a:t>to act in good faith and in the best interests of the society, and use powers for a </a:t>
            </a:r>
            <a:r>
              <a:rPr lang="en-NZ" b="1" dirty="0" smtClean="0"/>
              <a:t>proper purpose</a:t>
            </a:r>
            <a:r>
              <a:rPr lang="en-NZ" b="1" dirty="0"/>
              <a:t>;</a:t>
            </a:r>
          </a:p>
          <a:p>
            <a:r>
              <a:rPr lang="en-NZ" b="1" dirty="0"/>
              <a:t>to comply with the Incorporated Societies Act and with the society's </a:t>
            </a:r>
            <a:r>
              <a:rPr lang="en-NZ" b="1" dirty="0" smtClean="0"/>
              <a:t>constitution, except </a:t>
            </a:r>
            <a:r>
              <a:rPr lang="en-NZ" b="1" dirty="0"/>
              <a:t>where the constitution contravenes the Act;</a:t>
            </a:r>
          </a:p>
          <a:p>
            <a:r>
              <a:rPr lang="en-NZ" b="1" dirty="0"/>
              <a:t>to exercise the degree of care and diligence that a reasonable person with the </a:t>
            </a:r>
            <a:r>
              <a:rPr lang="en-NZ" b="1" dirty="0" smtClean="0"/>
              <a:t>same responsibilities </a:t>
            </a:r>
            <a:r>
              <a:rPr lang="en-NZ" b="1" dirty="0"/>
              <a:t>within the society would exercise in the circumstances applying at </a:t>
            </a:r>
            <a:r>
              <a:rPr lang="en-NZ" b="1" dirty="0" smtClean="0"/>
              <a:t>the time</a:t>
            </a:r>
            <a:r>
              <a:rPr lang="en-NZ" b="1" dirty="0"/>
              <a:t>;</a:t>
            </a:r>
          </a:p>
          <a:p>
            <a:r>
              <a:rPr lang="en-NZ" b="1" dirty="0"/>
              <a:t>to not allow the activities of the society to be carried on recklessly or in a manner that </a:t>
            </a:r>
            <a:r>
              <a:rPr lang="en-NZ" b="1" dirty="0" smtClean="0"/>
              <a:t>is likely </a:t>
            </a:r>
            <a:r>
              <a:rPr lang="en-NZ" b="1" dirty="0"/>
              <a:t>to create a substantial risk of serious loss to the society’s creditors; and</a:t>
            </a:r>
          </a:p>
          <a:p>
            <a:r>
              <a:rPr lang="en-NZ" b="1" dirty="0"/>
              <a:t>to not allow the society to incur obligations that the officer does not reasonably </a:t>
            </a:r>
            <a:r>
              <a:rPr lang="en-NZ" b="1" dirty="0" smtClean="0"/>
              <a:t>believe will </a:t>
            </a:r>
            <a:r>
              <a:rPr lang="en-NZ" b="1" dirty="0"/>
              <a:t>be fulfilled.</a:t>
            </a:r>
          </a:p>
        </p:txBody>
      </p:sp>
    </p:spTree>
    <p:extLst>
      <p:ext uri="{BB962C8B-B14F-4D97-AF65-F5344CB8AC3E}">
        <p14:creationId xmlns:p14="http://schemas.microsoft.com/office/powerpoint/2010/main" val="1615402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Powers of Officers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NZ" b="1" dirty="0" smtClean="0"/>
              <a:t>Generally, rules don’t provide for an officer to have any delegated powers – check your Association’s Rules</a:t>
            </a:r>
          </a:p>
          <a:p>
            <a:pPr lvl="0"/>
            <a:r>
              <a:rPr lang="en-GB" b="1" dirty="0" smtClean="0"/>
              <a:t>No </a:t>
            </a:r>
            <a:r>
              <a:rPr lang="en-GB" b="1" dirty="0"/>
              <a:t>members of executive has authority to make decisions alone on behalf </a:t>
            </a:r>
            <a:r>
              <a:rPr lang="en-GB" b="1" dirty="0" smtClean="0"/>
              <a:t>of a PIA</a:t>
            </a:r>
          </a:p>
          <a:p>
            <a:pPr lvl="0"/>
            <a:r>
              <a:rPr lang="en-GB" b="1" dirty="0" smtClean="0"/>
              <a:t>Officers carrying </a:t>
            </a:r>
            <a:r>
              <a:rPr lang="en-GB" b="1" dirty="0"/>
              <a:t>out </a:t>
            </a:r>
            <a:r>
              <a:rPr lang="en-GB" b="1" dirty="0" smtClean="0"/>
              <a:t>duties should either </a:t>
            </a:r>
            <a:r>
              <a:rPr lang="en-GB" b="1" dirty="0"/>
              <a:t>have authority of the executive by way of a resolution </a:t>
            </a:r>
            <a:endParaRPr lang="en-GB" b="1" dirty="0" smtClean="0"/>
          </a:p>
          <a:p>
            <a:pPr lvl="0"/>
            <a:r>
              <a:rPr lang="en-GB" b="1" dirty="0" smtClean="0"/>
              <a:t>Practical considerations</a:t>
            </a:r>
          </a:p>
          <a:p>
            <a:pPr lvl="1"/>
            <a:r>
              <a:rPr lang="en-GB" b="1" dirty="0" smtClean="0"/>
              <a:t>if </a:t>
            </a:r>
            <a:r>
              <a:rPr lang="en-GB" b="1" dirty="0"/>
              <a:t>between meetings </a:t>
            </a:r>
            <a:r>
              <a:rPr lang="en-GB" b="1" dirty="0" smtClean="0"/>
              <a:t>keep </a:t>
            </a:r>
            <a:r>
              <a:rPr lang="en-GB" b="1" dirty="0"/>
              <a:t>executive members informed of our individual actions </a:t>
            </a:r>
            <a:endParaRPr lang="en-GB" b="1" dirty="0" smtClean="0"/>
          </a:p>
          <a:p>
            <a:pPr lvl="1"/>
            <a:r>
              <a:rPr lang="en-GB" b="1" dirty="0" smtClean="0"/>
              <a:t>be </a:t>
            </a:r>
            <a:r>
              <a:rPr lang="en-GB" b="1" dirty="0"/>
              <a:t>sure that exec members are comfortable/generally in agreement with proposed actions.</a:t>
            </a:r>
            <a:endParaRPr lang="en-NZ" b="1" dirty="0"/>
          </a:p>
          <a:p>
            <a:endParaRPr lang="en-NZ" dirty="0" smtClean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4465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174</TotalTime>
  <Words>1001</Words>
  <Application>Microsoft Office PowerPoint</Application>
  <PresentationFormat>On-screen Show (4:3)</PresentationFormat>
  <Paragraphs>159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Courier New</vt:lpstr>
      <vt:lpstr>Palatino Linotype</vt:lpstr>
      <vt:lpstr>Executive</vt:lpstr>
      <vt:lpstr> Meeting Procedure 101  Some Guidance for PIA’s</vt:lpstr>
      <vt:lpstr>For discussion</vt:lpstr>
      <vt:lpstr>Disclaimer</vt:lpstr>
      <vt:lpstr>Incorporated Societies Act 1908</vt:lpstr>
      <vt:lpstr>Who is an Officer?</vt:lpstr>
      <vt:lpstr>Obligations of Officers</vt:lpstr>
      <vt:lpstr>Fiduciary Duty</vt:lpstr>
      <vt:lpstr>Law Society Report 129 Incorporated Societies - 2013</vt:lpstr>
      <vt:lpstr>Powers of Officers</vt:lpstr>
      <vt:lpstr>   How does an incorporated society ‘speak’?</vt:lpstr>
      <vt:lpstr>Resolutions </vt:lpstr>
      <vt:lpstr>Resolutions (contd)</vt:lpstr>
      <vt:lpstr>Resolutions (contd)</vt:lpstr>
      <vt:lpstr>What should be recorded in the minutes?</vt:lpstr>
      <vt:lpstr>What should be recorded in the minutes?</vt:lpstr>
      <vt:lpstr>Decision-making requires…</vt:lpstr>
      <vt:lpstr>Meeting Etiquette</vt:lpstr>
      <vt:lpstr>Meeting Etiquette (contd)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Procedure 101  Some Guidance for PIA’s</dc:title>
  <dc:creator>Colin</dc:creator>
  <cp:lastModifiedBy>Jan Hains</cp:lastModifiedBy>
  <cp:revision>19</cp:revision>
  <cp:lastPrinted>2014-06-26T09:48:05Z</cp:lastPrinted>
  <dcterms:created xsi:type="dcterms:W3CDTF">2014-06-25T08:53:16Z</dcterms:created>
  <dcterms:modified xsi:type="dcterms:W3CDTF">2019-07-21T19:08:29Z</dcterms:modified>
</cp:coreProperties>
</file>