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56" r:id="rId2"/>
    <p:sldId id="661" r:id="rId3"/>
    <p:sldId id="670" r:id="rId4"/>
    <p:sldId id="672" r:id="rId5"/>
    <p:sldId id="671" r:id="rId6"/>
    <p:sldId id="696" r:id="rId7"/>
    <p:sldId id="697" r:id="rId8"/>
    <p:sldId id="406" r:id="rId9"/>
    <p:sldId id="761" r:id="rId10"/>
    <p:sldId id="757" r:id="rId11"/>
    <p:sldId id="760" r:id="rId12"/>
    <p:sldId id="762" r:id="rId13"/>
    <p:sldId id="763" r:id="rId14"/>
    <p:sldId id="758" r:id="rId15"/>
    <p:sldId id="759" r:id="rId16"/>
    <p:sldId id="665" r:id="rId17"/>
    <p:sldId id="667" r:id="rId18"/>
    <p:sldId id="666" r:id="rId19"/>
    <p:sldId id="632" r:id="rId20"/>
    <p:sldId id="698" r:id="rId21"/>
    <p:sldId id="673" r:id="rId22"/>
    <p:sldId id="699" r:id="rId23"/>
    <p:sldId id="705" r:id="rId24"/>
    <p:sldId id="700" r:id="rId25"/>
    <p:sldId id="704" r:id="rId26"/>
    <p:sldId id="701" r:id="rId27"/>
    <p:sldId id="703" r:id="rId28"/>
    <p:sldId id="732" r:id="rId29"/>
    <p:sldId id="733" r:id="rId30"/>
    <p:sldId id="736" r:id="rId31"/>
    <p:sldId id="735" r:id="rId32"/>
    <p:sldId id="734" r:id="rId33"/>
    <p:sldId id="750" r:id="rId34"/>
    <p:sldId id="740" r:id="rId35"/>
    <p:sldId id="741" r:id="rId36"/>
    <p:sldId id="737" r:id="rId37"/>
    <p:sldId id="739" r:id="rId38"/>
    <p:sldId id="743" r:id="rId39"/>
    <p:sldId id="742" r:id="rId40"/>
    <p:sldId id="746" r:id="rId41"/>
    <p:sldId id="745" r:id="rId42"/>
    <p:sldId id="744" r:id="rId43"/>
    <p:sldId id="754" r:id="rId44"/>
    <p:sldId id="749" r:id="rId45"/>
    <p:sldId id="752" r:id="rId46"/>
    <p:sldId id="748" r:id="rId47"/>
    <p:sldId id="747" r:id="rId48"/>
    <p:sldId id="756" r:id="rId49"/>
    <p:sldId id="706" r:id="rId50"/>
    <p:sldId id="309" r:id="rId51"/>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FF"/>
    <a:srgbClr val="FF3300"/>
    <a:srgbClr val="FF6600"/>
    <a:srgbClr val="009900"/>
    <a:srgbClr val="3399FF"/>
    <a:srgbClr val="000000"/>
    <a:srgbClr val="FFCC00"/>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291" autoAdjust="0"/>
  </p:normalViewPr>
  <p:slideViewPr>
    <p:cSldViewPr>
      <p:cViewPr varScale="1">
        <p:scale>
          <a:sx n="57" d="100"/>
          <a:sy n="57" d="100"/>
        </p:scale>
        <p:origin x="924" y="78"/>
      </p:cViewPr>
      <p:guideLst>
        <p:guide orient="horz" pos="2160"/>
        <p:guide pos="2880"/>
      </p:guideLst>
    </p:cSldViewPr>
  </p:slideViewPr>
  <p:outlineViewPr>
    <p:cViewPr>
      <p:scale>
        <a:sx n="33" d="100"/>
        <a:sy n="33" d="100"/>
      </p:scale>
      <p:origin x="0" y="-13038"/>
    </p:cViewPr>
  </p:outlineViewPr>
  <p:notesTextViewPr>
    <p:cViewPr>
      <p:scale>
        <a:sx n="3" d="2"/>
        <a:sy n="3" d="2"/>
      </p:scale>
      <p:origin x="0" y="0"/>
    </p:cViewPr>
  </p:notesTextViewPr>
  <p:sorterViewPr>
    <p:cViewPr varScale="1">
      <p:scale>
        <a:sx n="1" d="1"/>
        <a:sy n="1" d="1"/>
      </p:scale>
      <p:origin x="0" y="-26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1" name="Rectangle 3"/>
          <p:cNvSpPr>
            <a:spLocks noGrp="1" noChangeArrowheads="1"/>
          </p:cNvSpPr>
          <p:nvPr>
            <p:ph type="dt" sz="quarter"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7172" name="Rectangle 4"/>
          <p:cNvSpPr>
            <a:spLocks noGrp="1" noChangeArrowheads="1"/>
          </p:cNvSpPr>
          <p:nvPr>
            <p:ph type="ftr" sz="quarter" idx="2"/>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3" name="Rectangle 5"/>
          <p:cNvSpPr>
            <a:spLocks noGrp="1" noChangeArrowheads="1"/>
          </p:cNvSpPr>
          <p:nvPr>
            <p:ph type="sldNum" sz="quarter" idx="3"/>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0A011B7D-2B76-49A2-8833-97679F92BEBA}" type="slidenum">
              <a:rPr lang="en-US"/>
              <a:pPr>
                <a:defRPr/>
              </a:pPr>
              <a:t>‹#›</a:t>
            </a:fld>
            <a:endParaRPr lang="en-US" dirty="0"/>
          </a:p>
        </p:txBody>
      </p:sp>
    </p:spTree>
    <p:extLst>
      <p:ext uri="{BB962C8B-B14F-4D97-AF65-F5344CB8AC3E}">
        <p14:creationId xmlns:p14="http://schemas.microsoft.com/office/powerpoint/2010/main" val="2743064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47" name="Rectangle 3"/>
          <p:cNvSpPr>
            <a:spLocks noGrp="1" noChangeArrowheads="1"/>
          </p:cNvSpPr>
          <p:nvPr>
            <p:ph type="dt"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1" y="4724203"/>
            <a:ext cx="5486400" cy="4475559"/>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434B7306-F176-4A5F-8FBE-80C6EF8EAE4A}" type="slidenum">
              <a:rPr lang="en-US"/>
              <a:pPr>
                <a:defRPr/>
              </a:pPr>
              <a:t>‹#›</a:t>
            </a:fld>
            <a:endParaRPr lang="en-US" dirty="0"/>
          </a:p>
        </p:txBody>
      </p:sp>
    </p:spTree>
    <p:extLst>
      <p:ext uri="{BB962C8B-B14F-4D97-AF65-F5344CB8AC3E}">
        <p14:creationId xmlns:p14="http://schemas.microsoft.com/office/powerpoint/2010/main" val="29822519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a:defRPr/>
            </a:pPr>
            <a:fld id="{434B7306-F176-4A5F-8FBE-80C6EF8EAE4A}" type="slidenum">
              <a:rPr lang="en-US" smtClean="0"/>
              <a:pPr>
                <a:defRPr/>
              </a:pPr>
              <a:t>25</a:t>
            </a:fld>
            <a:endParaRPr lang="en-US" dirty="0"/>
          </a:p>
        </p:txBody>
      </p:sp>
    </p:spTree>
    <p:extLst>
      <p:ext uri="{BB962C8B-B14F-4D97-AF65-F5344CB8AC3E}">
        <p14:creationId xmlns:p14="http://schemas.microsoft.com/office/powerpoint/2010/main" val="1745000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50</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486206F-D009-4D8C-BD2B-D97FB4A5CF7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0C56B5F-07B7-4CE6-BC29-1CABDA16D3E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D6046C3-4DBC-4B7A-ACE2-0C6AE15D153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NZ"/>
          </a:p>
        </p:txBody>
      </p:sp>
      <p:sp>
        <p:nvSpPr>
          <p:cNvPr id="3" name="Table Placeholder 2"/>
          <p:cNvSpPr>
            <a:spLocks noGrp="1"/>
          </p:cNvSpPr>
          <p:nvPr>
            <p:ph type="tbl" idx="1"/>
          </p:nvPr>
        </p:nvSpPr>
        <p:spPr>
          <a:xfrm>
            <a:off x="457200" y="1600204"/>
            <a:ext cx="8229600" cy="4525963"/>
          </a:xfrm>
        </p:spPr>
        <p:txBody>
          <a:bodyPr/>
          <a:lstStyle/>
          <a:p>
            <a:pPr lvl="0"/>
            <a:endParaRPr lang="en-NZ"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F927896-0C26-4EC5-B97B-B40367979DD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73EB779-63CF-40FF-BEED-515482A1E2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4BD12B6-AB42-4BAE-8DA9-8A01781F75F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152912C-36A1-4D5C-AB21-12C71C03204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CB64493-D760-4005-81E2-090F04A61F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56056A0-36D9-421E-B77C-98D4328AA2A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D2B55E52-01BA-4A7F-AE9E-2B9DAD4CC5D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768438-C7E3-4CBA-8484-43058D7B0C9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E10951-302A-4B91-9148-115AAFD3DD1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r>
              <a:rPr lang="en-US" dirty="0"/>
              <a:t>13</a:t>
            </a:r>
            <a:r>
              <a:rPr lang="en-US" baseline="30000" dirty="0"/>
              <a:t>th</a:t>
            </a:r>
            <a:r>
              <a:rPr lang="en-US" dirty="0"/>
              <a:t> October 2010</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4621C554-33AE-49AA-8C9C-619E2D28F17D}" type="slidenum">
              <a:rPr lang="en-US"/>
              <a:pPr>
                <a:defRPr/>
              </a:pPr>
              <a:t>‹#›</a:t>
            </a:fld>
            <a:endParaRPr lang="en-US" dirty="0"/>
          </a:p>
        </p:txBody>
      </p:sp>
      <p:sp>
        <p:nvSpPr>
          <p:cNvPr id="1034" name="AutoShape 10"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
        <p:nvSpPr>
          <p:cNvPr id="1036" name="AutoShape 12"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rgbClr val="000000"/>
          </a:solidFill>
          <a:latin typeface="+mj-lt"/>
          <a:ea typeface="+mj-ea"/>
          <a:cs typeface="+mj-cs"/>
        </a:defRPr>
      </a:lvl1pPr>
      <a:lvl2pPr algn="ctr" rtl="0" eaLnBrk="0" fontAlgn="base" hangingPunct="0">
        <a:spcBef>
          <a:spcPct val="0"/>
        </a:spcBef>
        <a:spcAft>
          <a:spcPct val="0"/>
        </a:spcAft>
        <a:defRPr sz="4400">
          <a:solidFill>
            <a:srgbClr val="000000"/>
          </a:solidFill>
          <a:latin typeface="Arial" charset="0"/>
        </a:defRPr>
      </a:lvl2pPr>
      <a:lvl3pPr algn="ctr" rtl="0" eaLnBrk="0" fontAlgn="base" hangingPunct="0">
        <a:spcBef>
          <a:spcPct val="0"/>
        </a:spcBef>
        <a:spcAft>
          <a:spcPct val="0"/>
        </a:spcAft>
        <a:defRPr sz="4400">
          <a:solidFill>
            <a:srgbClr val="000000"/>
          </a:solidFill>
          <a:latin typeface="Arial" charset="0"/>
        </a:defRPr>
      </a:lvl3pPr>
      <a:lvl4pPr algn="ctr" rtl="0" eaLnBrk="0" fontAlgn="base" hangingPunct="0">
        <a:spcBef>
          <a:spcPct val="0"/>
        </a:spcBef>
        <a:spcAft>
          <a:spcPct val="0"/>
        </a:spcAft>
        <a:defRPr sz="4400">
          <a:solidFill>
            <a:srgbClr val="000000"/>
          </a:solidFill>
          <a:latin typeface="Arial" charset="0"/>
        </a:defRPr>
      </a:lvl4pPr>
      <a:lvl5pPr algn="ctr" rtl="0" eaLnBrk="0" fontAlgn="base" hangingPunct="0">
        <a:spcBef>
          <a:spcPct val="0"/>
        </a:spcBef>
        <a:spcAft>
          <a:spcPct val="0"/>
        </a:spcAft>
        <a:defRPr sz="4400">
          <a:solidFill>
            <a:srgbClr val="000000"/>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legislation.govt.nz/bill/government/2020/0218/latest/LMS294929.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privacy.org.nz/further-resources/knowledge-base/view/403#:~:text=Yes%2C%20before%20agreeing%20to%20rent,permission%20to%20collect%20this%20inform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br>
              <a:rPr lang="en-NZ" sz="4000" b="1" dirty="0">
                <a:solidFill>
                  <a:srgbClr val="00B0F0"/>
                </a:solidFill>
              </a:rPr>
            </a:br>
            <a:r>
              <a:rPr lang="en-NZ" sz="4000" b="1" dirty="0">
                <a:solidFill>
                  <a:srgbClr val="00B0F0"/>
                </a:solidFill>
              </a:rPr>
              <a:t/>
            </a:r>
            <a:br>
              <a:rPr lang="en-NZ" sz="4000" b="1" dirty="0">
                <a:solidFill>
                  <a:srgbClr val="00B0F0"/>
                </a:solidFill>
              </a:rPr>
            </a:br>
            <a:r>
              <a:rPr lang="en-NZ" sz="2400" dirty="0"/>
              <a:t>September 2020</a:t>
            </a:r>
            <a:br>
              <a:rPr lang="en-NZ" sz="2400" dirty="0"/>
            </a:br>
            <a:r>
              <a:rPr lang="en-NZ" sz="2400" dirty="0"/>
              <a:t/>
            </a:r>
            <a:br>
              <a:rPr lang="en-NZ" sz="2400" dirty="0"/>
            </a:br>
            <a:r>
              <a:rPr lang="en-NZ" sz="2400" dirty="0"/>
              <a:t>Written by Sharon Cullwick </a:t>
            </a:r>
            <a:br>
              <a:rPr lang="en-NZ" sz="2400" dirty="0"/>
            </a:br>
            <a:r>
              <a:rPr lang="en-NZ" sz="2400" dirty="0"/>
              <a:t>(NZPIF Executive Officer)</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03D3B26-898F-4B43-B3A1-6B48EE7139FF}"/>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7E8B4AF5-C3F8-437B-A46A-1D984F76F769}"/>
              </a:ext>
            </a:extLst>
          </p:cNvPr>
          <p:cNvSpPr>
            <a:spLocks noGrp="1"/>
          </p:cNvSpPr>
          <p:nvPr>
            <p:ph idx="1"/>
          </p:nvPr>
        </p:nvSpPr>
        <p:spPr/>
        <p:txBody>
          <a:bodyPr/>
          <a:lstStyle/>
          <a:p>
            <a:pPr marL="0" indent="0">
              <a:buNone/>
            </a:pPr>
            <a:r>
              <a:rPr lang="en-NZ" sz="2800" b="1" dirty="0">
                <a:solidFill>
                  <a:srgbClr val="3333CC"/>
                </a:solidFill>
                <a:effectLst/>
                <a:ea typeface="Calibri" panose="020F0502020204030204" pitchFamily="34" charset="0"/>
              </a:rPr>
              <a:t>NZPIF AGM and Communications Meeting </a:t>
            </a:r>
          </a:p>
          <a:p>
            <a:r>
              <a:rPr lang="en-NZ" sz="2700" dirty="0">
                <a:ea typeface="Calibri" panose="020F0502020204030204" pitchFamily="34" charset="0"/>
              </a:rPr>
              <a:t>Federation nominations close today (3</a:t>
            </a:r>
            <a:r>
              <a:rPr lang="en-NZ" sz="2700" baseline="30000" dirty="0">
                <a:ea typeface="Calibri" panose="020F0502020204030204" pitchFamily="34" charset="0"/>
              </a:rPr>
              <a:t>rd</a:t>
            </a:r>
            <a:r>
              <a:rPr lang="en-NZ" sz="2700" dirty="0">
                <a:ea typeface="Calibri" panose="020F0502020204030204" pitchFamily="34" charset="0"/>
              </a:rPr>
              <a:t> Sept)</a:t>
            </a:r>
          </a:p>
          <a:p>
            <a:r>
              <a:rPr lang="en-NZ" sz="2700" dirty="0">
                <a:effectLst/>
                <a:ea typeface="Calibri" panose="020F0502020204030204" pitchFamily="34" charset="0"/>
              </a:rPr>
              <a:t>AGM Saturday 17th October, Brentwood Hotel in Kilbirnie, Wellington.  </a:t>
            </a:r>
            <a:endParaRPr lang="en-NZ" sz="2700" dirty="0">
              <a:ea typeface="Calibri" panose="020F0502020204030204" pitchFamily="34" charset="0"/>
            </a:endParaRPr>
          </a:p>
          <a:p>
            <a:r>
              <a:rPr lang="en-NZ" sz="2700" dirty="0">
                <a:effectLst/>
                <a:ea typeface="Calibri" panose="020F0502020204030204" pitchFamily="34" charset="0"/>
              </a:rPr>
              <a:t>Same day as the Election so cast your vote early.</a:t>
            </a:r>
          </a:p>
          <a:p>
            <a:r>
              <a:rPr lang="en-NZ" sz="2700" dirty="0">
                <a:ea typeface="Calibri" panose="020F0502020204030204" pitchFamily="34" charset="0"/>
              </a:rPr>
              <a:t>E</a:t>
            </a:r>
            <a:r>
              <a:rPr lang="en-NZ" sz="2700" dirty="0">
                <a:effectLst/>
                <a:ea typeface="Calibri" panose="020F0502020204030204" pitchFamily="34" charset="0"/>
              </a:rPr>
              <a:t>xpected start time is 9.30am depending on flights and numbers present.</a:t>
            </a:r>
          </a:p>
          <a:p>
            <a:r>
              <a:rPr lang="en-NZ" sz="2700" dirty="0">
                <a:ea typeface="Calibri" panose="020F0502020204030204" pitchFamily="34" charset="0"/>
              </a:rPr>
              <a:t>Followed by Communications meeting expected to finish at about </a:t>
            </a:r>
            <a:r>
              <a:rPr lang="en-NZ" sz="2700" dirty="0">
                <a:effectLst/>
                <a:ea typeface="Calibri" panose="020F0502020204030204" pitchFamily="34" charset="0"/>
              </a:rPr>
              <a:t>4.00pm.</a:t>
            </a:r>
            <a:r>
              <a:rPr lang="en-NZ" sz="2800" dirty="0">
                <a:effectLst/>
                <a:ea typeface="Calibri" panose="020F0502020204030204" pitchFamily="34" charset="0"/>
              </a:rPr>
              <a:t/>
            </a:r>
            <a:br>
              <a:rPr lang="en-NZ" sz="2800" dirty="0">
                <a:effectLst/>
                <a:ea typeface="Calibri" panose="020F0502020204030204" pitchFamily="34" charset="0"/>
              </a:rPr>
            </a:br>
            <a:endParaRPr lang="en-NZ" sz="2800"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2E01E982-4B56-4818-B6B0-3A075EFDE2AB}"/>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498905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110409-98C3-498F-ABAC-C13296F7207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829B4E69-E91B-4B84-A627-6256E64DCD9C}"/>
              </a:ext>
            </a:extLst>
          </p:cNvPr>
          <p:cNvSpPr>
            <a:spLocks noGrp="1"/>
          </p:cNvSpPr>
          <p:nvPr>
            <p:ph idx="1"/>
          </p:nvPr>
        </p:nvSpPr>
        <p:spPr/>
        <p:txBody>
          <a:bodyPr/>
          <a:lstStyle/>
          <a:p>
            <a:pPr marL="0" indent="0">
              <a:buNone/>
            </a:pPr>
            <a:r>
              <a:rPr lang="en-NZ" b="1" dirty="0">
                <a:solidFill>
                  <a:srgbClr val="3333CC"/>
                </a:solidFill>
              </a:rPr>
              <a:t>Privacy Commission - </a:t>
            </a:r>
            <a:r>
              <a:rPr lang="en-NZ" sz="1800" dirty="0">
                <a:solidFill>
                  <a:srgbClr val="3333CC"/>
                </a:solidFill>
              </a:rPr>
              <a:t>What information can you ask for?</a:t>
            </a:r>
          </a:p>
          <a:p>
            <a:endParaRPr lang="en-NZ" sz="1800" dirty="0"/>
          </a:p>
        </p:txBody>
      </p:sp>
      <p:pic>
        <p:nvPicPr>
          <p:cNvPr id="4" name="Picture 3">
            <a:extLst>
              <a:ext uri="{FF2B5EF4-FFF2-40B4-BE49-F238E27FC236}">
                <a16:creationId xmlns="" xmlns:a16="http://schemas.microsoft.com/office/drawing/2014/main" id="{48188DDB-D354-489F-98F2-4111DDA21CEB}"/>
              </a:ext>
            </a:extLst>
          </p:cNvPr>
          <p:cNvPicPr>
            <a:picLocks noChangeAspect="1"/>
          </p:cNvPicPr>
          <p:nvPr/>
        </p:nvPicPr>
        <p:blipFill>
          <a:blip r:embed="rId2"/>
          <a:stretch>
            <a:fillRect/>
          </a:stretch>
        </p:blipFill>
        <p:spPr>
          <a:xfrm>
            <a:off x="755576" y="2205835"/>
            <a:ext cx="7772400" cy="3314700"/>
          </a:xfrm>
          <a:prstGeom prst="rect">
            <a:avLst/>
          </a:prstGeom>
        </p:spPr>
      </p:pic>
      <p:pic>
        <p:nvPicPr>
          <p:cNvPr id="6" name="Picture 6" descr="C:\Users\glenda.watson\AppData\Local\Microsoft\Windows\Temporary Internet Files\Content.Outlook\SE8HEYGD\NZPIF - logo 1.TIF">
            <a:extLst>
              <a:ext uri="{FF2B5EF4-FFF2-40B4-BE49-F238E27FC236}">
                <a16:creationId xmlns="" xmlns:a16="http://schemas.microsoft.com/office/drawing/2014/main" id="{AED39067-29C7-4CD9-B506-0CF37A4981CA}"/>
              </a:ext>
            </a:extLst>
          </p:cNvPr>
          <p:cNvPicPr>
            <a:picLocks noChangeAspect="1" noChangeArrowheads="1"/>
          </p:cNvPicPr>
          <p:nvPr/>
        </p:nvPicPr>
        <p:blipFill>
          <a:blip r:embed="rId3"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902736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14B7EE-4781-4FDF-9362-B11C5F8EBBFC}"/>
              </a:ext>
            </a:extLst>
          </p:cNvPr>
          <p:cNvSpPr>
            <a:spLocks noGrp="1"/>
          </p:cNvSpPr>
          <p:nvPr>
            <p:ph type="title"/>
          </p:nvPr>
        </p:nvSpPr>
        <p:spPr/>
        <p:txBody>
          <a:bodyPr/>
          <a:lstStyle/>
          <a:p>
            <a:endParaRPr lang="en-NZ" dirty="0"/>
          </a:p>
        </p:txBody>
      </p:sp>
      <p:pic>
        <p:nvPicPr>
          <p:cNvPr id="6" name="Picture 6" descr="C:\Users\glenda.watson\AppData\Local\Microsoft\Windows\Temporary Internet Files\Content.Outlook\SE8HEYGD\NZPIF - logo 1.TIF">
            <a:extLst>
              <a:ext uri="{FF2B5EF4-FFF2-40B4-BE49-F238E27FC236}">
                <a16:creationId xmlns="" xmlns:a16="http://schemas.microsoft.com/office/drawing/2014/main" id="{158F5784-91FC-4D30-B477-B38C340B058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
        <p:nvSpPr>
          <p:cNvPr id="8" name="Content Placeholder 7">
            <a:extLst>
              <a:ext uri="{FF2B5EF4-FFF2-40B4-BE49-F238E27FC236}">
                <a16:creationId xmlns="" xmlns:a16="http://schemas.microsoft.com/office/drawing/2014/main" id="{5AAEEB92-67C7-49B6-AAB1-6FA123FEAC43}"/>
              </a:ext>
            </a:extLst>
          </p:cNvPr>
          <p:cNvSpPr>
            <a:spLocks noGrp="1"/>
          </p:cNvSpPr>
          <p:nvPr>
            <p:ph idx="1"/>
          </p:nvPr>
        </p:nvSpPr>
        <p:spPr/>
        <p:txBody>
          <a:bodyPr/>
          <a:lstStyle/>
          <a:p>
            <a:pPr marL="0" indent="0">
              <a:buNone/>
            </a:pPr>
            <a:r>
              <a:rPr lang="en-NZ" b="1" dirty="0">
                <a:solidFill>
                  <a:srgbClr val="3333CC"/>
                </a:solidFill>
              </a:rPr>
              <a:t>Privacy Commission - </a:t>
            </a:r>
            <a:r>
              <a:rPr lang="en-NZ" sz="1800" dirty="0">
                <a:solidFill>
                  <a:srgbClr val="3333CC"/>
                </a:solidFill>
              </a:rPr>
              <a:t>What information can you ask for?</a:t>
            </a:r>
          </a:p>
          <a:p>
            <a:endParaRPr lang="en-NZ" dirty="0"/>
          </a:p>
        </p:txBody>
      </p:sp>
      <p:pic>
        <p:nvPicPr>
          <p:cNvPr id="9" name="Picture 8">
            <a:extLst>
              <a:ext uri="{FF2B5EF4-FFF2-40B4-BE49-F238E27FC236}">
                <a16:creationId xmlns="" xmlns:a16="http://schemas.microsoft.com/office/drawing/2014/main" id="{16F4AA95-C729-4789-8D66-C9BBC42A8A10}"/>
              </a:ext>
            </a:extLst>
          </p:cNvPr>
          <p:cNvPicPr>
            <a:picLocks noChangeAspect="1"/>
          </p:cNvPicPr>
          <p:nvPr/>
        </p:nvPicPr>
        <p:blipFill>
          <a:blip r:embed="rId3"/>
          <a:stretch>
            <a:fillRect/>
          </a:stretch>
        </p:blipFill>
        <p:spPr>
          <a:xfrm>
            <a:off x="652462" y="2319337"/>
            <a:ext cx="7839075" cy="2219325"/>
          </a:xfrm>
          <a:prstGeom prst="rect">
            <a:avLst/>
          </a:prstGeom>
        </p:spPr>
      </p:pic>
    </p:spTree>
    <p:extLst>
      <p:ext uri="{BB962C8B-B14F-4D97-AF65-F5344CB8AC3E}">
        <p14:creationId xmlns:p14="http://schemas.microsoft.com/office/powerpoint/2010/main" val="2040256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C1FED05-A530-4636-B4BD-A50FF0855FF7}"/>
              </a:ext>
            </a:extLst>
          </p:cNvPr>
          <p:cNvSpPr>
            <a:spLocks noGrp="1"/>
          </p:cNvSpPr>
          <p:nvPr>
            <p:ph type="title"/>
          </p:nvPr>
        </p:nvSpPr>
        <p:spPr/>
        <p:txBody>
          <a:bodyPr/>
          <a:lstStyle/>
          <a:p>
            <a:endParaRPr lang="en-NZ" dirty="0"/>
          </a:p>
        </p:txBody>
      </p:sp>
      <p:pic>
        <p:nvPicPr>
          <p:cNvPr id="6" name="Picture 6" descr="C:\Users\glenda.watson\AppData\Local\Microsoft\Windows\Temporary Internet Files\Content.Outlook\SE8HEYGD\NZPIF - logo 1.TIF">
            <a:extLst>
              <a:ext uri="{FF2B5EF4-FFF2-40B4-BE49-F238E27FC236}">
                <a16:creationId xmlns="" xmlns:a16="http://schemas.microsoft.com/office/drawing/2014/main" id="{AB949CDB-CA09-4D1A-8387-3E2920A8572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
        <p:nvSpPr>
          <p:cNvPr id="8" name="Content Placeholder 7">
            <a:extLst>
              <a:ext uri="{FF2B5EF4-FFF2-40B4-BE49-F238E27FC236}">
                <a16:creationId xmlns="" xmlns:a16="http://schemas.microsoft.com/office/drawing/2014/main" id="{1A018FC4-BCB8-4102-A043-A6B448B1CE32}"/>
              </a:ext>
            </a:extLst>
          </p:cNvPr>
          <p:cNvSpPr>
            <a:spLocks noGrp="1"/>
          </p:cNvSpPr>
          <p:nvPr>
            <p:ph idx="1"/>
          </p:nvPr>
        </p:nvSpPr>
        <p:spPr/>
        <p:txBody>
          <a:bodyPr/>
          <a:lstStyle/>
          <a:p>
            <a:pPr marL="0" indent="0">
              <a:buNone/>
            </a:pPr>
            <a:r>
              <a:rPr lang="en-NZ" b="1" dirty="0">
                <a:solidFill>
                  <a:srgbClr val="3333CC"/>
                </a:solidFill>
              </a:rPr>
              <a:t>Privacy Commission - </a:t>
            </a:r>
            <a:r>
              <a:rPr lang="en-NZ" sz="1800" dirty="0">
                <a:solidFill>
                  <a:srgbClr val="3333CC"/>
                </a:solidFill>
              </a:rPr>
              <a:t>What information can you ask for?</a:t>
            </a:r>
          </a:p>
          <a:p>
            <a:endParaRPr lang="en-NZ" dirty="0"/>
          </a:p>
        </p:txBody>
      </p:sp>
      <p:pic>
        <p:nvPicPr>
          <p:cNvPr id="9" name="Picture 8">
            <a:extLst>
              <a:ext uri="{FF2B5EF4-FFF2-40B4-BE49-F238E27FC236}">
                <a16:creationId xmlns="" xmlns:a16="http://schemas.microsoft.com/office/drawing/2014/main" id="{98A56B31-758B-4927-B597-01546A0EA25D}"/>
              </a:ext>
            </a:extLst>
          </p:cNvPr>
          <p:cNvPicPr>
            <a:picLocks noChangeAspect="1"/>
          </p:cNvPicPr>
          <p:nvPr/>
        </p:nvPicPr>
        <p:blipFill>
          <a:blip r:embed="rId3"/>
          <a:stretch>
            <a:fillRect/>
          </a:stretch>
        </p:blipFill>
        <p:spPr>
          <a:xfrm>
            <a:off x="647700" y="2329660"/>
            <a:ext cx="7848600" cy="3067050"/>
          </a:xfrm>
          <a:prstGeom prst="rect">
            <a:avLst/>
          </a:prstGeom>
        </p:spPr>
      </p:pic>
    </p:spTree>
    <p:extLst>
      <p:ext uri="{BB962C8B-B14F-4D97-AF65-F5344CB8AC3E}">
        <p14:creationId xmlns:p14="http://schemas.microsoft.com/office/powerpoint/2010/main" val="3328602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849C12-C3FE-41A3-97B3-071946055D4D}"/>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6DD5843-C769-4FF2-9319-CD77DE48B1AB}"/>
              </a:ext>
            </a:extLst>
          </p:cNvPr>
          <p:cNvSpPr>
            <a:spLocks noGrp="1"/>
          </p:cNvSpPr>
          <p:nvPr>
            <p:ph idx="1"/>
          </p:nvPr>
        </p:nvSpPr>
        <p:spPr/>
        <p:txBody>
          <a:bodyPr/>
          <a:lstStyle/>
          <a:p>
            <a:pPr marL="0" indent="0">
              <a:buNone/>
            </a:pPr>
            <a:r>
              <a:rPr lang="en-NZ" b="1" dirty="0">
                <a:solidFill>
                  <a:srgbClr val="3333CC"/>
                </a:solidFill>
              </a:rPr>
              <a:t>NZPIF Board Members - Visitor Policy</a:t>
            </a:r>
          </a:p>
          <a:p>
            <a:r>
              <a:rPr lang="en-NZ" sz="2800" dirty="0"/>
              <a:t>A NZPIF member can visit your Association once every two years at no charge to your Association. (this includes the Executive Officer, President or a board member).</a:t>
            </a:r>
          </a:p>
          <a:p>
            <a:r>
              <a:rPr lang="en-NZ" sz="2800" dirty="0"/>
              <a:t>Your Regional Representative is required to visit once per year at no charge to you.</a:t>
            </a:r>
          </a:p>
          <a:p>
            <a:r>
              <a:rPr lang="en-NZ" sz="2800" dirty="0"/>
              <a:t>Other visits are welcome however your Associations must cover these costs.</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8E339F2A-2C0B-4158-9E8A-AF197A80F52E}"/>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4200390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6BC74E-14DA-4582-ABFC-40DC1B1F28CB}"/>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7453336-D5C4-478E-95A9-FE782FC8BA83}"/>
              </a:ext>
            </a:extLst>
          </p:cNvPr>
          <p:cNvSpPr>
            <a:spLocks noGrp="1"/>
          </p:cNvSpPr>
          <p:nvPr>
            <p:ph idx="1"/>
          </p:nvPr>
        </p:nvSpPr>
        <p:spPr/>
        <p:txBody>
          <a:bodyPr/>
          <a:lstStyle/>
          <a:p>
            <a:pPr marL="0" indent="0">
              <a:buNone/>
            </a:pPr>
            <a:r>
              <a:rPr lang="en-NZ" sz="2800" b="1" dirty="0">
                <a:solidFill>
                  <a:srgbClr val="3333CC"/>
                </a:solidFill>
                <a:effectLst/>
                <a:ea typeface="Calibri" panose="020F0502020204030204" pitchFamily="34" charset="0"/>
              </a:rPr>
              <a:t>Commerce Commission Letter</a:t>
            </a:r>
          </a:p>
          <a:p>
            <a:r>
              <a:rPr lang="en-NZ" sz="2400" dirty="0">
                <a:ea typeface="Calibri" panose="020F0502020204030204" pitchFamily="34" charset="0"/>
              </a:rPr>
              <a:t>The NZPIF has received a letter from the Commerce Commission </a:t>
            </a:r>
            <a:r>
              <a:rPr lang="en-NZ" sz="2400" dirty="0">
                <a:effectLst/>
                <a:ea typeface="Calibri" panose="020F0502020204030204" pitchFamily="34" charset="0"/>
              </a:rPr>
              <a:t>warning they are checking Facebook forums and other public arenas of anti-competitive behaviour, trade associations and cartel behaviour.  </a:t>
            </a:r>
          </a:p>
          <a:p>
            <a:r>
              <a:rPr lang="en-NZ" sz="2400" dirty="0">
                <a:ea typeface="Calibri" panose="020F0502020204030204" pitchFamily="34" charset="0"/>
              </a:rPr>
              <a:t>It regards to price fixing of rents.</a:t>
            </a:r>
            <a:endParaRPr lang="en-NZ" sz="2400" dirty="0">
              <a:effectLst/>
              <a:ea typeface="Calibri" panose="020F0502020204030204" pitchFamily="34" charset="0"/>
            </a:endParaRPr>
          </a:p>
          <a:p>
            <a:r>
              <a:rPr lang="en-NZ" sz="2400" dirty="0">
                <a:effectLst/>
                <a:ea typeface="Calibri" panose="020F0502020204030204" pitchFamily="34" charset="0"/>
              </a:rPr>
              <a:t>The NZPIF is entering into discussions with the Commission to clarify exactly what is and is not acceptable. </a:t>
            </a:r>
          </a:p>
          <a:p>
            <a:r>
              <a:rPr lang="en-NZ" sz="2400" dirty="0">
                <a:effectLst/>
                <a:ea typeface="Calibri" panose="020F0502020204030204" pitchFamily="34" charset="0"/>
              </a:rPr>
              <a:t>In the meantime, be careful in this area as the fines are substantial.</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89481A1-72DA-4EC9-B48D-C754D1F8A41D}"/>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342182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342A45-CD80-444A-ADE2-F8F9FF193F9A}"/>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8509D25E-B8C9-4CDC-93B2-2EE904732980}"/>
              </a:ext>
            </a:extLst>
          </p:cNvPr>
          <p:cNvSpPr>
            <a:spLocks noGrp="1"/>
          </p:cNvSpPr>
          <p:nvPr>
            <p:ph idx="1"/>
          </p:nvPr>
        </p:nvSpPr>
        <p:spPr/>
        <p:txBody>
          <a:bodyPr/>
          <a:lstStyle/>
          <a:p>
            <a:pPr marL="0" indent="0">
              <a:buNone/>
            </a:pPr>
            <a:r>
              <a:rPr lang="en-NZ" b="1" dirty="0">
                <a:solidFill>
                  <a:srgbClr val="3333CC"/>
                </a:solidFill>
              </a:rPr>
              <a:t>Important information on rent increases</a:t>
            </a:r>
            <a:endParaRPr lang="en-NZ" dirty="0">
              <a:solidFill>
                <a:srgbClr val="3333CC"/>
              </a:solidFill>
            </a:endParaRPr>
          </a:p>
          <a:p>
            <a:r>
              <a:rPr lang="en-NZ" dirty="0"/>
              <a:t>Rent increase notices can be given now provided the increase takes effect after the six-month freeze period (after 25 September 2020, unless the legislation is extended).</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9CC883A6-6B3B-4EEC-B791-AEF2358A1E80}"/>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1798992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0F42E0-4302-406B-A9B9-54897C2DA75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22044E3-832E-4FBF-9316-D5211843E647}"/>
              </a:ext>
            </a:extLst>
          </p:cNvPr>
          <p:cNvSpPr>
            <a:spLocks noGrp="1"/>
          </p:cNvSpPr>
          <p:nvPr>
            <p:ph idx="1"/>
          </p:nvPr>
        </p:nvSpPr>
        <p:spPr/>
        <p:txBody>
          <a:bodyPr/>
          <a:lstStyle/>
          <a:p>
            <a:pPr marL="0" indent="0">
              <a:buNone/>
            </a:pPr>
            <a:r>
              <a:rPr lang="en-NZ" b="1" dirty="0">
                <a:solidFill>
                  <a:srgbClr val="3333CC"/>
                </a:solidFill>
              </a:rPr>
              <a:t>Giving notice to increase the rent:</a:t>
            </a:r>
          </a:p>
          <a:p>
            <a:pPr lvl="0"/>
            <a:r>
              <a:rPr lang="en-NZ" sz="2800" dirty="0"/>
              <a:t>A landlord must give their tenant at least 60 days’ written notice of a rent increase. Boarding house landlords must give their tenant at least 28 days’ written notice.</a:t>
            </a:r>
          </a:p>
          <a:p>
            <a:pPr lvl="0"/>
            <a:r>
              <a:rPr lang="en-NZ" sz="2800" dirty="0"/>
              <a:t>The notice must be served in writing, say how much the rent is increasing by and the day the increased rent is due. The landlord should keep a copy of the notice. </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B35DF301-0C49-4ECC-AB0A-C8AD8A2DDF65}"/>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548451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F801AA-2788-4919-9FDF-A3E096965E5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FBE010A5-2609-445B-A1D8-C7436B012854}"/>
              </a:ext>
            </a:extLst>
          </p:cNvPr>
          <p:cNvSpPr>
            <a:spLocks noGrp="1"/>
          </p:cNvSpPr>
          <p:nvPr>
            <p:ph idx="1"/>
          </p:nvPr>
        </p:nvSpPr>
        <p:spPr/>
        <p:txBody>
          <a:bodyPr/>
          <a:lstStyle/>
          <a:p>
            <a:pPr marL="0" indent="0">
              <a:buNone/>
            </a:pPr>
            <a:r>
              <a:rPr lang="en-NZ" b="1" dirty="0">
                <a:solidFill>
                  <a:srgbClr val="3333CC"/>
                </a:solidFill>
              </a:rPr>
              <a:t>Points to remember on rent increases</a:t>
            </a:r>
          </a:p>
          <a:p>
            <a:pPr lvl="0"/>
            <a:r>
              <a:rPr lang="en-NZ" sz="2800" dirty="0"/>
              <a:t>Landlords can only increase rent after the first 180 days of the tenancy provided the increase is </a:t>
            </a:r>
            <a:r>
              <a:rPr lang="en-NZ" sz="2800" strike="sngStrike" dirty="0"/>
              <a:t>not within 180 days of the last increase. </a:t>
            </a:r>
            <a:r>
              <a:rPr lang="en-NZ" sz="2800" dirty="0"/>
              <a:t>Now only once per year.</a:t>
            </a:r>
          </a:p>
          <a:p>
            <a:pPr lvl="0"/>
            <a:r>
              <a:rPr lang="en-NZ" sz="2800" dirty="0"/>
              <a:t>Landlords can only increase rent for fixed-term tenancies if the tenancy agreement allows this.</a:t>
            </a:r>
          </a:p>
          <a:p>
            <a:pPr lvl="0"/>
            <a:r>
              <a:rPr lang="en-NZ" sz="2800" dirty="0"/>
              <a:t>Special rules apply if a tenancy agreement is subject to an annual rent increase process</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1A951EF3-91DE-44B8-865F-32E4CE583CA9}"/>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30075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a:xfrm>
            <a:off x="457200" y="1600204"/>
            <a:ext cx="8229600" cy="4997148"/>
          </a:xfrm>
        </p:spPr>
        <p:txBody>
          <a:bodyPr/>
          <a:lstStyle/>
          <a:p>
            <a:pPr marL="0" indent="0" algn="ctr">
              <a:buNone/>
            </a:pPr>
            <a:r>
              <a:rPr lang="en-NZ" dirty="0">
                <a:solidFill>
                  <a:srgbClr val="0000CC"/>
                </a:solidFill>
              </a:rPr>
              <a:t>Healthy Homes – important dates</a:t>
            </a:r>
          </a:p>
          <a:p>
            <a:pPr marL="0" lvl="0" indent="0">
              <a:spcBef>
                <a:spcPct val="0"/>
              </a:spcBef>
              <a:buNone/>
            </a:pPr>
            <a:r>
              <a:rPr lang="en-US" altLang="en-US" sz="1600" strike="sngStrike" dirty="0">
                <a:solidFill>
                  <a:srgbClr val="373F4C"/>
                </a:solidFill>
              </a:rPr>
              <a:t>From 1 July 2020 </a:t>
            </a:r>
            <a:r>
              <a:rPr lang="en-US" altLang="en-US" sz="1600" b="1" dirty="0">
                <a:solidFill>
                  <a:srgbClr val="3333CC"/>
                </a:solidFill>
              </a:rPr>
              <a:t>Now changed to 1 December 2020</a:t>
            </a:r>
            <a:endParaRPr lang="en-US" altLang="en-US" sz="1600" dirty="0">
              <a:solidFill>
                <a:srgbClr val="373F4C"/>
              </a:solidFill>
            </a:endParaRPr>
          </a:p>
          <a:p>
            <a:pPr marL="0" lvl="0" indent="0">
              <a:spcBef>
                <a:spcPct val="0"/>
              </a:spcBef>
            </a:pPr>
            <a:r>
              <a:rPr lang="en-US" altLang="en-US" sz="1600" dirty="0">
                <a:solidFill>
                  <a:srgbClr val="373F4C"/>
                </a:solidFill>
              </a:rPr>
              <a:t> Landlords must include a statement of their current level of compliance with the healthy homes standards in any new, varied or renewed tenancy agreement.</a:t>
            </a:r>
          </a:p>
          <a:p>
            <a:pPr marL="0" lvl="0" indent="0">
              <a:spcBef>
                <a:spcPct val="0"/>
              </a:spcBef>
              <a:buNone/>
            </a:pPr>
            <a:endParaRPr lang="en-US" altLang="en-US" sz="1600" dirty="0">
              <a:solidFill>
                <a:srgbClr val="373F4C"/>
              </a:solidFill>
            </a:endParaRPr>
          </a:p>
          <a:p>
            <a:pPr marL="0" lvl="0" indent="0">
              <a:spcBef>
                <a:spcPct val="0"/>
              </a:spcBef>
              <a:buNone/>
            </a:pPr>
            <a:r>
              <a:rPr lang="en-US" altLang="en-US" sz="1600" dirty="0"/>
              <a:t>From 1 July 2021</a:t>
            </a:r>
            <a:endParaRPr lang="en-US" altLang="en-US" sz="2000" b="1" dirty="0"/>
          </a:p>
          <a:p>
            <a:pPr marL="0" lvl="0" indent="0">
              <a:spcBef>
                <a:spcPct val="0"/>
              </a:spcBef>
            </a:pPr>
            <a:r>
              <a:rPr lang="en-US" altLang="en-US" sz="1600" dirty="0">
                <a:solidFill>
                  <a:srgbClr val="373F4C"/>
                </a:solidFill>
              </a:rPr>
              <a:t> Private landlords must ensure their rental properties comply with the healthy homes standards within 90 days of any new, or renewed, tenancy.        </a:t>
            </a:r>
          </a:p>
          <a:p>
            <a:pPr marL="0" lvl="0" indent="0">
              <a:spcBef>
                <a:spcPct val="0"/>
              </a:spcBef>
            </a:pPr>
            <a:r>
              <a:rPr lang="en-US" altLang="en-US" sz="1600" dirty="0">
                <a:solidFill>
                  <a:srgbClr val="373F4C"/>
                </a:solidFill>
              </a:rPr>
              <a:t> All boarding houses (except </a:t>
            </a:r>
            <a:r>
              <a:rPr lang="en-US" altLang="en-US" sz="1600" dirty="0" err="1">
                <a:solidFill>
                  <a:srgbClr val="373F4C"/>
                </a:solidFill>
              </a:rPr>
              <a:t>Kāinga</a:t>
            </a:r>
            <a:r>
              <a:rPr lang="en-US" altLang="en-US" sz="1600" dirty="0">
                <a:solidFill>
                  <a:srgbClr val="373F4C"/>
                </a:solidFill>
              </a:rPr>
              <a:t> Ora (formerly Housing New Zealand) and Community Housing Provider boarding house tenancies)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2023</a:t>
            </a:r>
          </a:p>
          <a:p>
            <a:pPr marL="0" lvl="0" indent="0">
              <a:spcBef>
                <a:spcPct val="0"/>
              </a:spcBef>
            </a:pPr>
            <a:r>
              <a:rPr lang="en-US" altLang="en-US" sz="1600" dirty="0">
                <a:solidFill>
                  <a:srgbClr val="373F4C"/>
                </a:solidFill>
              </a:rPr>
              <a:t> All </a:t>
            </a:r>
            <a:r>
              <a:rPr lang="en-US" altLang="en-US" sz="1600" dirty="0" err="1">
                <a:solidFill>
                  <a:srgbClr val="373F4C"/>
                </a:solidFill>
              </a:rPr>
              <a:t>Kāinga</a:t>
            </a:r>
            <a:r>
              <a:rPr lang="en-US" altLang="en-US" sz="1600" dirty="0">
                <a:solidFill>
                  <a:srgbClr val="373F4C"/>
                </a:solidFill>
              </a:rPr>
              <a:t> Ora (formerly Housing New Zealand) houses and registered Community Housing Provider houses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2024</a:t>
            </a:r>
          </a:p>
          <a:p>
            <a:pPr marL="0" lvl="0" indent="0">
              <a:spcBef>
                <a:spcPct val="0"/>
              </a:spcBef>
            </a:pPr>
            <a:r>
              <a:rPr lang="en-US" altLang="en-US" sz="1600" dirty="0">
                <a:solidFill>
                  <a:srgbClr val="373F4C"/>
                </a:solidFill>
              </a:rPr>
              <a:t> All rental homes must comply with the healthy homes standards</a:t>
            </a:r>
            <a:endParaRPr lang="en-NZ" sz="16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D7C1E996-3ADE-43FC-BE94-D2A3D554BE3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076736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260CA5-DDFF-4093-983F-0373788CD01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6B341EE-9A80-4CDF-A12B-2215919B5E05}"/>
              </a:ext>
            </a:extLst>
          </p:cNvPr>
          <p:cNvSpPr>
            <a:spLocks noGrp="1"/>
          </p:cNvSpPr>
          <p:nvPr>
            <p:ph idx="1"/>
          </p:nvPr>
        </p:nvSpPr>
        <p:spPr/>
        <p:txBody>
          <a:bodyPr/>
          <a:lstStyle/>
          <a:p>
            <a:pPr marL="0" indent="0" algn="ctr">
              <a:buNone/>
            </a:pPr>
            <a:r>
              <a:rPr lang="en-NZ" b="1" dirty="0">
                <a:solidFill>
                  <a:srgbClr val="0000CC"/>
                </a:solidFill>
              </a:rPr>
              <a:t>Education Programme</a:t>
            </a:r>
          </a:p>
          <a:p>
            <a:r>
              <a:rPr lang="en-NZ" dirty="0"/>
              <a:t>There is available places this month</a:t>
            </a:r>
          </a:p>
          <a:p>
            <a:r>
              <a:rPr lang="en-NZ" dirty="0"/>
              <a:t>Free to members</a:t>
            </a:r>
          </a:p>
          <a:p>
            <a:r>
              <a:rPr lang="en-NZ" dirty="0"/>
              <a:t>$300 for non members</a:t>
            </a:r>
          </a:p>
          <a:p>
            <a:r>
              <a:rPr lang="en-NZ" dirty="0"/>
              <a:t>On line – Self Managing Landlords Course</a:t>
            </a:r>
          </a:p>
          <a:p>
            <a:r>
              <a:rPr lang="en-NZ" dirty="0"/>
              <a:t>Details can be found on NZPIF.org.nz</a:t>
            </a:r>
          </a:p>
          <a:p>
            <a:r>
              <a:rPr lang="en-NZ" dirty="0"/>
              <a:t>Enrol and then you will be sent a date you can start the course.</a:t>
            </a:r>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1BFC33A-0BE4-4238-98C5-FF147F03CEE0}"/>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925888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4CCA90-C433-4178-83CC-57A4257487C6}"/>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4A158F25-5193-4A17-8DD1-295F1533CEAA}"/>
              </a:ext>
            </a:extLst>
          </p:cNvPr>
          <p:cNvSpPr>
            <a:spLocks noGrp="1"/>
          </p:cNvSpPr>
          <p:nvPr>
            <p:ph idx="1"/>
          </p:nvPr>
        </p:nvSpPr>
        <p:spPr/>
        <p:txBody>
          <a:bodyPr/>
          <a:lstStyle/>
          <a:p>
            <a:pPr marL="0" indent="0" algn="ctr">
              <a:buNone/>
            </a:pPr>
            <a:r>
              <a:rPr lang="en-NZ" b="1" dirty="0">
                <a:solidFill>
                  <a:srgbClr val="3333CC"/>
                </a:solidFill>
              </a:rPr>
              <a:t>Heat Pumps</a:t>
            </a:r>
          </a:p>
          <a:p>
            <a:r>
              <a:rPr lang="en-NZ" dirty="0"/>
              <a:t>There is a shortage of heat pumps</a:t>
            </a:r>
          </a:p>
          <a:p>
            <a:r>
              <a:rPr lang="en-NZ" dirty="0"/>
              <a:t>Some cheaper heat pumps are out of stock</a:t>
            </a:r>
          </a:p>
          <a:p>
            <a:r>
              <a:rPr lang="en-NZ" dirty="0"/>
              <a:t>Remind your members to organise the Healthy Homes requirements as soon as they can to avoid fines.</a:t>
            </a: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BDE0D4A3-B2FB-4423-8401-5E933E78393E}"/>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494744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p:txBody>
          <a:bodyPr/>
          <a:lstStyle/>
          <a:p>
            <a:pPr marL="0" indent="0" algn="ctr">
              <a:buNone/>
            </a:pPr>
            <a:r>
              <a:rPr lang="en-NZ" dirty="0">
                <a:solidFill>
                  <a:srgbClr val="0000CC"/>
                </a:solidFill>
              </a:rPr>
              <a:t> </a:t>
            </a:r>
          </a:p>
          <a:p>
            <a:pPr marL="0" indent="0" algn="ctr">
              <a:buNone/>
            </a:pPr>
            <a:r>
              <a:rPr lang="en-NZ" dirty="0">
                <a:solidFill>
                  <a:srgbClr val="0000CC"/>
                </a:solidFill>
              </a:rPr>
              <a:t>The RTA Amendment Bill:</a:t>
            </a:r>
          </a:p>
          <a:p>
            <a:pPr marL="0" indent="0">
              <a:buNone/>
            </a:pPr>
            <a:endParaRPr lang="en-NZ" sz="2000" dirty="0"/>
          </a:p>
          <a:p>
            <a:pPr marL="0" indent="0">
              <a:buNone/>
            </a:pPr>
            <a:endParaRPr lang="en-NZ" sz="2000" dirty="0"/>
          </a:p>
          <a:p>
            <a:pPr marL="0" indent="0">
              <a:buNone/>
            </a:pPr>
            <a:r>
              <a:rPr lang="en-NZ" sz="2800" dirty="0"/>
              <a:t>Received the  Royal Assent on the 11</a:t>
            </a:r>
            <a:r>
              <a:rPr lang="en-NZ" sz="2800" baseline="30000" dirty="0"/>
              <a:t>th</a:t>
            </a:r>
            <a:r>
              <a:rPr lang="en-NZ" sz="2800" dirty="0"/>
              <a:t> August so it becomes law in 6 months. (February 11</a:t>
            </a:r>
            <a:r>
              <a:rPr lang="en-NZ" sz="2800" baseline="30000" dirty="0"/>
              <a:t>th</a:t>
            </a:r>
            <a:r>
              <a:rPr lang="en-NZ" sz="2800" dirty="0"/>
              <a:t> 2021)</a:t>
            </a:r>
          </a:p>
          <a:p>
            <a:pPr marL="0" indent="0" algn="ctr">
              <a:buNone/>
            </a:pPr>
            <a:endParaRPr lang="en-NZ" sz="2800" dirty="0"/>
          </a:p>
          <a:p>
            <a:pPr marL="0" indent="0" algn="ctr">
              <a:buNone/>
            </a:pPr>
            <a:endParaRPr lang="en-NZ" dirty="0"/>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CA4F4B9-4BAF-4074-B014-68B7DA9F013D}"/>
              </a:ext>
            </a:extLst>
          </p:cNvPr>
          <p:cNvPicPr>
            <a:picLocks noChangeAspect="1" noChangeArrowheads="1"/>
          </p:cNvPicPr>
          <p:nvPr/>
        </p:nvPicPr>
        <p:blipFill>
          <a:blip r:embed="rId2" cstate="print"/>
          <a:srcRect/>
          <a:stretch>
            <a:fillRect/>
          </a:stretch>
        </p:blipFill>
        <p:spPr bwMode="auto">
          <a:xfrm>
            <a:off x="5742660" y="303638"/>
            <a:ext cx="2913660" cy="1296566"/>
          </a:xfrm>
          <a:prstGeom prst="rect">
            <a:avLst/>
          </a:prstGeom>
          <a:noFill/>
          <a:ln w="9525">
            <a:noFill/>
            <a:miter lim="800000"/>
            <a:headEnd/>
            <a:tailEnd/>
          </a:ln>
        </p:spPr>
      </p:pic>
    </p:spTree>
    <p:extLst>
      <p:ext uri="{BB962C8B-B14F-4D97-AF65-F5344CB8AC3E}">
        <p14:creationId xmlns:p14="http://schemas.microsoft.com/office/powerpoint/2010/main" val="1959261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p:txBody>
          <a:bodyPr/>
          <a:lstStyle/>
          <a:p>
            <a:pPr marL="0" indent="0" algn="ctr">
              <a:buNone/>
            </a:pPr>
            <a:r>
              <a:rPr lang="en-NZ" dirty="0">
                <a:solidFill>
                  <a:srgbClr val="0000CC"/>
                </a:solidFill>
              </a:rPr>
              <a:t> </a:t>
            </a:r>
          </a:p>
          <a:p>
            <a:pPr marL="0" indent="0" algn="ctr">
              <a:buNone/>
            </a:pPr>
            <a:r>
              <a:rPr lang="en-NZ" dirty="0">
                <a:solidFill>
                  <a:srgbClr val="0000CC"/>
                </a:solidFill>
              </a:rPr>
              <a:t>The RTA Amendment Bill:</a:t>
            </a:r>
          </a:p>
          <a:p>
            <a:r>
              <a:rPr lang="en-NZ" sz="2000" dirty="0"/>
              <a:t>When looking on line for the bill be careful to get the correct one – it is 218-2</a:t>
            </a:r>
          </a:p>
          <a:p>
            <a:endParaRPr lang="en-NZ" sz="2000" dirty="0"/>
          </a:p>
          <a:p>
            <a:r>
              <a:rPr lang="en-NZ" sz="2000" dirty="0"/>
              <a:t>The link can be found here: </a:t>
            </a:r>
            <a:r>
              <a:rPr lang="en-NZ" sz="2000" dirty="0">
                <a:hlinkClick r:id="rId2">
                  <a:extLst>
                    <a:ext uri="{A12FA001-AC4F-418D-AE19-62706E023703}">
                      <ahyp:hlinkClr xmlns="" xmlns:ahyp="http://schemas.microsoft.com/office/drawing/2018/hyperlinkcolor" val="tx"/>
                    </a:ext>
                  </a:extLst>
                </a:hlinkClick>
              </a:rPr>
              <a:t>http://legislation.govt.nz/bill/government/2020/0218/latest/LMS294929.html</a:t>
            </a:r>
            <a:endParaRPr lang="en-NZ" sz="2000" dirty="0"/>
          </a:p>
          <a:p>
            <a:pPr marL="0" indent="0">
              <a:buNone/>
            </a:pPr>
            <a:endParaRPr lang="en-NZ" sz="2000" dirty="0"/>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CA4F4B9-4BAF-4074-B014-68B7DA9F013D}"/>
              </a:ext>
            </a:extLst>
          </p:cNvPr>
          <p:cNvPicPr>
            <a:picLocks noChangeAspect="1" noChangeArrowheads="1"/>
          </p:cNvPicPr>
          <p:nvPr/>
        </p:nvPicPr>
        <p:blipFill>
          <a:blip r:embed="rId3"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125361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ABC85E5-9C0F-4993-A824-1EE10877D3CD}"/>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4AB1343C-DE06-49FE-8479-3FF9EA2C6EA8}"/>
              </a:ext>
            </a:extLst>
          </p:cNvPr>
          <p:cNvSpPr>
            <a:spLocks noGrp="1"/>
          </p:cNvSpPr>
          <p:nvPr>
            <p:ph idx="1"/>
          </p:nvPr>
        </p:nvSpPr>
        <p:spPr/>
        <p:txBody>
          <a:bodyPr/>
          <a:lstStyle/>
          <a:p>
            <a:pPr marL="0" indent="0">
              <a:buNone/>
            </a:pPr>
            <a:endParaRPr lang="en-NZ" b="1" dirty="0">
              <a:solidFill>
                <a:srgbClr val="3333CC"/>
              </a:solidFill>
              <a:effectLst/>
              <a:ea typeface="Calibri" panose="020F0502020204030204" pitchFamily="34" charset="0"/>
            </a:endParaRPr>
          </a:p>
          <a:p>
            <a:pPr marL="0" indent="0">
              <a:buNone/>
            </a:pPr>
            <a:endParaRPr lang="en-NZ" b="1" dirty="0">
              <a:solidFill>
                <a:srgbClr val="3333CC"/>
              </a:solidFill>
              <a:ea typeface="Calibri" panose="020F0502020204030204" pitchFamily="34" charset="0"/>
            </a:endParaRPr>
          </a:p>
          <a:p>
            <a:pPr marL="0" indent="0">
              <a:buNone/>
            </a:pPr>
            <a:r>
              <a:rPr lang="en-NZ" b="1" dirty="0">
                <a:solidFill>
                  <a:srgbClr val="3333CC"/>
                </a:solidFill>
                <a:effectLst/>
                <a:ea typeface="Calibri" panose="020F0502020204030204" pitchFamily="34" charset="0"/>
              </a:rPr>
              <a:t>Supplementary Order Paper </a:t>
            </a:r>
            <a:r>
              <a:rPr lang="en-NZ" dirty="0">
                <a:effectLst/>
                <a:ea typeface="Calibri" panose="020F0502020204030204" pitchFamily="34" charset="0"/>
              </a:rPr>
              <a:t>– there were 15 pages that were introduced at the time of the reading. The following slides are a summary of them</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FA629BC0-BBFD-41F4-A476-BCAB3DAB0109}"/>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480567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D40F0B-03CB-49FD-A6D4-467A7F8D8B2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D6B180DF-4488-4A47-A04F-0FCD547FB31B}"/>
              </a:ext>
            </a:extLst>
          </p:cNvPr>
          <p:cNvSpPr>
            <a:spLocks noGrp="1"/>
          </p:cNvSpPr>
          <p:nvPr>
            <p:ph idx="1"/>
          </p:nvPr>
        </p:nvSpPr>
        <p:spPr/>
        <p:txBody>
          <a:bodyPr/>
          <a:lstStyle/>
          <a:p>
            <a:pPr marL="0" indent="0">
              <a:buNone/>
            </a:pPr>
            <a:r>
              <a:rPr lang="en-NZ" b="1" dirty="0">
                <a:solidFill>
                  <a:srgbClr val="3333CC"/>
                </a:solidFill>
                <a:effectLst/>
                <a:latin typeface="+mj-lt"/>
                <a:ea typeface="Calibri" panose="020F0502020204030204" pitchFamily="34" charset="0"/>
              </a:rPr>
              <a:t>Protections for tenants experiencing family violence</a:t>
            </a:r>
          </a:p>
          <a:p>
            <a:r>
              <a:rPr lang="en-NZ" sz="1800" dirty="0">
                <a:effectLst/>
                <a:latin typeface="+mj-lt"/>
                <a:ea typeface="Calibri" panose="020F0502020204030204" pitchFamily="34" charset="0"/>
              </a:rPr>
              <a:t>Victims of family violence can end a tenancy with two days’ notice. They must provide appropriate evidence of family violence with their notice. This might include a signed declaration by a women’s refuge worker or a Protection Order from the Family Court. </a:t>
            </a:r>
          </a:p>
          <a:p>
            <a:r>
              <a:rPr lang="en-NZ" sz="1800" dirty="0">
                <a:effectLst/>
                <a:latin typeface="+mj-lt"/>
                <a:ea typeface="Calibri" panose="020F0502020204030204" pitchFamily="34" charset="0"/>
              </a:rPr>
              <a:t>Enabling a tenant to end a tenancy quickly will have financial implications for co-tenants. The provisions require the landlord to reduce the rent for two weeks to address this issue. After two weeks, the landlord can reinstate the rent. </a:t>
            </a:r>
          </a:p>
          <a:p>
            <a:r>
              <a:rPr lang="en-NZ" sz="1800" dirty="0">
                <a:effectLst/>
                <a:latin typeface="+mj-lt"/>
                <a:ea typeface="Calibri" panose="020F0502020204030204" pitchFamily="34" charset="0"/>
              </a:rPr>
              <a:t>These family violence-related provisions will come into effect 12 months after Royal assent, or earlier if the Government agrees, by Order in Council.</a:t>
            </a:r>
          </a:p>
          <a:p>
            <a:pPr marL="0" indent="0">
              <a:buNone/>
            </a:pPr>
            <a:endParaRPr lang="en-NZ" sz="2000"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20D9D26-DF94-414A-8C42-390E8BC8EC94}"/>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019692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Termination notices where a tenant physically assaults a landlord</a:t>
            </a:r>
            <a:endParaRPr lang="en-NZ" dirty="0">
              <a:solidFill>
                <a:srgbClr val="3333CC"/>
              </a:solidFill>
              <a:effectLst/>
              <a:ea typeface="Calibri" panose="020F0502020204030204" pitchFamily="34" charset="0"/>
            </a:endParaRPr>
          </a:p>
          <a:p>
            <a:r>
              <a:rPr lang="en-NZ" sz="2000" dirty="0">
                <a:effectLst/>
                <a:ea typeface="Calibri" panose="020F0502020204030204" pitchFamily="34" charset="0"/>
              </a:rPr>
              <a:t>A landlord can give a 14-day termination notice if the Police lay a charge against the tenant for physically assaulting the landlord or owner, the landlord or owner’s family member, or the landlord’s agent. Landlords must provide evidence of the Police charge with the termination notice. </a:t>
            </a:r>
          </a:p>
          <a:p>
            <a:r>
              <a:rPr lang="en-NZ" sz="2000" dirty="0">
                <a:effectLst/>
                <a:ea typeface="Calibri" panose="020F0502020204030204" pitchFamily="34" charset="0"/>
              </a:rPr>
              <a:t>Tenants can challenge this notice in the Tribunal. </a:t>
            </a:r>
          </a:p>
          <a:p>
            <a:r>
              <a:rPr lang="en-NZ" sz="2000" dirty="0">
                <a:effectLst/>
                <a:ea typeface="Calibri" panose="020F0502020204030204" pitchFamily="34" charset="0"/>
              </a:rPr>
              <a:t>This new notice ground is in addition to the already existing section 55 provision which enables landlords to apply to the Tribunal to end a tenancy on the basis of assault. </a:t>
            </a:r>
            <a:endParaRPr lang="en-NZ" sz="2000"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C78DC194-4C15-47AC-BE63-09CF1175B67A}"/>
              </a:ext>
            </a:extLst>
          </p:cNvPr>
          <p:cNvPicPr>
            <a:picLocks noChangeAspect="1" noChangeArrowheads="1"/>
          </p:cNvPicPr>
          <p:nvPr/>
        </p:nvPicPr>
        <p:blipFill>
          <a:blip r:embed="rId3"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450565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Rent increase commencement change </a:t>
            </a:r>
            <a:endParaRPr lang="en-NZ" dirty="0">
              <a:solidFill>
                <a:srgbClr val="3333CC"/>
              </a:solidFill>
              <a:effectLst/>
              <a:ea typeface="Calibri" panose="020F0502020204030204" pitchFamily="34" charset="0"/>
            </a:endParaRPr>
          </a:p>
          <a:p>
            <a:r>
              <a:rPr lang="en-NZ" sz="2000" dirty="0">
                <a:effectLst/>
                <a:ea typeface="Calibri" panose="020F0502020204030204" pitchFamily="34" charset="0"/>
              </a:rPr>
              <a:t>As part of the Government’s response to COVID-19, the commencement date for the provision in the Bill that limits rent increases to once every 12 months is being brought forward. This will now take effect the day after Royal assent (11</a:t>
            </a:r>
            <a:r>
              <a:rPr lang="en-NZ" sz="2000" baseline="30000" dirty="0">
                <a:effectLst/>
                <a:ea typeface="Calibri" panose="020F0502020204030204" pitchFamily="34" charset="0"/>
              </a:rPr>
              <a:t>th</a:t>
            </a:r>
            <a:r>
              <a:rPr lang="en-NZ" sz="2000" dirty="0">
                <a:effectLst/>
                <a:ea typeface="Calibri" panose="020F0502020204030204" pitchFamily="34" charset="0"/>
              </a:rPr>
              <a:t> August). </a:t>
            </a:r>
          </a:p>
          <a:p>
            <a:r>
              <a:rPr lang="en-NZ" sz="2000" dirty="0">
                <a:effectLst/>
                <a:ea typeface="Calibri" panose="020F0502020204030204" pitchFamily="34" charset="0"/>
              </a:rPr>
              <a:t>Any notice of a rent increase from the day after Royal assent will need to take effect:</a:t>
            </a:r>
          </a:p>
          <a:p>
            <a:r>
              <a:rPr lang="en-NZ" sz="2000" dirty="0">
                <a:effectLst/>
                <a:ea typeface="Times New Roman" panose="02020603050405020304" pitchFamily="18" charset="0"/>
              </a:rPr>
              <a:t>after 26 September (due to the current rent increase freeze); and</a:t>
            </a:r>
          </a:p>
          <a:p>
            <a:r>
              <a:rPr lang="en-NZ" sz="2000" dirty="0">
                <a:effectLst/>
                <a:ea typeface="Times New Roman" panose="02020603050405020304" pitchFamily="18" charset="0"/>
              </a:rPr>
              <a:t>12 or more months after the last increase.</a:t>
            </a:r>
          </a:p>
          <a:p>
            <a:r>
              <a:rPr lang="en-NZ" sz="2000" dirty="0">
                <a:effectLst/>
                <a:ea typeface="Calibri" panose="020F0502020204030204" pitchFamily="34" charset="0"/>
              </a:rPr>
              <a:t>This change will give tenants better medium-term certainty as to their housing costs. </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C78DC194-4C15-47AC-BE63-09CF1175B67A}"/>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83287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Extending the COVID-19 provisions for Tenancy Tribunal hearings via telephone and video conference </a:t>
            </a:r>
            <a:endParaRPr lang="en-NZ" dirty="0">
              <a:solidFill>
                <a:srgbClr val="3333CC"/>
              </a:solidFill>
              <a:effectLst/>
              <a:ea typeface="Calibri" panose="020F0502020204030204" pitchFamily="34" charset="0"/>
            </a:endParaRPr>
          </a:p>
          <a:p>
            <a:r>
              <a:rPr lang="en-NZ" sz="1800" dirty="0">
                <a:effectLst/>
                <a:ea typeface="Calibri" panose="020F0502020204030204" pitchFamily="34" charset="0"/>
              </a:rPr>
              <a:t>The temporary COVID-19 provisions to enable the Tenancy</a:t>
            </a:r>
            <a:r>
              <a:rPr lang="en-NZ" sz="1800" b="1" dirty="0">
                <a:effectLst/>
                <a:ea typeface="Calibri" panose="020F0502020204030204" pitchFamily="34" charset="0"/>
              </a:rPr>
              <a:t> </a:t>
            </a:r>
            <a:r>
              <a:rPr lang="en-NZ" sz="1800" dirty="0">
                <a:effectLst/>
                <a:ea typeface="Calibri" panose="020F0502020204030204" pitchFamily="34" charset="0"/>
              </a:rPr>
              <a:t>Tribunal to hear cases via telephone and video conference are being extended for another six months from their current expiry on 25 September. These provisions give the Tribunal greater flexibility and can help reduce wait times.  </a:t>
            </a:r>
          </a:p>
          <a:p>
            <a:r>
              <a:rPr lang="en-NZ" sz="1800" dirty="0">
                <a:effectLst/>
                <a:ea typeface="Calibri" panose="020F0502020204030204" pitchFamily="34" charset="0"/>
              </a:rPr>
              <a:t>This extension will help the Tribunal catch up on the backlog caused by COVID-19. </a:t>
            </a:r>
          </a:p>
          <a:p>
            <a:r>
              <a:rPr lang="en-NZ" sz="1800" dirty="0">
                <a:effectLst/>
                <a:ea typeface="Calibri" panose="020F0502020204030204" pitchFamily="34" charset="0"/>
              </a:rPr>
              <a:t>Officials will consider whether a longer-term change would be suitable in due course. </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C78DC194-4C15-47AC-BE63-09CF1175B67A}"/>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470467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3314D1-C2A4-4A8B-82AB-9CE2FCD4C1E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7E421CBD-E00F-4F8D-97DE-882D918195C4}"/>
              </a:ext>
            </a:extLst>
          </p:cNvPr>
          <p:cNvSpPr>
            <a:spLocks noGrp="1"/>
          </p:cNvSpPr>
          <p:nvPr>
            <p:ph idx="1"/>
          </p:nvPr>
        </p:nvSpPr>
        <p:spPr/>
        <p:txBody>
          <a:bodyPr/>
          <a:lstStyle/>
          <a:p>
            <a:pPr algn="l"/>
            <a:endParaRPr lang="en-NZ" sz="1800" b="0" i="0" u="none" strike="noStrike" baseline="0" dirty="0">
              <a:solidFill>
                <a:srgbClr val="000000"/>
              </a:solidFill>
              <a:latin typeface="Gustan Black"/>
            </a:endParaRPr>
          </a:p>
          <a:p>
            <a:pPr marL="0" indent="0" algn="ctr">
              <a:buNone/>
            </a:pPr>
            <a:r>
              <a:rPr lang="en-NZ" b="1" i="0" u="none" strike="noStrike" baseline="0" dirty="0">
                <a:solidFill>
                  <a:srgbClr val="3333CC"/>
                </a:solidFill>
                <a:latin typeface="Arial" panose="020B0604020202020204" pitchFamily="34" charset="0"/>
                <a:cs typeface="Arial" panose="020B0604020202020204" pitchFamily="34" charset="0"/>
              </a:rPr>
              <a:t>Residential Tenancies Act 2020 </a:t>
            </a:r>
            <a:endParaRPr lang="en-NZ" b="0" i="0" u="none" strike="noStrike" baseline="0" dirty="0">
              <a:solidFill>
                <a:srgbClr val="3333CC"/>
              </a:solidFill>
              <a:latin typeface="Arial" panose="020B0604020202020204" pitchFamily="34" charset="0"/>
              <a:cs typeface="Arial" panose="020B0604020202020204" pitchFamily="34" charset="0"/>
            </a:endParaRPr>
          </a:p>
          <a:p>
            <a:pPr marL="0" indent="0" algn="ctr">
              <a:buNone/>
            </a:pPr>
            <a:endParaRPr lang="en-NZ" b="0" i="0" u="none" strike="noStrike" baseline="0" dirty="0">
              <a:latin typeface="Arial" panose="020B0604020202020204" pitchFamily="34" charset="0"/>
              <a:cs typeface="Arial" panose="020B0604020202020204" pitchFamily="34" charset="0"/>
            </a:endParaRPr>
          </a:p>
          <a:p>
            <a:pPr marL="0" indent="0" algn="ctr">
              <a:buNone/>
            </a:pPr>
            <a:r>
              <a:rPr lang="en-NZ" b="0" i="0" u="none" strike="noStrike" baseline="0" dirty="0">
                <a:latin typeface="Arial" panose="020B0604020202020204" pitchFamily="34" charset="0"/>
                <a:cs typeface="Arial" panose="020B0604020202020204" pitchFamily="34" charset="0"/>
              </a:rPr>
              <a:t>Summary of changes </a:t>
            </a:r>
            <a:endParaRPr lang="en-NZ" dirty="0">
              <a:latin typeface="Arial" panose="020B0604020202020204" pitchFamily="34" charset="0"/>
              <a:cs typeface="Arial" panose="020B0604020202020204" pitchFamily="34" charset="0"/>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20E30E6D-0F29-4B66-9F00-464B4B4ECA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4034772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CFDFDC-A470-4C1D-B0DE-A40830E51A0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9AB9289D-CAC0-43AC-8262-78320EA397DE}"/>
              </a:ext>
            </a:extLst>
          </p:cNvPr>
          <p:cNvSpPr>
            <a:spLocks noGrp="1"/>
          </p:cNvSpPr>
          <p:nvPr>
            <p:ph idx="1"/>
          </p:nvPr>
        </p:nvSpPr>
        <p:spPr/>
        <p:txBody>
          <a:bodyPr/>
          <a:lstStyle/>
          <a:p>
            <a:pPr marL="0" indent="0">
              <a:buNone/>
            </a:pPr>
            <a:r>
              <a:rPr lang="en-NZ" b="1" u="sng" dirty="0">
                <a:solidFill>
                  <a:srgbClr val="3333CC"/>
                </a:solidFill>
              </a:rPr>
              <a:t>Periodic Tenancies</a:t>
            </a:r>
          </a:p>
          <a:p>
            <a:pPr marL="0" indent="0">
              <a:buNone/>
            </a:pPr>
            <a:r>
              <a:rPr lang="en-NZ" sz="2800" dirty="0">
                <a:solidFill>
                  <a:srgbClr val="FF0000"/>
                </a:solidFill>
              </a:rPr>
              <a:t>Previous</a:t>
            </a:r>
            <a:endParaRPr lang="en-NZ" sz="2800" b="0" i="0" u="none" strike="noStrike" baseline="0" dirty="0">
              <a:solidFill>
                <a:srgbClr val="FF0000"/>
              </a:solidFill>
            </a:endParaRPr>
          </a:p>
          <a:p>
            <a:r>
              <a:rPr lang="en-US" sz="1800" b="0" i="0" u="none" strike="noStrike" baseline="0" dirty="0">
                <a:solidFill>
                  <a:srgbClr val="FF0000"/>
                </a:solidFill>
              </a:rPr>
              <a:t> </a:t>
            </a:r>
            <a:r>
              <a:rPr lang="en-US" sz="1800" i="0" u="none" strike="noStrike" baseline="0" dirty="0">
                <a:solidFill>
                  <a:srgbClr val="FF0000"/>
                </a:solidFill>
              </a:rPr>
              <a:t>Can be ended by the landlord with 90 days notice for any reason and without a requirement to tell the tenant why. </a:t>
            </a:r>
          </a:p>
          <a:p>
            <a:r>
              <a:rPr lang="en-US" sz="1800" i="0" u="none" strike="noStrike" baseline="0" dirty="0">
                <a:solidFill>
                  <a:srgbClr val="FF0000"/>
                </a:solidFill>
              </a:rPr>
              <a:t>Notice periods are 42 days to end a periodic tenancy where: </a:t>
            </a:r>
          </a:p>
          <a:p>
            <a:pPr lvl="1">
              <a:buFont typeface="Wingdings" panose="05000000000000000000" pitchFamily="2" charset="2"/>
              <a:buChar char="§"/>
            </a:pPr>
            <a:r>
              <a:rPr lang="en-US" sz="1400" dirty="0">
                <a:solidFill>
                  <a:srgbClr val="FF0000"/>
                </a:solidFill>
              </a:rPr>
              <a:t>T</a:t>
            </a:r>
            <a:r>
              <a:rPr lang="en-US" sz="1400" i="0" u="none" strike="noStrike" baseline="0" dirty="0">
                <a:solidFill>
                  <a:srgbClr val="FF0000"/>
                </a:solidFill>
              </a:rPr>
              <a:t>he owner, or their family member, requires the property to live in. </a:t>
            </a:r>
            <a:endParaRPr lang="en-US" sz="1400" dirty="0">
              <a:solidFill>
                <a:srgbClr val="FF0000"/>
              </a:solidFill>
            </a:endParaRPr>
          </a:p>
          <a:p>
            <a:pPr lvl="1">
              <a:buFont typeface="Wingdings" panose="05000000000000000000" pitchFamily="2" charset="2"/>
              <a:buChar char="§"/>
            </a:pPr>
            <a:r>
              <a:rPr lang="en-US" sz="1400" i="0" u="none" strike="noStrike" baseline="0" dirty="0">
                <a:solidFill>
                  <a:srgbClr val="FF0000"/>
                </a:solidFill>
              </a:rPr>
              <a:t>The property is needed for an employee (and this is in the tenancy agreement). </a:t>
            </a:r>
            <a:endParaRPr lang="en-US" sz="1400" dirty="0">
              <a:solidFill>
                <a:srgbClr val="FF0000"/>
              </a:solidFill>
            </a:endParaRPr>
          </a:p>
          <a:p>
            <a:pPr lvl="1">
              <a:buFont typeface="Wingdings" panose="05000000000000000000" pitchFamily="2" charset="2"/>
              <a:buChar char="§"/>
            </a:pPr>
            <a:r>
              <a:rPr lang="en-US" sz="1400" dirty="0">
                <a:solidFill>
                  <a:srgbClr val="FF0000"/>
                </a:solidFill>
              </a:rPr>
              <a:t>T</a:t>
            </a:r>
            <a:r>
              <a:rPr lang="en-US" sz="1400" i="0" u="none" strike="noStrike" baseline="0" dirty="0">
                <a:solidFill>
                  <a:srgbClr val="FF0000"/>
                </a:solidFill>
              </a:rPr>
              <a:t>he property has been sold with a requirement by the owner for vacant possession. </a:t>
            </a:r>
          </a:p>
          <a:p>
            <a:r>
              <a:rPr lang="en-US" sz="1800" i="0" u="none" strike="noStrike" baseline="0" dirty="0">
                <a:solidFill>
                  <a:srgbClr val="FF0000"/>
                </a:solidFill>
              </a:rPr>
              <a:t>Notice period is determined by the Tenancy Tribunal when landlord applies to the Tribunal to end the tenancy </a:t>
            </a:r>
            <a:endParaRPr lang="en-US" sz="1800" dirty="0">
              <a:solidFill>
                <a:srgbClr val="FF0000"/>
              </a:solidFill>
            </a:endParaRPr>
          </a:p>
          <a:p>
            <a:pPr lvl="1"/>
            <a:r>
              <a:rPr lang="en-US" sz="1400" i="0" u="none" strike="noStrike" baseline="0" dirty="0">
                <a:solidFill>
                  <a:srgbClr val="FF0000"/>
                </a:solidFill>
              </a:rPr>
              <a:t>Tenant is at least 21 days in rent arrears </a:t>
            </a:r>
          </a:p>
          <a:p>
            <a:pPr lvl="1"/>
            <a:r>
              <a:rPr lang="en-US" sz="1400" i="0" u="none" strike="noStrike" baseline="0" dirty="0">
                <a:solidFill>
                  <a:srgbClr val="FF0000"/>
                </a:solidFill>
              </a:rPr>
              <a:t>Tenant has assaulted or threatened to assault the landlord or others. </a:t>
            </a:r>
            <a:endParaRPr lang="en-US" sz="1400" dirty="0">
              <a:solidFill>
                <a:srgbClr val="FF0000"/>
              </a:solidFill>
            </a:endParaRPr>
          </a:p>
          <a:p>
            <a:pPr lvl="1"/>
            <a:r>
              <a:rPr lang="en-US" sz="1400" i="0" u="none" strike="noStrike" baseline="0" dirty="0">
                <a:solidFill>
                  <a:srgbClr val="FF0000"/>
                </a:solidFill>
              </a:rPr>
              <a:t>Tenant has caused or threatened to cause substantial damage. </a:t>
            </a:r>
          </a:p>
          <a:p>
            <a:r>
              <a:rPr lang="en-US" sz="1800" i="0" u="none" strike="noStrike" baseline="0" dirty="0">
                <a:solidFill>
                  <a:srgbClr val="FF0000"/>
                </a:solidFill>
              </a:rPr>
              <a:t> Tenant has not complied with a 14 day notice to remedy a breach of the RTA or tenancy agreement. </a:t>
            </a:r>
            <a:endParaRPr lang="en-NZ" dirty="0">
              <a:solidFill>
                <a:srgbClr val="FF0000"/>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704CDE9-3834-4097-A583-C246943C9FE3}"/>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02150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A42A9D-F5E6-43D3-BD95-77FC42A0DCE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AA9905F4-D9EF-49EE-80E1-88FEF4C46881}"/>
              </a:ext>
            </a:extLst>
          </p:cNvPr>
          <p:cNvSpPr>
            <a:spLocks noGrp="1"/>
          </p:cNvSpPr>
          <p:nvPr>
            <p:ph idx="1"/>
          </p:nvPr>
        </p:nvSpPr>
        <p:spPr/>
        <p:txBody>
          <a:bodyPr/>
          <a:lstStyle/>
          <a:p>
            <a:pPr marL="0" indent="0">
              <a:buNone/>
            </a:pPr>
            <a:r>
              <a:rPr lang="en-NZ" b="1" dirty="0">
                <a:solidFill>
                  <a:srgbClr val="3333CC"/>
                </a:solidFill>
              </a:rPr>
              <a:t>New Bond Forms</a:t>
            </a:r>
          </a:p>
          <a:p>
            <a:r>
              <a:rPr lang="en-NZ" sz="2400" dirty="0"/>
              <a:t>Tenancy Services have updated their bond forms.</a:t>
            </a:r>
          </a:p>
          <a:p>
            <a:r>
              <a:rPr lang="en-NZ" sz="2400" dirty="0"/>
              <a:t>Ensure you are using the latest version for faster processing.</a:t>
            </a:r>
          </a:p>
          <a:p>
            <a:r>
              <a:rPr lang="en-NZ" sz="2400" dirty="0"/>
              <a:t>Tenant email is no longer mandatory.</a:t>
            </a:r>
          </a:p>
          <a:p>
            <a:r>
              <a:rPr lang="en-NZ" sz="2400" dirty="0"/>
              <a:t>Additional forms can now be attached to the one Bond Lodgement form.</a:t>
            </a:r>
          </a:p>
          <a:p>
            <a:endParaRPr lang="en-NZ" sz="2400" b="1"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FD3D37F6-4B73-405C-9B9E-7F189B0D64A4}"/>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437863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CFDFDC-A470-4C1D-B0DE-A40830E51A0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9AB9289D-CAC0-43AC-8262-78320EA397DE}"/>
              </a:ext>
            </a:extLst>
          </p:cNvPr>
          <p:cNvSpPr>
            <a:spLocks noGrp="1"/>
          </p:cNvSpPr>
          <p:nvPr>
            <p:ph idx="1"/>
          </p:nvPr>
        </p:nvSpPr>
        <p:spPr/>
        <p:txBody>
          <a:bodyPr/>
          <a:lstStyle/>
          <a:p>
            <a:pPr marL="0" indent="0">
              <a:buNone/>
            </a:pPr>
            <a:r>
              <a:rPr lang="en-NZ" b="1" u="sng" dirty="0">
                <a:solidFill>
                  <a:srgbClr val="3333CC"/>
                </a:solidFill>
              </a:rPr>
              <a:t>Periodic Tenancies</a:t>
            </a:r>
          </a:p>
          <a:p>
            <a:pPr marL="0" indent="0" algn="l">
              <a:buNone/>
            </a:pPr>
            <a:r>
              <a:rPr lang="en-NZ" sz="2800" i="0" u="none" strike="noStrike" baseline="0" dirty="0">
                <a:solidFill>
                  <a:srgbClr val="3333CC"/>
                </a:solidFill>
              </a:rPr>
              <a:t>New</a:t>
            </a:r>
          </a:p>
          <a:p>
            <a:r>
              <a:rPr lang="en-US" sz="1700" i="0" u="none" strike="noStrike" baseline="0" dirty="0">
                <a:solidFill>
                  <a:srgbClr val="000000"/>
                </a:solidFill>
              </a:rPr>
              <a:t>Periodic tenancies can only be ended by the landlord for one of the following reasons: </a:t>
            </a:r>
          </a:p>
          <a:p>
            <a:r>
              <a:rPr lang="en-US" sz="1700" i="1" u="none" strike="noStrike" baseline="0" dirty="0">
                <a:solidFill>
                  <a:srgbClr val="000000"/>
                </a:solidFill>
              </a:rPr>
              <a:t>Notice period is determined by the Tenancy Tribunal when landlord applies to the Tribunal to end the tenancy </a:t>
            </a:r>
            <a:endParaRPr lang="en-US" sz="1700" dirty="0">
              <a:solidFill>
                <a:srgbClr val="000000"/>
              </a:solidFill>
            </a:endParaRPr>
          </a:p>
          <a:p>
            <a:pPr lvl="1"/>
            <a:r>
              <a:rPr lang="en-US" sz="1700" i="0" u="none" strike="noStrike" baseline="0" dirty="0">
                <a:solidFill>
                  <a:srgbClr val="000000"/>
                </a:solidFill>
              </a:rPr>
              <a:t> The landlord issued a tenant three notices for separate anti-social acts in a 90-day period.</a:t>
            </a:r>
          </a:p>
          <a:p>
            <a:pPr lvl="1"/>
            <a:r>
              <a:rPr lang="en-US" sz="1700" i="0" u="none" strike="noStrike" baseline="0" dirty="0">
                <a:solidFill>
                  <a:srgbClr val="000000"/>
                </a:solidFill>
              </a:rPr>
              <a:t>The landlord gave notice that a tenant was at least five working days late with their rent payment on three separate occasions within a 90-day period. </a:t>
            </a:r>
          </a:p>
          <a:p>
            <a:pPr lvl="1"/>
            <a:r>
              <a:rPr lang="en-US" sz="1700" i="0" u="none" strike="noStrike" baseline="0" dirty="0">
                <a:solidFill>
                  <a:srgbClr val="000000"/>
                </a:solidFill>
              </a:rPr>
              <a:t>The landlord will suffer greater hardship than the tenant if the tenancy continues. </a:t>
            </a:r>
          </a:p>
          <a:p>
            <a:r>
              <a:rPr lang="en-US" sz="1700" i="0" u="none" strike="noStrike" baseline="0" dirty="0">
                <a:solidFill>
                  <a:srgbClr val="000000"/>
                </a:solidFill>
              </a:rPr>
              <a:t>Existing provisions relating to rent arrears, damage, assault and breaches still apply. </a:t>
            </a:r>
            <a:endParaRPr lang="en-NZ" sz="1700"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704CDE9-3834-4097-A583-C246943C9FE3}"/>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188344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CFDFDC-A470-4C1D-B0DE-A40830E51A0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9AB9289D-CAC0-43AC-8262-78320EA397DE}"/>
              </a:ext>
            </a:extLst>
          </p:cNvPr>
          <p:cNvSpPr>
            <a:spLocks noGrp="1"/>
          </p:cNvSpPr>
          <p:nvPr>
            <p:ph idx="1"/>
          </p:nvPr>
        </p:nvSpPr>
        <p:spPr/>
        <p:txBody>
          <a:bodyPr/>
          <a:lstStyle/>
          <a:p>
            <a:pPr marL="0" indent="0" algn="l">
              <a:buNone/>
            </a:pPr>
            <a:r>
              <a:rPr lang="en-NZ" b="1" i="0" u="sng" strike="noStrike" baseline="0" dirty="0">
                <a:solidFill>
                  <a:srgbClr val="3333CC"/>
                </a:solidFill>
              </a:rPr>
              <a:t>New Timelines</a:t>
            </a:r>
          </a:p>
          <a:p>
            <a:pPr marL="0" indent="0">
              <a:buNone/>
            </a:pPr>
            <a:r>
              <a:rPr lang="en-NZ" sz="2800" i="0" u="none" strike="noStrike" baseline="0" dirty="0">
                <a:solidFill>
                  <a:srgbClr val="3333CC"/>
                </a:solidFill>
              </a:rPr>
              <a:t>New </a:t>
            </a:r>
          </a:p>
          <a:p>
            <a:pPr marL="0" indent="0">
              <a:buNone/>
            </a:pPr>
            <a:r>
              <a:rPr lang="en-NZ" sz="1800" i="0" u="sng" strike="noStrike" baseline="0" dirty="0">
                <a:solidFill>
                  <a:srgbClr val="3333CC"/>
                </a:solidFill>
              </a:rPr>
              <a:t>14 day notices</a:t>
            </a:r>
          </a:p>
          <a:p>
            <a:r>
              <a:rPr lang="en-US" sz="1800" i="0" u="none" strike="noStrike" baseline="0" dirty="0">
                <a:solidFill>
                  <a:srgbClr val="000000"/>
                </a:solidFill>
              </a:rPr>
              <a:t>The tenant physically assaulted the landlord or their family and the Police laid a charge. </a:t>
            </a:r>
          </a:p>
          <a:p>
            <a:endParaRPr lang="en-NZ" sz="1800" i="0" u="sng" strike="noStrike" baseline="0" dirty="0">
              <a:solidFill>
                <a:srgbClr val="000000"/>
              </a:solidFill>
            </a:endParaRPr>
          </a:p>
          <a:p>
            <a:pPr marL="0" indent="0">
              <a:buNone/>
            </a:pPr>
            <a:r>
              <a:rPr lang="en-NZ" sz="1800" i="0" u="sng" strike="noStrike" baseline="0" dirty="0">
                <a:solidFill>
                  <a:srgbClr val="3333CC"/>
                </a:solidFill>
              </a:rPr>
              <a:t>63 days’ notice </a:t>
            </a:r>
          </a:p>
          <a:p>
            <a:r>
              <a:rPr lang="en-US" sz="1800" i="0" u="none" strike="noStrike" baseline="0" dirty="0">
                <a:solidFill>
                  <a:srgbClr val="000000"/>
                </a:solidFill>
              </a:rPr>
              <a:t>The owner, or their family, requires the property to live in. </a:t>
            </a:r>
          </a:p>
          <a:p>
            <a:r>
              <a:rPr lang="en-US" sz="1800" i="0" u="none" strike="noStrike" baseline="0" dirty="0">
                <a:solidFill>
                  <a:srgbClr val="000000"/>
                </a:solidFill>
              </a:rPr>
              <a:t>The landlord customarily uses the premises for occupation by employees or contractors and the premises are needed for that purpose (and this is stated in the tenancy agreement).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704CDE9-3834-4097-A583-C246943C9FE3}"/>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0196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CFDFDC-A470-4C1D-B0DE-A40830E51A0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9AB9289D-CAC0-43AC-8262-78320EA397DE}"/>
              </a:ext>
            </a:extLst>
          </p:cNvPr>
          <p:cNvSpPr>
            <a:spLocks noGrp="1"/>
          </p:cNvSpPr>
          <p:nvPr>
            <p:ph idx="1"/>
          </p:nvPr>
        </p:nvSpPr>
        <p:spPr/>
        <p:txBody>
          <a:bodyPr/>
          <a:lstStyle/>
          <a:p>
            <a:pPr marL="0" indent="0">
              <a:buNone/>
            </a:pPr>
            <a:r>
              <a:rPr lang="en-NZ" b="1" i="0" u="sng" strike="noStrike" baseline="0" dirty="0">
                <a:solidFill>
                  <a:srgbClr val="3333CC"/>
                </a:solidFill>
              </a:rPr>
              <a:t>New Timelines </a:t>
            </a:r>
          </a:p>
          <a:p>
            <a:pPr marL="0" indent="0">
              <a:buNone/>
            </a:pPr>
            <a:r>
              <a:rPr lang="en-NZ" sz="2800" i="0" u="none" strike="noStrike" baseline="0" dirty="0">
                <a:solidFill>
                  <a:srgbClr val="3333CC"/>
                </a:solidFill>
              </a:rPr>
              <a:t>New</a:t>
            </a:r>
          </a:p>
          <a:p>
            <a:pPr marL="0" indent="0">
              <a:buNone/>
            </a:pPr>
            <a:r>
              <a:rPr lang="en-NZ" sz="1800" i="0" u="sng" strike="noStrike" baseline="0" dirty="0">
                <a:solidFill>
                  <a:srgbClr val="3333CC"/>
                </a:solidFill>
              </a:rPr>
              <a:t>90 days’ notice </a:t>
            </a:r>
          </a:p>
          <a:p>
            <a:r>
              <a:rPr lang="en-US" sz="1800" i="0" u="none" strike="noStrike" baseline="0" dirty="0">
                <a:solidFill>
                  <a:srgbClr val="000000"/>
                </a:solidFill>
              </a:rPr>
              <a:t>The owner intends to put the premises on the market. </a:t>
            </a:r>
          </a:p>
          <a:p>
            <a:r>
              <a:rPr lang="en-US" sz="1800" i="0" u="none" strike="noStrike" baseline="0" dirty="0">
                <a:solidFill>
                  <a:srgbClr val="000000"/>
                </a:solidFill>
              </a:rPr>
              <a:t>The property has been sold with a requirement by the owner for vacant possession. </a:t>
            </a:r>
          </a:p>
          <a:p>
            <a:r>
              <a:rPr lang="en-US" sz="1800" i="0" u="none" strike="noStrike" baseline="0" dirty="0">
                <a:solidFill>
                  <a:srgbClr val="009900"/>
                </a:solidFill>
              </a:rPr>
              <a:t>The landlord is not the owner of the property, and the landlord’s interest ends. </a:t>
            </a:r>
          </a:p>
          <a:p>
            <a:r>
              <a:rPr lang="en-US" sz="1800" i="0" u="none" strike="noStrike" baseline="0" dirty="0">
                <a:solidFill>
                  <a:srgbClr val="000000"/>
                </a:solidFill>
              </a:rPr>
              <a:t>The premises need to be vacant to facilitate the use of nearby land for a business activity (and this is stated in the tenancy agreement).</a:t>
            </a:r>
            <a:endParaRPr lang="en-NZ" sz="1800" i="0" u="none" strike="noStrike" baseline="0" dirty="0">
              <a:solidFill>
                <a:srgbClr val="000000"/>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704CDE9-3834-4097-A583-C246943C9FE3}"/>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956045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CFBC3C-153A-4E1E-A316-46712F05550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A6673BDD-18C3-48DF-A222-2C74A1B94B69}"/>
              </a:ext>
            </a:extLst>
          </p:cNvPr>
          <p:cNvSpPr>
            <a:spLocks noGrp="1"/>
          </p:cNvSpPr>
          <p:nvPr>
            <p:ph idx="1"/>
          </p:nvPr>
        </p:nvSpPr>
        <p:spPr/>
        <p:txBody>
          <a:bodyPr/>
          <a:lstStyle/>
          <a:p>
            <a:pPr marL="0" indent="0">
              <a:buNone/>
            </a:pPr>
            <a:r>
              <a:rPr lang="en-NZ" sz="2800" i="0" u="none" strike="noStrike" baseline="0" dirty="0">
                <a:solidFill>
                  <a:srgbClr val="3333CC"/>
                </a:solidFill>
              </a:rPr>
              <a:t>New</a:t>
            </a:r>
          </a:p>
          <a:p>
            <a:pPr marL="0" indent="0">
              <a:buNone/>
            </a:pPr>
            <a:r>
              <a:rPr lang="en-NZ" sz="1800" i="0" u="sng" strike="noStrike" baseline="0" dirty="0">
                <a:solidFill>
                  <a:srgbClr val="3333CC"/>
                </a:solidFill>
              </a:rPr>
              <a:t>90 days’ notice (Continued)</a:t>
            </a:r>
          </a:p>
          <a:p>
            <a:r>
              <a:rPr lang="en-US" sz="1800" i="0" u="none" strike="noStrike" baseline="0" dirty="0">
                <a:solidFill>
                  <a:srgbClr val="000000"/>
                </a:solidFill>
              </a:rPr>
              <a:t>The landlord wants to change the use of the premises to a commercial use. </a:t>
            </a:r>
          </a:p>
          <a:p>
            <a:r>
              <a:rPr lang="en-US" sz="1800" i="0" u="none" strike="noStrike" baseline="0" dirty="0">
                <a:solidFill>
                  <a:srgbClr val="000000"/>
                </a:solidFill>
              </a:rPr>
              <a:t>The landlord intends to carry out extensive renovations at the property and it would be impractical for the tenant to live there during that process. </a:t>
            </a:r>
          </a:p>
          <a:p>
            <a:r>
              <a:rPr lang="en-US" sz="1800" i="0" u="none" strike="noStrike" baseline="0" dirty="0">
                <a:solidFill>
                  <a:srgbClr val="000000"/>
                </a:solidFill>
              </a:rPr>
              <a:t>The premises are to be demolished </a:t>
            </a:r>
          </a:p>
          <a:p>
            <a:r>
              <a:rPr lang="en-US" sz="1800" i="0" u="none" strike="noStrike" baseline="0" dirty="0">
                <a:solidFill>
                  <a:srgbClr val="000000"/>
                </a:solidFill>
              </a:rPr>
              <a:t>Reasons specific to social housing tenancies. </a:t>
            </a:r>
            <a:endParaRPr lang="en-NZ" sz="1800" dirty="0"/>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CCBA6089-3BB6-4B94-A875-2200D8A73D68}"/>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145356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b="1" u="sng" dirty="0">
                <a:solidFill>
                  <a:srgbClr val="3333CC"/>
                </a:solidFill>
              </a:rPr>
              <a:t>Fixed Term Tenancies</a:t>
            </a:r>
          </a:p>
          <a:p>
            <a:pPr marL="0" indent="0">
              <a:buNone/>
            </a:pPr>
            <a:r>
              <a:rPr lang="en-NZ" sz="2800" dirty="0">
                <a:solidFill>
                  <a:srgbClr val="C00000"/>
                </a:solidFill>
              </a:rPr>
              <a:t>Previous</a:t>
            </a:r>
            <a:r>
              <a:rPr lang="en-NZ" dirty="0">
                <a:solidFill>
                  <a:srgbClr val="C00000"/>
                </a:solidFill>
              </a:rPr>
              <a:t> </a:t>
            </a:r>
          </a:p>
          <a:p>
            <a:pPr algn="l"/>
            <a:endParaRPr lang="en-NZ" sz="1800" b="0" i="0" u="none" strike="noStrike" baseline="0" dirty="0">
              <a:solidFill>
                <a:srgbClr val="C00000"/>
              </a:solidFill>
              <a:latin typeface="Gustan Bold"/>
            </a:endParaRPr>
          </a:p>
          <a:p>
            <a:r>
              <a:rPr lang="en-US" sz="1800" i="0" u="none" strike="noStrike" baseline="0" dirty="0">
                <a:solidFill>
                  <a:srgbClr val="C00000"/>
                </a:solidFill>
              </a:rPr>
              <a:t> Fixed-term tenancy agreements cannot be ended early unless by mutual agreement or Tribunal order. </a:t>
            </a:r>
          </a:p>
          <a:p>
            <a:endParaRPr lang="en-NZ" sz="1800" i="0" u="none" strike="noStrike" baseline="0" dirty="0">
              <a:solidFill>
                <a:srgbClr val="FF0000"/>
              </a:solidFill>
            </a:endParaRPr>
          </a:p>
          <a:p>
            <a:pPr marL="0" indent="0">
              <a:buNone/>
            </a:pPr>
            <a:r>
              <a:rPr lang="en-NZ" sz="2800" dirty="0">
                <a:solidFill>
                  <a:srgbClr val="3333CC"/>
                </a:solidFill>
              </a:rPr>
              <a:t>New </a:t>
            </a:r>
          </a:p>
          <a:p>
            <a:pPr algn="l"/>
            <a:endParaRPr lang="en-NZ" sz="1800" i="0" u="none" strike="noStrike" baseline="0" dirty="0">
              <a:solidFill>
                <a:srgbClr val="000000"/>
              </a:solidFill>
            </a:endParaRPr>
          </a:p>
          <a:p>
            <a:r>
              <a:rPr lang="en-US" sz="1800" i="0" u="none" strike="noStrike" baseline="0" dirty="0">
                <a:solidFill>
                  <a:srgbClr val="000000"/>
                </a:solidFill>
              </a:rPr>
              <a:t> A landlord can terminate a fixed-term tenancy with 14 days’ notice where the tenant physically assaulted the landlord or their family and the Police laid a charge. </a:t>
            </a:r>
            <a:endParaRPr lang="en-NZ" dirty="0">
              <a:solidFill>
                <a:srgbClr val="3333CC"/>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127906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b="1" u="sng" dirty="0">
                <a:solidFill>
                  <a:srgbClr val="3333CC"/>
                </a:solidFill>
              </a:rPr>
              <a:t>Fixed Term Tenancies</a:t>
            </a:r>
          </a:p>
          <a:p>
            <a:pPr marL="0" indent="0">
              <a:buNone/>
            </a:pPr>
            <a:r>
              <a:rPr lang="en-NZ" sz="2800" dirty="0">
                <a:solidFill>
                  <a:srgbClr val="C00000"/>
                </a:solidFill>
              </a:rPr>
              <a:t>Previous</a:t>
            </a:r>
          </a:p>
          <a:p>
            <a:r>
              <a:rPr lang="en-US" sz="1800" i="0" u="none" strike="noStrike" baseline="0" dirty="0">
                <a:solidFill>
                  <a:srgbClr val="C00000"/>
                </a:solidFill>
              </a:rPr>
              <a:t>Fixed-term tenancy agreements convert to periodic tenancies unless: a landlord or tenant gives notice between 21 and 90 days before the term ends. </a:t>
            </a:r>
          </a:p>
          <a:p>
            <a:r>
              <a:rPr lang="en-US" sz="1800" i="0" u="none" strike="noStrike" baseline="0" dirty="0">
                <a:solidFill>
                  <a:srgbClr val="C00000"/>
                </a:solidFill>
              </a:rPr>
              <a:t>The parties agree to extend or renew the fixed-term tenancy.</a:t>
            </a:r>
            <a:r>
              <a:rPr lang="en-US" sz="1800" i="0" u="none" strike="noStrike" baseline="0" dirty="0">
                <a:solidFill>
                  <a:srgbClr val="FF0000"/>
                </a:solidFill>
              </a:rPr>
              <a:t> </a:t>
            </a:r>
            <a:endParaRPr lang="en-NZ" sz="1800" i="0" u="none" strike="noStrike" baseline="0" dirty="0">
              <a:solidFill>
                <a:srgbClr val="FF0000"/>
              </a:solidFill>
            </a:endParaRPr>
          </a:p>
          <a:p>
            <a:pPr marL="0" indent="0">
              <a:buNone/>
            </a:pPr>
            <a:endParaRPr lang="en-NZ" sz="1800" dirty="0">
              <a:solidFill>
                <a:srgbClr val="000000"/>
              </a:solidFill>
            </a:endParaRPr>
          </a:p>
          <a:p>
            <a:pPr marL="0" indent="0">
              <a:buNone/>
            </a:pPr>
            <a:r>
              <a:rPr lang="en-NZ" sz="2800" dirty="0">
                <a:solidFill>
                  <a:srgbClr val="3333CC"/>
                </a:solidFill>
              </a:rPr>
              <a:t>New</a:t>
            </a:r>
          </a:p>
          <a:p>
            <a:r>
              <a:rPr lang="en-US" sz="1800" i="0" u="none" strike="noStrike" baseline="0" dirty="0">
                <a:solidFill>
                  <a:srgbClr val="000000"/>
                </a:solidFill>
              </a:rPr>
              <a:t>Fixed-term tenancy agreements convert to periodic tenancies unless: </a:t>
            </a:r>
          </a:p>
          <a:p>
            <a:r>
              <a:rPr lang="en-US" sz="1800" i="0" u="none" strike="noStrike" baseline="0" dirty="0">
                <a:solidFill>
                  <a:srgbClr val="000000"/>
                </a:solidFill>
              </a:rPr>
              <a:t>A landlord gives notice using the reasons listed in the RTA for periodic tenancies </a:t>
            </a:r>
          </a:p>
          <a:p>
            <a:r>
              <a:rPr lang="en-US" sz="1800" i="0" u="none" strike="noStrike" baseline="0" dirty="0">
                <a:solidFill>
                  <a:srgbClr val="000000"/>
                </a:solidFill>
              </a:rPr>
              <a:t>A tenant gives notice for any reason at least 28 days before the end of the tenancy </a:t>
            </a:r>
          </a:p>
          <a:p>
            <a:r>
              <a:rPr lang="en-US" sz="1800" i="0" u="none" strike="noStrike" baseline="0" dirty="0">
                <a:solidFill>
                  <a:srgbClr val="000000"/>
                </a:solidFill>
              </a:rPr>
              <a:t>The parties agree otherwise e.g. to renew the fixed term or to end the tenancy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9583599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b="1" u="sng" dirty="0">
                <a:solidFill>
                  <a:srgbClr val="3333CC"/>
                </a:solidFill>
              </a:rPr>
              <a:t>Family Violence</a:t>
            </a:r>
          </a:p>
          <a:p>
            <a:pPr marL="0" indent="0">
              <a:buNone/>
            </a:pPr>
            <a:r>
              <a:rPr lang="en-NZ" sz="2800" dirty="0">
                <a:solidFill>
                  <a:srgbClr val="C00000"/>
                </a:solidFill>
              </a:rPr>
              <a:t>Previous</a:t>
            </a:r>
            <a:endParaRPr lang="en-NZ" sz="1800" i="0" u="none" strike="noStrike" baseline="0" dirty="0">
              <a:solidFill>
                <a:srgbClr val="C00000"/>
              </a:solidFill>
            </a:endParaRPr>
          </a:p>
          <a:p>
            <a:r>
              <a:rPr lang="en-US" sz="1800" i="0" u="none" strike="noStrike" baseline="0" dirty="0">
                <a:solidFill>
                  <a:srgbClr val="C00000"/>
                </a:solidFill>
              </a:rPr>
              <a:t> Withdrawal by tenant experiencing family violence </a:t>
            </a:r>
          </a:p>
          <a:p>
            <a:r>
              <a:rPr lang="en-US" sz="1800" i="0" u="none" strike="noStrike" baseline="0" dirty="0">
                <a:solidFill>
                  <a:srgbClr val="C00000"/>
                </a:solidFill>
              </a:rPr>
              <a:t>Nothing specific to support tenants experiencing family violence. </a:t>
            </a:r>
            <a:endParaRPr lang="en-NZ" sz="1800" i="0" u="none" strike="noStrike" baseline="0" dirty="0">
              <a:solidFill>
                <a:srgbClr val="C00000"/>
              </a:solidFill>
            </a:endParaRPr>
          </a:p>
          <a:p>
            <a:pPr marL="0" indent="0">
              <a:buNone/>
            </a:pPr>
            <a:r>
              <a:rPr lang="en-NZ" sz="2800" dirty="0">
                <a:solidFill>
                  <a:srgbClr val="3333CC"/>
                </a:solidFill>
              </a:rPr>
              <a:t>New</a:t>
            </a:r>
            <a:endParaRPr lang="en-NZ" sz="2800" i="0" u="none" strike="noStrike" baseline="0" dirty="0">
              <a:solidFill>
                <a:srgbClr val="3333CC"/>
              </a:solidFill>
            </a:endParaRPr>
          </a:p>
          <a:p>
            <a:r>
              <a:rPr lang="en-US" sz="1800" i="0" u="none" strike="noStrike" baseline="0" dirty="0">
                <a:solidFill>
                  <a:srgbClr val="000000"/>
                </a:solidFill>
              </a:rPr>
              <a:t>Tenants who are experiencing family violence can withdraw from a tenancy by giving two days’ notice, accompanied by appropriate evidence of the family violence. Regulations will be created to specify what constitutes evidence. </a:t>
            </a:r>
          </a:p>
          <a:p>
            <a:r>
              <a:rPr lang="en-US" sz="1800" i="0" u="none" strike="noStrike" baseline="0" dirty="0">
                <a:solidFill>
                  <a:srgbClr val="000000"/>
                </a:solidFill>
              </a:rPr>
              <a:t>Provisions are also included for protecting the privacy of a victim from </a:t>
            </a:r>
            <a:r>
              <a:rPr lang="en-US" sz="1800" i="0" u="none" strike="noStrike" baseline="0" dirty="0" err="1">
                <a:solidFill>
                  <a:srgbClr val="000000"/>
                </a:solidFill>
              </a:rPr>
              <a:t>unauthorised</a:t>
            </a:r>
            <a:r>
              <a:rPr lang="en-US" sz="1800" i="0" u="none" strike="noStrike" baseline="0" dirty="0">
                <a:solidFill>
                  <a:srgbClr val="000000"/>
                </a:solidFill>
              </a:rPr>
              <a:t> disclosure of this notice and in relation to Tenancy Tribunal hearings. </a:t>
            </a:r>
          </a:p>
          <a:p>
            <a:r>
              <a:rPr lang="en-US" sz="1800" i="0" u="none" strike="noStrike" baseline="0" dirty="0">
                <a:solidFill>
                  <a:srgbClr val="000000"/>
                </a:solidFill>
              </a:rPr>
              <a:t>Remaining tenants in the tenancy may receive a temporary rent reduction formula.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6659385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US" sz="3200" b="0" i="0" u="none" strike="noStrike" baseline="0" dirty="0">
                <a:solidFill>
                  <a:srgbClr val="000000"/>
                </a:solidFill>
                <a:latin typeface="Gustan Bold"/>
              </a:rPr>
              <a:t> </a:t>
            </a:r>
            <a:r>
              <a:rPr lang="en-US" sz="3200" b="1" i="0" u="sng" strike="noStrike" baseline="0" dirty="0">
                <a:solidFill>
                  <a:srgbClr val="3333CC"/>
                </a:solidFill>
              </a:rPr>
              <a:t>Installing a minor change </a:t>
            </a:r>
            <a:endParaRPr lang="en-NZ" b="1" u="sng" dirty="0">
              <a:solidFill>
                <a:srgbClr val="3333CC"/>
              </a:solidFill>
            </a:endParaRPr>
          </a:p>
          <a:p>
            <a:pPr marL="0" indent="0">
              <a:buNone/>
            </a:pPr>
            <a:r>
              <a:rPr lang="en-NZ" sz="2800" dirty="0">
                <a:solidFill>
                  <a:srgbClr val="C00000"/>
                </a:solidFill>
              </a:rPr>
              <a:t>Previous</a:t>
            </a:r>
          </a:p>
          <a:p>
            <a:pPr algn="l"/>
            <a:endParaRPr lang="en-NZ" sz="1800" i="0" u="none" strike="noStrike" baseline="0" dirty="0">
              <a:solidFill>
                <a:srgbClr val="C00000"/>
              </a:solidFill>
            </a:endParaRPr>
          </a:p>
          <a:p>
            <a:r>
              <a:rPr lang="en-US" sz="1800" i="0" u="none" strike="noStrike" baseline="0" dirty="0">
                <a:solidFill>
                  <a:srgbClr val="C00000"/>
                </a:solidFill>
              </a:rPr>
              <a:t> Installing a minor change – tenants must get landlord’s consent and landlords cannot unreasonably withhold their consent. </a:t>
            </a:r>
            <a:endParaRPr lang="en-NZ" sz="1800" i="0" u="none" strike="noStrike" baseline="0" dirty="0">
              <a:solidFill>
                <a:srgbClr val="C00000"/>
              </a:solidFill>
            </a:endParaRPr>
          </a:p>
          <a:p>
            <a:endParaRPr lang="en-NZ" sz="1800" dirty="0">
              <a:solidFill>
                <a:srgbClr val="C00000"/>
              </a:solidFill>
            </a:endParaRPr>
          </a:p>
          <a:p>
            <a:pPr marL="0" indent="0">
              <a:buNone/>
            </a:pPr>
            <a:r>
              <a:rPr lang="en-NZ" sz="2800" dirty="0">
                <a:solidFill>
                  <a:srgbClr val="3333CC"/>
                </a:solidFill>
              </a:rPr>
              <a:t>New</a:t>
            </a:r>
          </a:p>
          <a:p>
            <a:pPr algn="l"/>
            <a:endParaRPr lang="en-NZ" sz="1800" i="0" u="none" strike="noStrike" baseline="0" dirty="0">
              <a:solidFill>
                <a:srgbClr val="000000"/>
              </a:solidFill>
            </a:endParaRPr>
          </a:p>
          <a:p>
            <a:r>
              <a:rPr lang="en-US" sz="1800" i="0" u="none" strike="noStrike" baseline="0" dirty="0">
                <a:solidFill>
                  <a:srgbClr val="000000"/>
                </a:solidFill>
              </a:rPr>
              <a:t> Where a tenant requests a change that is minor, the landlord must give permission. The Residential Tenancies Act 1986 outlines what changes will be minor. The landlord can impose reasonable conditions around how that minor change is carried out. Tenants must remove the minor changes and remediate the property when the tenancy ends.</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34945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Fibre broadband </a:t>
            </a:r>
            <a:endParaRPr lang="en-NZ" u="sng" dirty="0">
              <a:solidFill>
                <a:srgbClr val="3333CC"/>
              </a:solidFill>
            </a:endParaRPr>
          </a:p>
          <a:p>
            <a:pPr marL="0" indent="0">
              <a:buNone/>
            </a:pPr>
            <a:r>
              <a:rPr lang="en-NZ" sz="2800" dirty="0">
                <a:solidFill>
                  <a:srgbClr val="C00000"/>
                </a:solidFill>
              </a:rPr>
              <a:t>Previous</a:t>
            </a:r>
          </a:p>
          <a:p>
            <a:r>
              <a:rPr lang="en-US" sz="1800" i="0" u="none" strike="noStrike" baseline="0" dirty="0">
                <a:solidFill>
                  <a:srgbClr val="C00000"/>
                </a:solidFill>
              </a:rPr>
              <a:t>Landlords have no obligations relating to </a:t>
            </a:r>
            <a:r>
              <a:rPr lang="en-US" sz="1800" i="0" u="none" strike="noStrike" baseline="0" dirty="0" err="1">
                <a:solidFill>
                  <a:srgbClr val="C00000"/>
                </a:solidFill>
              </a:rPr>
              <a:t>fibre</a:t>
            </a:r>
            <a:r>
              <a:rPr lang="en-US" sz="1800" i="0" u="none" strike="noStrike" baseline="0" dirty="0">
                <a:solidFill>
                  <a:srgbClr val="C00000"/>
                </a:solidFill>
              </a:rPr>
              <a:t> broadband. </a:t>
            </a:r>
          </a:p>
          <a:p>
            <a:r>
              <a:rPr lang="en-US" sz="1800" i="0" u="none" strike="noStrike" baseline="0" dirty="0">
                <a:solidFill>
                  <a:srgbClr val="C00000"/>
                </a:solidFill>
              </a:rPr>
              <a:t>The Ultra-Fast </a:t>
            </a:r>
            <a:r>
              <a:rPr lang="en-US" sz="1800" i="0" u="none" strike="noStrike" baseline="0" dirty="0" err="1">
                <a:solidFill>
                  <a:srgbClr val="C00000"/>
                </a:solidFill>
              </a:rPr>
              <a:t>Fibre</a:t>
            </a:r>
            <a:r>
              <a:rPr lang="en-US" sz="1800" i="0" u="none" strike="noStrike" baseline="0" dirty="0">
                <a:solidFill>
                  <a:srgbClr val="C00000"/>
                </a:solidFill>
              </a:rPr>
              <a:t> Broadband Scheme offers </a:t>
            </a:r>
            <a:r>
              <a:rPr lang="en-US" sz="1800" i="0" u="none" strike="noStrike" baseline="0" dirty="0" err="1">
                <a:solidFill>
                  <a:srgbClr val="C00000"/>
                </a:solidFill>
              </a:rPr>
              <a:t>fibre</a:t>
            </a:r>
            <a:r>
              <a:rPr lang="en-US" sz="1800" i="0" u="none" strike="noStrike" baseline="0" dirty="0">
                <a:solidFill>
                  <a:srgbClr val="C00000"/>
                </a:solidFill>
              </a:rPr>
              <a:t> installation for free but relies on mutual agreement. </a:t>
            </a:r>
          </a:p>
          <a:p>
            <a:pPr marL="0" indent="0">
              <a:buNone/>
            </a:pPr>
            <a:r>
              <a:rPr lang="en-US" sz="2800" dirty="0">
                <a:solidFill>
                  <a:srgbClr val="3333CC"/>
                </a:solidFill>
              </a:rPr>
              <a:t>New </a:t>
            </a:r>
          </a:p>
          <a:p>
            <a:r>
              <a:rPr lang="en-US" sz="1800" i="0" u="none" strike="noStrike" baseline="0" dirty="0">
                <a:solidFill>
                  <a:srgbClr val="000000"/>
                </a:solidFill>
              </a:rPr>
              <a:t>Tenants can request to install </a:t>
            </a:r>
            <a:r>
              <a:rPr lang="en-US" sz="1800" i="0" u="none" strike="noStrike" baseline="0" dirty="0" err="1">
                <a:solidFill>
                  <a:srgbClr val="000000"/>
                </a:solidFill>
              </a:rPr>
              <a:t>fibre</a:t>
            </a:r>
            <a:r>
              <a:rPr lang="en-US" sz="1800" i="0" u="none" strike="noStrike" baseline="0" dirty="0">
                <a:solidFill>
                  <a:srgbClr val="000000"/>
                </a:solidFill>
              </a:rPr>
              <a:t> broadband and landlords must facilitate installation if this can be done at no cost to the landlord. </a:t>
            </a:r>
          </a:p>
          <a:p>
            <a:r>
              <a:rPr lang="en-US" sz="1800" i="0" u="none" strike="noStrike" baseline="0" dirty="0">
                <a:solidFill>
                  <a:srgbClr val="000000"/>
                </a:solidFill>
              </a:rPr>
              <a:t>Landlords can decline a request for </a:t>
            </a:r>
            <a:r>
              <a:rPr lang="en-US" sz="1800" i="0" u="none" strike="noStrike" baseline="0" dirty="0" err="1">
                <a:solidFill>
                  <a:srgbClr val="000000"/>
                </a:solidFill>
              </a:rPr>
              <a:t>fibre</a:t>
            </a:r>
            <a:r>
              <a:rPr lang="en-US" sz="1800" i="0" u="none" strike="noStrike" baseline="0" dirty="0">
                <a:solidFill>
                  <a:srgbClr val="000000"/>
                </a:solidFill>
              </a:rPr>
              <a:t> installation where: </a:t>
            </a:r>
          </a:p>
          <a:p>
            <a:pPr lvl="1"/>
            <a:r>
              <a:rPr lang="en-US" sz="1400" i="0" u="none" strike="noStrike" baseline="0" dirty="0">
                <a:solidFill>
                  <a:srgbClr val="000000"/>
                </a:solidFill>
              </a:rPr>
              <a:t>It will materially compromise the building’s weathertightness or character. </a:t>
            </a:r>
          </a:p>
          <a:p>
            <a:pPr lvl="1"/>
            <a:r>
              <a:rPr lang="en-US" sz="1400" i="0" u="none" strike="noStrike" baseline="0" dirty="0">
                <a:solidFill>
                  <a:srgbClr val="000000"/>
                </a:solidFill>
              </a:rPr>
              <a:t>It will compromise the building’s structural integrity. </a:t>
            </a:r>
          </a:p>
          <a:p>
            <a:pPr lvl="1"/>
            <a:r>
              <a:rPr lang="en-US" sz="1400" i="0" u="none" strike="noStrike" baseline="0" dirty="0">
                <a:solidFill>
                  <a:srgbClr val="000000"/>
                </a:solidFill>
              </a:rPr>
              <a:t>It will breach an obligation relevant to the premises. </a:t>
            </a:r>
          </a:p>
          <a:p>
            <a:pPr lvl="1"/>
            <a:r>
              <a:rPr lang="en-US" sz="1400" i="0" u="none" strike="noStrike" baseline="0" dirty="0">
                <a:solidFill>
                  <a:srgbClr val="000000"/>
                </a:solidFill>
              </a:rPr>
              <a:t>The landlord is going to carry out extensive renovations.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343545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a:xfrm>
            <a:off x="457200" y="1571204"/>
            <a:ext cx="8229600" cy="4525963"/>
          </a:xfrm>
        </p:spPr>
        <p:txBody>
          <a:bodyPr/>
          <a:lstStyle/>
          <a:p>
            <a:pPr marL="0" indent="0">
              <a:buNone/>
            </a:pPr>
            <a:r>
              <a:rPr lang="en-NZ" b="1" i="0" u="sng" strike="noStrike" baseline="0" dirty="0">
                <a:solidFill>
                  <a:srgbClr val="3333CC"/>
                </a:solidFill>
              </a:rPr>
              <a:t>Rent setting and increases </a:t>
            </a:r>
          </a:p>
          <a:p>
            <a:pPr marL="0" indent="0">
              <a:buNone/>
            </a:pPr>
            <a:endParaRPr lang="en-NZ" sz="1800" b="1" i="0" u="none" strike="noStrike" baseline="0" dirty="0">
              <a:solidFill>
                <a:srgbClr val="000000"/>
              </a:solidFill>
            </a:endParaRPr>
          </a:p>
          <a:p>
            <a:pPr marL="0" indent="0">
              <a:buNone/>
            </a:pPr>
            <a:r>
              <a:rPr lang="en-NZ" sz="2800" i="0" u="none" strike="noStrike" baseline="0" dirty="0">
                <a:solidFill>
                  <a:srgbClr val="C00000"/>
                </a:solidFill>
              </a:rPr>
              <a:t>Previous</a:t>
            </a:r>
          </a:p>
          <a:p>
            <a:r>
              <a:rPr lang="en-NZ" sz="1800" i="0" u="none" strike="noStrike" baseline="0" dirty="0">
                <a:solidFill>
                  <a:srgbClr val="C00000"/>
                </a:solidFill>
              </a:rPr>
              <a:t>Rent setting and increases </a:t>
            </a:r>
          </a:p>
          <a:p>
            <a:r>
              <a:rPr lang="en-US" sz="1800" i="0" u="none" strike="noStrike" baseline="0" dirty="0">
                <a:solidFill>
                  <a:srgbClr val="C00000"/>
                </a:solidFill>
              </a:rPr>
              <a:t>No rules around rental bidding. </a:t>
            </a:r>
          </a:p>
          <a:p>
            <a:r>
              <a:rPr lang="en-US" sz="1800" i="0" u="none" strike="noStrike" baseline="0" dirty="0">
                <a:solidFill>
                  <a:srgbClr val="C00000"/>
                </a:solidFill>
              </a:rPr>
              <a:t>Rent can be increased every six months. </a:t>
            </a:r>
          </a:p>
          <a:p>
            <a:endParaRPr lang="en-US" sz="1800" dirty="0">
              <a:solidFill>
                <a:srgbClr val="000000"/>
              </a:solidFill>
            </a:endParaRPr>
          </a:p>
          <a:p>
            <a:pPr marL="0" indent="0">
              <a:buNone/>
            </a:pPr>
            <a:r>
              <a:rPr lang="en-US" sz="2800" dirty="0">
                <a:solidFill>
                  <a:srgbClr val="3333CC"/>
                </a:solidFill>
              </a:rPr>
              <a:t>New</a:t>
            </a:r>
          </a:p>
          <a:p>
            <a:r>
              <a:rPr lang="en-US" sz="1800" i="0" u="none" strike="noStrike" baseline="0" dirty="0">
                <a:solidFill>
                  <a:srgbClr val="000000"/>
                </a:solidFill>
              </a:rPr>
              <a:t>Landlords and agents cannot seek rental bids. This includes advertising rental properties with no rental price listed. Tenants are still allowed to offer to pay more for a property if they want. </a:t>
            </a:r>
          </a:p>
          <a:p>
            <a:r>
              <a:rPr lang="en-US" sz="1800" i="0" u="none" strike="noStrike" baseline="0" dirty="0">
                <a:solidFill>
                  <a:srgbClr val="000000"/>
                </a:solidFill>
              </a:rPr>
              <a:t>Rent cannot be increased more than once every 12 months.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48325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6CD282-62BD-493E-B34F-09EC449F64B4}"/>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F708D703-95AD-4E02-8865-E4FC11302A3F}"/>
              </a:ext>
            </a:extLst>
          </p:cNvPr>
          <p:cNvSpPr>
            <a:spLocks noGrp="1"/>
          </p:cNvSpPr>
          <p:nvPr>
            <p:ph idx="1"/>
          </p:nvPr>
        </p:nvSpPr>
        <p:spPr/>
        <p:txBody>
          <a:bodyPr/>
          <a:lstStyle/>
          <a:p>
            <a:pPr marL="0" indent="0" algn="ctr">
              <a:buNone/>
            </a:pPr>
            <a:r>
              <a:rPr lang="en-NZ" b="1" dirty="0">
                <a:solidFill>
                  <a:srgbClr val="3333CC"/>
                </a:solidFill>
              </a:rPr>
              <a:t>Asset Depreciation</a:t>
            </a:r>
          </a:p>
          <a:p>
            <a:r>
              <a:rPr lang="en-NZ" sz="2200" dirty="0"/>
              <a:t>Before 16</a:t>
            </a:r>
            <a:r>
              <a:rPr lang="en-NZ" sz="2200" baseline="30000" dirty="0"/>
              <a:t>th</a:t>
            </a:r>
            <a:r>
              <a:rPr lang="en-NZ" sz="2200" dirty="0"/>
              <a:t> March 2020 - </a:t>
            </a:r>
            <a:r>
              <a:rPr lang="en-US" sz="2200" dirty="0"/>
              <a:t>you could claim an immediate tax deduction for assets costing less than $500,</a:t>
            </a:r>
            <a:br>
              <a:rPr lang="en-US" sz="2200" dirty="0"/>
            </a:br>
            <a:r>
              <a:rPr lang="en-US" sz="2200" dirty="0"/>
              <a:t>instead of claiming depreciation over the following years.</a:t>
            </a:r>
            <a:endParaRPr lang="en-NZ" sz="2200" dirty="0"/>
          </a:p>
          <a:p>
            <a:r>
              <a:rPr lang="en-NZ" sz="2200" dirty="0"/>
              <a:t>This has temporarily increased from17th March until 16 March 2021.</a:t>
            </a:r>
          </a:p>
          <a:p>
            <a:r>
              <a:rPr lang="en-NZ" sz="2200" dirty="0"/>
              <a:t>Limit is now $5,000. (you can pool assets together).</a:t>
            </a:r>
          </a:p>
          <a:p>
            <a:r>
              <a:rPr lang="en-NZ" sz="2200" dirty="0"/>
              <a:t>After 17</a:t>
            </a:r>
            <a:r>
              <a:rPr lang="en-NZ" sz="2200" baseline="30000" dirty="0"/>
              <a:t>th</a:t>
            </a:r>
            <a:r>
              <a:rPr lang="en-NZ" sz="2200" dirty="0"/>
              <a:t> March 2021 it will go back to $1,000.</a:t>
            </a:r>
          </a:p>
          <a:p>
            <a:endParaRPr lang="en-NZ" sz="2200" dirty="0"/>
          </a:p>
          <a:p>
            <a:r>
              <a:rPr lang="en-NZ" sz="2200" dirty="0"/>
              <a:t>Please check with your accountant and on the IRD web site.</a:t>
            </a:r>
          </a:p>
          <a:p>
            <a:endParaRPr lang="en-NZ" dirty="0"/>
          </a:p>
          <a:p>
            <a:endParaRPr lang="en-NZ" b="1"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B2557282-7F5E-4F03-9C67-6EA84A36B12F}"/>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54343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US" sz="3200" b="1" i="0" u="sng" strike="noStrike" baseline="0" dirty="0">
                <a:solidFill>
                  <a:srgbClr val="3333CC"/>
                </a:solidFill>
              </a:rPr>
              <a:t>Privacy and access to justice </a:t>
            </a:r>
          </a:p>
          <a:p>
            <a:endParaRPr lang="en-NZ" dirty="0"/>
          </a:p>
          <a:p>
            <a:pPr marL="0" indent="0">
              <a:buNone/>
            </a:pPr>
            <a:r>
              <a:rPr lang="en-NZ" sz="2800" dirty="0">
                <a:solidFill>
                  <a:srgbClr val="C00000"/>
                </a:solidFill>
              </a:rPr>
              <a:t>Previous</a:t>
            </a:r>
          </a:p>
          <a:p>
            <a:r>
              <a:rPr lang="en-US" sz="1800" i="0" u="none" strike="noStrike" baseline="0" dirty="0">
                <a:solidFill>
                  <a:srgbClr val="C00000"/>
                </a:solidFill>
              </a:rPr>
              <a:t>Privacy and access to justice </a:t>
            </a:r>
          </a:p>
          <a:p>
            <a:r>
              <a:rPr lang="en-US" sz="1800" i="0" u="none" strike="noStrike" baseline="0" dirty="0">
                <a:solidFill>
                  <a:srgbClr val="C00000"/>
                </a:solidFill>
              </a:rPr>
              <a:t>Name suppression provisions are unclear. </a:t>
            </a:r>
            <a:endParaRPr lang="en-NZ" sz="1800" i="0" u="none" strike="noStrike" baseline="0" dirty="0">
              <a:solidFill>
                <a:srgbClr val="C00000"/>
              </a:solidFill>
            </a:endParaRPr>
          </a:p>
          <a:p>
            <a:endParaRPr lang="en-NZ" sz="1800" dirty="0">
              <a:solidFill>
                <a:srgbClr val="000000"/>
              </a:solidFill>
            </a:endParaRPr>
          </a:p>
          <a:p>
            <a:pPr marL="0" indent="0">
              <a:buNone/>
            </a:pPr>
            <a:r>
              <a:rPr lang="en-NZ" sz="2800" dirty="0">
                <a:solidFill>
                  <a:srgbClr val="3333CC"/>
                </a:solidFill>
              </a:rPr>
              <a:t>New</a:t>
            </a:r>
          </a:p>
          <a:p>
            <a:r>
              <a:rPr lang="en-US" sz="1800" i="0" u="none" strike="noStrike" baseline="0" dirty="0">
                <a:solidFill>
                  <a:srgbClr val="000000"/>
                </a:solidFill>
              </a:rPr>
              <a:t>The Tribunal, on the application of any party or on its own initiative, can order that names and identifying details be suppressed. </a:t>
            </a:r>
          </a:p>
          <a:p>
            <a:r>
              <a:rPr lang="en-US" sz="1800" i="0" u="none" strike="noStrike" baseline="0" dirty="0">
                <a:solidFill>
                  <a:srgbClr val="000000"/>
                </a:solidFill>
              </a:rPr>
              <a:t>Where a party has been wholly or substantially successful in their case, identifying details can be removed from published Tribunal orders.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6935606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Assignment </a:t>
            </a:r>
          </a:p>
          <a:p>
            <a:endParaRPr lang="en-NZ" dirty="0"/>
          </a:p>
          <a:p>
            <a:pPr marL="0" indent="0">
              <a:buNone/>
            </a:pPr>
            <a:r>
              <a:rPr lang="en-NZ" sz="2800" dirty="0">
                <a:solidFill>
                  <a:srgbClr val="C00000"/>
                </a:solidFill>
              </a:rPr>
              <a:t>Previous</a:t>
            </a:r>
          </a:p>
          <a:p>
            <a:r>
              <a:rPr lang="en-US" sz="1800" i="0" u="none" strike="noStrike" baseline="0" dirty="0">
                <a:solidFill>
                  <a:srgbClr val="C00000"/>
                </a:solidFill>
              </a:rPr>
              <a:t>Fixed-term tenancy agreements can prohibit assignment. </a:t>
            </a:r>
            <a:endParaRPr lang="en-NZ" sz="1800" i="0" u="none" strike="noStrike" baseline="0" dirty="0">
              <a:solidFill>
                <a:srgbClr val="C00000"/>
              </a:solidFill>
            </a:endParaRPr>
          </a:p>
          <a:p>
            <a:pPr marL="0" indent="0">
              <a:buNone/>
            </a:pPr>
            <a:endParaRPr lang="en-NZ" sz="1800" dirty="0">
              <a:solidFill>
                <a:srgbClr val="000000"/>
              </a:solidFill>
            </a:endParaRPr>
          </a:p>
          <a:p>
            <a:pPr marL="0" indent="0">
              <a:buNone/>
            </a:pPr>
            <a:r>
              <a:rPr lang="en-NZ" sz="2800" dirty="0">
                <a:solidFill>
                  <a:srgbClr val="3333CC"/>
                </a:solidFill>
              </a:rPr>
              <a:t>New</a:t>
            </a:r>
          </a:p>
          <a:p>
            <a:r>
              <a:rPr lang="en-US" sz="1800" i="0" u="none" strike="noStrike" baseline="0" dirty="0">
                <a:solidFill>
                  <a:srgbClr val="000000"/>
                </a:solidFill>
              </a:rPr>
              <a:t>All assignment requests must be considered, and landlords must not decline unreasonably. </a:t>
            </a:r>
          </a:p>
          <a:p>
            <a:r>
              <a:rPr lang="en-US" sz="1800" i="0" u="none" strike="noStrike" baseline="0" dirty="0">
                <a:solidFill>
                  <a:srgbClr val="000000"/>
                </a:solidFill>
              </a:rPr>
              <a:t>Fixed-term tenancy agreements cannot prohibit assignment.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4473197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Providing information </a:t>
            </a:r>
            <a:endParaRPr lang="en-NZ" b="1" u="sng" dirty="0">
              <a:solidFill>
                <a:srgbClr val="3333CC"/>
              </a:solidFill>
            </a:endParaRPr>
          </a:p>
          <a:p>
            <a:pPr marL="0" indent="0">
              <a:buNone/>
            </a:pPr>
            <a:endParaRPr lang="en-NZ" sz="2800" dirty="0">
              <a:solidFill>
                <a:srgbClr val="C00000"/>
              </a:solidFill>
            </a:endParaRPr>
          </a:p>
          <a:p>
            <a:pPr marL="0" indent="0">
              <a:buNone/>
            </a:pPr>
            <a:r>
              <a:rPr lang="en-NZ" sz="2800" dirty="0">
                <a:solidFill>
                  <a:srgbClr val="C00000"/>
                </a:solidFill>
              </a:rPr>
              <a:t>Previous</a:t>
            </a:r>
          </a:p>
          <a:p>
            <a:r>
              <a:rPr lang="en-US" sz="1800" i="0" u="none" strike="noStrike" baseline="0" dirty="0">
                <a:solidFill>
                  <a:srgbClr val="C00000"/>
                </a:solidFill>
              </a:rPr>
              <a:t>Landlords can charge reasonable fees on agreement to assignment, subletting or ending a tenancy (break lease fees), but do not have to disclose how the fees are calculated. </a:t>
            </a:r>
          </a:p>
          <a:p>
            <a:r>
              <a:rPr lang="en-US" sz="1800" i="0" u="none" strike="noStrike" baseline="0" dirty="0">
                <a:solidFill>
                  <a:srgbClr val="C00000"/>
                </a:solidFill>
              </a:rPr>
              <a:t>Under the healthy homes standards landlords will have to keep various records and provide them on request to the Regulator (MBIE). </a:t>
            </a:r>
            <a:endParaRPr lang="en-NZ" sz="1800" i="0" u="none" strike="noStrike" baseline="0" dirty="0">
              <a:solidFill>
                <a:srgbClr val="C00000"/>
              </a:solidFill>
            </a:endParaRPr>
          </a:p>
          <a:p>
            <a:endParaRPr lang="en-NZ" sz="1800" dirty="0">
              <a:solidFill>
                <a:srgbClr val="000000"/>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6663226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Providing information </a:t>
            </a:r>
            <a:endParaRPr lang="en-NZ" b="1" u="sng" dirty="0">
              <a:solidFill>
                <a:srgbClr val="3333CC"/>
              </a:solidFill>
            </a:endParaRPr>
          </a:p>
          <a:p>
            <a:endParaRPr lang="en-NZ" sz="1800" dirty="0">
              <a:solidFill>
                <a:srgbClr val="000000"/>
              </a:solidFill>
            </a:endParaRPr>
          </a:p>
          <a:p>
            <a:pPr marL="0" indent="0">
              <a:buNone/>
            </a:pPr>
            <a:r>
              <a:rPr lang="en-NZ" sz="2800" dirty="0">
                <a:solidFill>
                  <a:srgbClr val="3333CC"/>
                </a:solidFill>
              </a:rPr>
              <a:t>New</a:t>
            </a:r>
          </a:p>
          <a:p>
            <a:r>
              <a:rPr lang="en-US" sz="1800" i="0" u="none" strike="noStrike" baseline="0" dirty="0">
                <a:solidFill>
                  <a:srgbClr val="000000"/>
                </a:solidFill>
              </a:rPr>
              <a:t>Landlords must provide tenants with a breakdown of fees charged on agreement to assignment, subletting or ending a tenancy (break lease fees). This will give tenants an opportunity to consider if the fees are reasonable. </a:t>
            </a:r>
          </a:p>
          <a:p>
            <a:r>
              <a:rPr lang="en-US" sz="1800" i="0" u="none" strike="noStrike" baseline="0" dirty="0">
                <a:solidFill>
                  <a:srgbClr val="000000"/>
                </a:solidFill>
              </a:rPr>
              <a:t>Landlords will also have an obligation to provide the records relating to healthy home standards on request to tenants. </a:t>
            </a:r>
          </a:p>
          <a:p>
            <a:r>
              <a:rPr lang="en-US" sz="1800" i="0" u="none" strike="noStrike" baseline="0" dirty="0">
                <a:solidFill>
                  <a:srgbClr val="000000"/>
                </a:solidFill>
              </a:rPr>
              <a:t>Landlords will have to retain additional documents and provide them to the Regulator if required.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381814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Enforcement of the RTA </a:t>
            </a:r>
            <a:endParaRPr lang="en-NZ" b="1" i="0" u="sng" strike="noStrike" baseline="0" dirty="0">
              <a:solidFill>
                <a:srgbClr val="3333CC"/>
              </a:solidFill>
            </a:endParaRPr>
          </a:p>
          <a:p>
            <a:pPr marL="0" indent="0">
              <a:buNone/>
            </a:pPr>
            <a:endParaRPr lang="en-NZ" sz="2800" b="1" u="sng" dirty="0">
              <a:solidFill>
                <a:srgbClr val="3333CC"/>
              </a:solidFill>
            </a:endParaRPr>
          </a:p>
          <a:p>
            <a:pPr marL="0" indent="0">
              <a:buNone/>
            </a:pPr>
            <a:r>
              <a:rPr lang="en-NZ" sz="2800" dirty="0">
                <a:solidFill>
                  <a:srgbClr val="C00000"/>
                </a:solidFill>
              </a:rPr>
              <a:t>Previous</a:t>
            </a:r>
          </a:p>
          <a:p>
            <a:r>
              <a:rPr lang="en-NZ" sz="1800" i="0" u="none" strike="noStrike" baseline="0" dirty="0">
                <a:solidFill>
                  <a:srgbClr val="C00000"/>
                </a:solidFill>
              </a:rPr>
              <a:t>No infringement offences. </a:t>
            </a:r>
          </a:p>
          <a:p>
            <a:r>
              <a:rPr lang="en-US" sz="1800" i="0" u="none" strike="noStrike" baseline="0" dirty="0">
                <a:solidFill>
                  <a:srgbClr val="C00000"/>
                </a:solidFill>
              </a:rPr>
              <a:t>Penalty levels set in 2006. </a:t>
            </a:r>
          </a:p>
          <a:p>
            <a:r>
              <a:rPr lang="en-US" sz="1800" i="0" u="none" strike="noStrike" baseline="0" dirty="0">
                <a:solidFill>
                  <a:srgbClr val="C00000"/>
                </a:solidFill>
              </a:rPr>
              <a:t>Regulator (MBIE) enters into voluntary agreements for parties to comply with RTA obligations. </a:t>
            </a:r>
          </a:p>
          <a:p>
            <a:r>
              <a:rPr lang="en-US" sz="1800" i="0" u="none" strike="noStrike" baseline="0" dirty="0">
                <a:solidFill>
                  <a:srgbClr val="C00000"/>
                </a:solidFill>
              </a:rPr>
              <a:t>No ability for Regulator (MBIE) to issue improvement notices. </a:t>
            </a:r>
            <a:endParaRPr lang="en-NZ" sz="1800" i="0" u="none" strike="noStrike" baseline="0" dirty="0">
              <a:solidFill>
                <a:srgbClr val="C00000"/>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937786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Enforcement of the RTA </a:t>
            </a:r>
            <a:endParaRPr lang="en-NZ" b="1" u="sng" dirty="0">
              <a:solidFill>
                <a:srgbClr val="3333CC"/>
              </a:solidFill>
            </a:endParaRPr>
          </a:p>
          <a:p>
            <a:pPr marL="0" indent="0">
              <a:buNone/>
            </a:pPr>
            <a:r>
              <a:rPr lang="en-NZ" sz="2800" dirty="0">
                <a:solidFill>
                  <a:srgbClr val="3333CC"/>
                </a:solidFill>
              </a:rPr>
              <a:t>New</a:t>
            </a:r>
          </a:p>
          <a:p>
            <a:r>
              <a:rPr lang="en-US" sz="1800" i="0" u="none" strike="noStrike" baseline="0" dirty="0">
                <a:solidFill>
                  <a:srgbClr val="000000"/>
                </a:solidFill>
              </a:rPr>
              <a:t>New infringement offence regime for straightforward breaches of the RTA. </a:t>
            </a:r>
          </a:p>
          <a:p>
            <a:r>
              <a:rPr lang="en-US" sz="1800" i="0" u="none" strike="noStrike" baseline="0" dirty="0">
                <a:solidFill>
                  <a:srgbClr val="000000"/>
                </a:solidFill>
              </a:rPr>
              <a:t>Existing penalties increased between 50 and 80 percent. </a:t>
            </a:r>
          </a:p>
          <a:p>
            <a:r>
              <a:rPr lang="en-US" sz="1800" i="0" u="none" strike="noStrike" baseline="0" dirty="0">
                <a:solidFill>
                  <a:srgbClr val="000000"/>
                </a:solidFill>
              </a:rPr>
              <a:t>Regulator (MBIE) can enter into Enforceable Undertakings – voluntary agreements for parties to comply with RTA obligations, with a penalty if not complied with. </a:t>
            </a:r>
          </a:p>
          <a:p>
            <a:r>
              <a:rPr lang="en-US" sz="1800" i="0" u="none" strike="noStrike" baseline="0" dirty="0">
                <a:solidFill>
                  <a:srgbClr val="000000"/>
                </a:solidFill>
              </a:rPr>
              <a:t>Regulator (MBIE) can issue Improvement Notices to correct a breach of the RTA. Improvement Notices carry a penalty if not complied with.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8760256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Tenancy Tribunal </a:t>
            </a:r>
            <a:endParaRPr lang="en-NZ" b="1" u="sng" dirty="0">
              <a:solidFill>
                <a:srgbClr val="3333CC"/>
              </a:solidFill>
            </a:endParaRPr>
          </a:p>
          <a:p>
            <a:pPr marL="0" indent="0">
              <a:buNone/>
            </a:pPr>
            <a:r>
              <a:rPr lang="en-NZ" sz="2800" dirty="0">
                <a:solidFill>
                  <a:srgbClr val="C00000"/>
                </a:solidFill>
              </a:rPr>
              <a:t>Previous</a:t>
            </a:r>
          </a:p>
          <a:p>
            <a:r>
              <a:rPr lang="en-US" sz="1800" i="0" u="none" strike="noStrike" baseline="0" dirty="0">
                <a:solidFill>
                  <a:srgbClr val="C00000"/>
                </a:solidFill>
              </a:rPr>
              <a:t>The Tribunal can hear cases and make awards up to $50,000. </a:t>
            </a:r>
            <a:endParaRPr lang="en-NZ" sz="1800" i="0" u="none" strike="noStrike" baseline="0" dirty="0">
              <a:solidFill>
                <a:srgbClr val="C00000"/>
              </a:solidFill>
            </a:endParaRPr>
          </a:p>
          <a:p>
            <a:endParaRPr lang="en-NZ" sz="1800" dirty="0">
              <a:solidFill>
                <a:srgbClr val="000000"/>
              </a:solidFill>
            </a:endParaRPr>
          </a:p>
          <a:p>
            <a:pPr marL="0" indent="0">
              <a:buNone/>
            </a:pPr>
            <a:r>
              <a:rPr lang="en-NZ" sz="2800" dirty="0">
                <a:solidFill>
                  <a:srgbClr val="3333CC"/>
                </a:solidFill>
              </a:rPr>
              <a:t>New </a:t>
            </a:r>
          </a:p>
          <a:p>
            <a:r>
              <a:rPr lang="en-US" sz="1800" i="0" u="none" strike="noStrike" baseline="0" dirty="0">
                <a:solidFill>
                  <a:srgbClr val="000000"/>
                </a:solidFill>
              </a:rPr>
              <a:t>Tenancy Tribunal can hear cases and make awards up to $100,000. </a:t>
            </a:r>
          </a:p>
          <a:p>
            <a:r>
              <a:rPr lang="en-US" sz="1800" i="0" u="none" strike="noStrike" baseline="0" dirty="0">
                <a:solidFill>
                  <a:srgbClr val="000000"/>
                </a:solidFill>
              </a:rPr>
              <a:t>Civil pecuniary penalties, higher maximum infringement fees and higher infringement fines for landlords with six or more tenancies, including boarding house landlords.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8004470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802D6D-030B-4902-9785-035F7231653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178EB6B-AB93-44BA-9722-AC2643EB580C}"/>
              </a:ext>
            </a:extLst>
          </p:cNvPr>
          <p:cNvSpPr>
            <a:spLocks noGrp="1"/>
          </p:cNvSpPr>
          <p:nvPr>
            <p:ph idx="1"/>
          </p:nvPr>
        </p:nvSpPr>
        <p:spPr/>
        <p:txBody>
          <a:bodyPr/>
          <a:lstStyle/>
          <a:p>
            <a:pPr marL="0" indent="0">
              <a:buNone/>
            </a:pPr>
            <a:r>
              <a:rPr lang="en-NZ" sz="3200" b="1" i="0" u="sng" strike="noStrike" baseline="0" dirty="0">
                <a:solidFill>
                  <a:srgbClr val="3333CC"/>
                </a:solidFill>
              </a:rPr>
              <a:t>Transitional and emergency housing </a:t>
            </a:r>
          </a:p>
          <a:p>
            <a:pPr marL="0" indent="0">
              <a:buNone/>
            </a:pPr>
            <a:r>
              <a:rPr lang="en-NZ" sz="2800" dirty="0">
                <a:solidFill>
                  <a:srgbClr val="C00000"/>
                </a:solidFill>
              </a:rPr>
              <a:t>Previous</a:t>
            </a:r>
          </a:p>
          <a:p>
            <a:r>
              <a:rPr lang="en-US" sz="1800" i="0" u="none" strike="noStrike" baseline="0" dirty="0">
                <a:solidFill>
                  <a:srgbClr val="C00000"/>
                </a:solidFill>
              </a:rPr>
              <a:t>It is not clear whether the RTA applies to some transitional and emergency housing. </a:t>
            </a:r>
            <a:endParaRPr lang="en-NZ" sz="1800" i="0" u="none" strike="noStrike" baseline="0" dirty="0">
              <a:solidFill>
                <a:srgbClr val="C00000"/>
              </a:solidFill>
            </a:endParaRPr>
          </a:p>
          <a:p>
            <a:endParaRPr lang="en-NZ" sz="1800" dirty="0">
              <a:solidFill>
                <a:srgbClr val="000000"/>
              </a:solidFill>
            </a:endParaRPr>
          </a:p>
          <a:p>
            <a:pPr marL="0" indent="0">
              <a:buNone/>
            </a:pPr>
            <a:r>
              <a:rPr lang="en-NZ" sz="2800" dirty="0">
                <a:solidFill>
                  <a:srgbClr val="3333CC"/>
                </a:solidFill>
              </a:rPr>
              <a:t>New</a:t>
            </a:r>
          </a:p>
          <a:p>
            <a:r>
              <a:rPr lang="en-US" sz="1800" i="0" u="none" strike="noStrike" baseline="0" dirty="0">
                <a:solidFill>
                  <a:srgbClr val="000000"/>
                </a:solidFill>
              </a:rPr>
              <a:t>Clarifies that the </a:t>
            </a:r>
            <a:r>
              <a:rPr lang="en-US" sz="1800" b="1" i="0" u="none" strike="noStrike" baseline="0" dirty="0">
                <a:solidFill>
                  <a:srgbClr val="000000"/>
                </a:solidFill>
              </a:rPr>
              <a:t>RTA does not apply to transitional and emergency housing </a:t>
            </a:r>
            <a:r>
              <a:rPr lang="en-US" sz="1800" i="0" u="none" strike="noStrike" baseline="0" dirty="0">
                <a:solidFill>
                  <a:srgbClr val="000000"/>
                </a:solidFill>
              </a:rPr>
              <a:t>that is provided under the Special Needs Grant </a:t>
            </a:r>
            <a:r>
              <a:rPr lang="en-US" sz="1800" i="0" u="none" strike="noStrike" baseline="0" dirty="0" err="1">
                <a:solidFill>
                  <a:srgbClr val="000000"/>
                </a:solidFill>
              </a:rPr>
              <a:t>Programme</a:t>
            </a:r>
            <a:r>
              <a:rPr lang="en-US" sz="1800" i="0" u="none" strike="noStrike" baseline="0" dirty="0">
                <a:solidFill>
                  <a:srgbClr val="000000"/>
                </a:solidFill>
              </a:rPr>
              <a:t> or that is funded wholly or partly by a government department. A Code of Practice will be developed to set out expectations for transitional housing. </a:t>
            </a:r>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FF0453C-5A63-4D71-9028-E54ABBEAA7AF}"/>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5087193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AB1B6E-3D68-4F46-ABF5-9FF358A121B6}"/>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99FFE6A-3C1D-43F6-A9FA-72D44B1C77DE}"/>
              </a:ext>
            </a:extLst>
          </p:cNvPr>
          <p:cNvSpPr>
            <a:spLocks noGrp="1"/>
          </p:cNvSpPr>
          <p:nvPr>
            <p:ph idx="1"/>
          </p:nvPr>
        </p:nvSpPr>
        <p:spPr/>
        <p:txBody>
          <a:bodyPr/>
          <a:lstStyle/>
          <a:p>
            <a:pPr marL="0" indent="0">
              <a:buNone/>
            </a:pPr>
            <a:r>
              <a:rPr lang="en-NZ" dirty="0">
                <a:solidFill>
                  <a:srgbClr val="3333CC"/>
                </a:solidFill>
              </a:rPr>
              <a:t>Tenancy Agreements </a:t>
            </a:r>
          </a:p>
          <a:p>
            <a:endParaRPr lang="en-NZ" dirty="0"/>
          </a:p>
          <a:p>
            <a:r>
              <a:rPr lang="en-NZ" dirty="0"/>
              <a:t>Have you added in a clause for no-smoking inside? Does this include vaping inside? </a:t>
            </a:r>
          </a:p>
          <a:p>
            <a:r>
              <a:rPr lang="en-NZ" dirty="0"/>
              <a:t>After the cannabis referendum you may need to change this again.</a:t>
            </a:r>
          </a:p>
          <a:p>
            <a:r>
              <a:rPr lang="en-NZ" dirty="0"/>
              <a:t>Check your agreement to make sure this is covered.</a:t>
            </a: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583FBE3F-9D88-4604-8A73-75204BB450D8}"/>
              </a:ext>
            </a:extLst>
          </p:cNvPr>
          <p:cNvPicPr>
            <a:picLocks noChangeAspect="1" noChangeArrowheads="1"/>
          </p:cNvPicPr>
          <p:nvPr/>
        </p:nvPicPr>
        <p:blipFill>
          <a:blip r:embed="rId2" cstate="print"/>
          <a:srcRect/>
          <a:stretch>
            <a:fillRect/>
          </a:stretch>
        </p:blipFill>
        <p:spPr bwMode="auto">
          <a:xfrm>
            <a:off x="575253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1429585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00B5CE-F5D4-4A53-A295-24470AEDA4C9}"/>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357D2060-B24A-43C1-95A5-BEED709D4F5B}"/>
              </a:ext>
            </a:extLst>
          </p:cNvPr>
          <p:cNvSpPr>
            <a:spLocks noGrp="1"/>
          </p:cNvSpPr>
          <p:nvPr>
            <p:ph idx="1"/>
          </p:nvPr>
        </p:nvSpPr>
        <p:spPr/>
        <p:txBody>
          <a:bodyPr/>
          <a:lstStyle/>
          <a:p>
            <a:pPr marL="0" indent="0">
              <a:buNone/>
            </a:pPr>
            <a:endParaRPr lang="en-NZ" b="1" dirty="0">
              <a:solidFill>
                <a:srgbClr val="3333CC"/>
              </a:solidFill>
            </a:endParaRPr>
          </a:p>
          <a:p>
            <a:pPr marL="0" indent="0">
              <a:buNone/>
            </a:pPr>
            <a:endParaRPr lang="en-NZ" b="1" dirty="0">
              <a:solidFill>
                <a:srgbClr val="3333CC"/>
              </a:solidFill>
            </a:endParaRPr>
          </a:p>
          <a:p>
            <a:pPr marL="0" indent="0" algn="ctr">
              <a:buNone/>
            </a:pPr>
            <a:r>
              <a:rPr lang="en-NZ" b="1" dirty="0">
                <a:solidFill>
                  <a:srgbClr val="3333CC"/>
                </a:solidFill>
              </a:rPr>
              <a:t>General Discussion</a:t>
            </a:r>
          </a:p>
          <a:p>
            <a:pPr marL="0" indent="0">
              <a:buNone/>
            </a:pPr>
            <a:endParaRPr lang="en-NZ" b="1" dirty="0">
              <a:solidFill>
                <a:srgbClr val="3333CC"/>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E30D99BB-233B-41E5-88D2-F47306819B05}"/>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776062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8B336B0-0927-4B35-A08D-BCBC8FC1F06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109EBBD0-659A-4228-8BBF-82AC303E6C8D}"/>
              </a:ext>
            </a:extLst>
          </p:cNvPr>
          <p:cNvSpPr>
            <a:spLocks noGrp="1"/>
          </p:cNvSpPr>
          <p:nvPr>
            <p:ph idx="1"/>
          </p:nvPr>
        </p:nvSpPr>
        <p:spPr/>
        <p:txBody>
          <a:bodyPr/>
          <a:lstStyle/>
          <a:p>
            <a:pPr marL="0" indent="0">
              <a:buNone/>
            </a:pPr>
            <a:r>
              <a:rPr lang="en-NZ" b="1" dirty="0">
                <a:solidFill>
                  <a:srgbClr val="3333CC"/>
                </a:solidFill>
              </a:rPr>
              <a:t>Rent Arrears Assistance Housing Support Product</a:t>
            </a:r>
          </a:p>
          <a:p>
            <a:r>
              <a:rPr lang="en-NZ" sz="2300" dirty="0"/>
              <a:t>This is a product to help tenants stay in their homes due to losing their jobs or reduced working hours</a:t>
            </a:r>
          </a:p>
          <a:p>
            <a:r>
              <a:rPr lang="en-NZ" sz="2300" dirty="0"/>
              <a:t>Tenants should contact Ministry of Social Development.</a:t>
            </a:r>
          </a:p>
          <a:p>
            <a:r>
              <a:rPr lang="en-US" sz="2300" dirty="0"/>
              <a:t>Available from 6</a:t>
            </a:r>
            <a:r>
              <a:rPr lang="en-US" sz="2300" baseline="30000" dirty="0"/>
              <a:t>th</a:t>
            </a:r>
            <a:r>
              <a:rPr lang="en-US" sz="2300" dirty="0"/>
              <a:t> July 2020.</a:t>
            </a:r>
          </a:p>
          <a:p>
            <a:r>
              <a:rPr lang="en-US" sz="2300" dirty="0"/>
              <a:t>Tenants need to prove hardship and they will be asset tested.</a:t>
            </a:r>
          </a:p>
          <a:p>
            <a:r>
              <a:rPr lang="en-US" sz="2300" dirty="0"/>
              <a:t>Can help with overdue rent payments.</a:t>
            </a:r>
          </a:p>
          <a:p>
            <a:r>
              <a:rPr lang="en-US" sz="2300" dirty="0"/>
              <a:t>Tenants can get up to $4000 in the next 12 month period.</a:t>
            </a:r>
            <a:endParaRPr lang="en-NZ" sz="2300"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188179D-917F-499C-8FC9-D4A99B660E35}"/>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4234911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 xmlns:a16="http://schemas.microsoft.com/office/drawing/2014/main"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0F224D-7336-4932-9F0C-EE8D3EA41445}"/>
              </a:ext>
            </a:extLst>
          </p:cNvPr>
          <p:cNvSpPr>
            <a:spLocks noGrp="1"/>
          </p:cNvSpPr>
          <p:nvPr>
            <p:ph type="title"/>
          </p:nvPr>
        </p:nvSpPr>
        <p:spPr/>
        <p:txBody>
          <a:bodyPr/>
          <a:lstStyle/>
          <a:p>
            <a:endParaRPr lang="en-NZ" dirty="0"/>
          </a:p>
        </p:txBody>
      </p:sp>
      <p:sp>
        <p:nvSpPr>
          <p:cNvPr id="4" name="Rectangle 1">
            <a:extLst>
              <a:ext uri="{FF2B5EF4-FFF2-40B4-BE49-F238E27FC236}">
                <a16:creationId xmlns="" xmlns:a16="http://schemas.microsoft.com/office/drawing/2014/main" id="{DD27D781-26BB-4ED5-A0AC-60F32AA1BC42}"/>
              </a:ext>
            </a:extLst>
          </p:cNvPr>
          <p:cNvSpPr>
            <a:spLocks noGrp="1" noChangeArrowheads="1"/>
          </p:cNvSpPr>
          <p:nvPr>
            <p:ph idx="1"/>
          </p:nvPr>
        </p:nvSpPr>
        <p:spPr bwMode="auto">
          <a:xfrm>
            <a:off x="457200" y="1416365"/>
            <a:ext cx="82296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b="1" i="0" strike="noStrike" cap="none" normalizeH="0" baseline="0" dirty="0">
                <a:ln>
                  <a:noFill/>
                </a:ln>
                <a:solidFill>
                  <a:srgbClr val="3333CC"/>
                </a:solidFill>
                <a:effectLst/>
                <a:ea typeface="Times New Roman" panose="02020603050405020304" pitchFamily="18" charset="0"/>
                <a:cs typeface="Arial" panose="020B0604020202020204" pitchFamily="34" charset="0"/>
              </a:rPr>
              <a:t>Associations Liability Insurance</a:t>
            </a:r>
            <a:endParaRPr kumimoji="0" lang="en-NZ" altLang="en-US" b="1" i="0" strike="noStrike" cap="none" normalizeH="0" baseline="0" dirty="0">
              <a:ln>
                <a:noFill/>
              </a:ln>
              <a:solidFill>
                <a:srgbClr val="3333CC"/>
              </a:solidFill>
              <a:effectLst/>
            </a:endParaRP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Responds to a civil claim made against an association or a person serving or engaged by the association in carrying out their duties, whether salaried or not. </a:t>
            </a:r>
          </a:p>
          <a:p>
            <a:pPr>
              <a:spcBef>
                <a:spcPct val="0"/>
              </a:spcBef>
            </a:pPr>
            <a:r>
              <a:rPr lang="en-AU" altLang="en-US" sz="2000" dirty="0">
                <a:solidFill>
                  <a:srgbClr val="282828"/>
                </a:solidFill>
                <a:ea typeface="Calibri" panose="020F0502020204030204" pitchFamily="34" charset="0"/>
                <a:cs typeface="Arial" panose="020B0604020202020204" pitchFamily="34" charset="0"/>
              </a:rPr>
              <a:t>C</a:t>
            </a: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overs liability to the claimant as well as the cost of defending the claim.</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 Both the association and individual officers of the association are covered</a:t>
            </a:r>
            <a:r>
              <a:rPr lang="en-AU" altLang="en-US" sz="2000" dirty="0">
                <a:solidFill>
                  <a:srgbClr val="282828"/>
                </a:solidFill>
                <a:ea typeface="Calibri" panose="020F0502020204030204" pitchFamily="34" charset="0"/>
                <a:cs typeface="Arial" panose="020B0604020202020204" pitchFamily="34" charset="0"/>
              </a:rPr>
              <a:t>.</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The policy includes any past, present or future director, secretary, officer, trustee committee member or employee of an association or any other person acting on behalf of the association or at the direction of management. </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The association is also covered for the cost of indemnifying its officer. </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Cover does not apply for ‘Breach Of Professional Duty’ though.</a:t>
            </a:r>
            <a:endParaRPr kumimoji="0" lang="en-AU" altLang="en-US" sz="2000" b="0" i="0" u="none" strike="noStrike" cap="none" normalizeH="0" baseline="0" dirty="0">
              <a:ln>
                <a:noFill/>
              </a:ln>
              <a:solidFill>
                <a:schemeClr val="tx1"/>
              </a:solidFill>
              <a:effectLst/>
            </a:endParaRPr>
          </a:p>
        </p:txBody>
      </p:sp>
      <p:pic>
        <p:nvPicPr>
          <p:cNvPr id="3" name="Picture 6" descr="C:\Users\glenda.watson\AppData\Local\Microsoft\Windows\Temporary Internet Files\Content.Outlook\SE8HEYGD\NZPIF - logo 1.TIF">
            <a:extLst>
              <a:ext uri="{FF2B5EF4-FFF2-40B4-BE49-F238E27FC236}">
                <a16:creationId xmlns="" xmlns:a16="http://schemas.microsoft.com/office/drawing/2014/main" id="{DD009233-DFD6-4D6C-A1DD-9670E000F4EE}"/>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369343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45A436-E863-4B45-831D-A27C81B2AEB8}"/>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9ED6529-2EE6-484D-8C6A-66C8C3E2652A}"/>
              </a:ext>
            </a:extLst>
          </p:cNvPr>
          <p:cNvSpPr>
            <a:spLocks noGrp="1"/>
          </p:cNvSpPr>
          <p:nvPr>
            <p:ph idx="1"/>
          </p:nvPr>
        </p:nvSpPr>
        <p:spPr/>
        <p:txBody>
          <a:bodyPr/>
          <a:lstStyle/>
          <a:p>
            <a:pPr marL="0" indent="0" algn="ctr">
              <a:buNone/>
            </a:pPr>
            <a:r>
              <a:rPr lang="en-NZ" b="1" dirty="0">
                <a:solidFill>
                  <a:srgbClr val="3333CC"/>
                </a:solidFill>
              </a:rPr>
              <a:t>Disclaimers</a:t>
            </a:r>
          </a:p>
          <a:p>
            <a:pPr marL="0" indent="0" algn="ctr">
              <a:buNone/>
            </a:pPr>
            <a:endParaRPr lang="en-NZ" b="1" dirty="0">
              <a:solidFill>
                <a:srgbClr val="3333CC"/>
              </a:solidFill>
            </a:endParaRPr>
          </a:p>
          <a:p>
            <a:r>
              <a:rPr lang="en-NZ" sz="2000" dirty="0"/>
              <a:t>It is vital that you still show disclaimers on everything that you do as an Association</a:t>
            </a:r>
          </a:p>
          <a:p>
            <a:r>
              <a:rPr lang="en-NZ" sz="2000" dirty="0"/>
              <a:t>Example to follow.</a:t>
            </a:r>
          </a:p>
          <a:p>
            <a:endParaRPr lang="en-NZ" sz="2000"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FEB4A35-1F2C-4A5C-80DB-1F6B5D6431E6}"/>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3227526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a:xfrm>
            <a:off x="685800" y="1628800"/>
            <a:ext cx="7772400" cy="864096"/>
          </a:xfrm>
        </p:spPr>
        <p:txBody>
          <a:bodyPr/>
          <a:lstStyle/>
          <a:p>
            <a:r>
              <a:rPr lang="en-US" b="1" dirty="0">
                <a:solidFill>
                  <a:srgbClr val="3333CC"/>
                </a:solidFill>
              </a:rPr>
              <a:t>Disclaimer – copy </a:t>
            </a:r>
          </a:p>
        </p:txBody>
      </p:sp>
      <p:sp>
        <p:nvSpPr>
          <p:cNvPr id="17411" name="Rectangle 5"/>
          <p:cNvSpPr>
            <a:spLocks noGrp="1" noChangeArrowheads="1"/>
          </p:cNvSpPr>
          <p:nvPr>
            <p:ph type="subTitle" idx="1"/>
          </p:nvPr>
        </p:nvSpPr>
        <p:spPr>
          <a:xfrm>
            <a:off x="611560" y="2636912"/>
            <a:ext cx="7846640" cy="4032448"/>
          </a:xfrm>
        </p:spPr>
        <p:txBody>
          <a:bodyPr/>
          <a:lstStyle/>
          <a:p>
            <a:endParaRPr lang="en-NZ" sz="2400" b="1" dirty="0"/>
          </a:p>
          <a:p>
            <a:endParaRPr lang="en-NZ" sz="2800" b="1" dirty="0"/>
          </a:p>
          <a:p>
            <a:endParaRPr lang="en-NZ" sz="2800" b="1" dirty="0"/>
          </a:p>
          <a:p>
            <a:endParaRPr lang="en-NZ" sz="2400" b="1" dirty="0">
              <a:solidFill>
                <a:srgbClr val="7030A0"/>
              </a:solidFill>
            </a:endParaRPr>
          </a:p>
          <a:p>
            <a:endParaRPr lang="en-NZ" b="1" dirty="0">
              <a:solidFill>
                <a:srgbClr val="0000FF"/>
              </a:solidFill>
            </a:endParaRPr>
          </a:p>
          <a:p>
            <a:endParaRPr lang="en-NZ" b="1" dirty="0">
              <a:solidFill>
                <a:srgbClr val="0000FF"/>
              </a:solidFill>
            </a:endParaRPr>
          </a:p>
          <a:p>
            <a:endParaRPr lang="en-US" dirty="0"/>
          </a:p>
        </p:txBody>
      </p:sp>
      <p:sp>
        <p:nvSpPr>
          <p:cNvPr id="3" name="TextBox 2"/>
          <p:cNvSpPr txBox="1"/>
          <p:nvPr/>
        </p:nvSpPr>
        <p:spPr>
          <a:xfrm>
            <a:off x="611560" y="2666077"/>
            <a:ext cx="7992888" cy="3416320"/>
          </a:xfrm>
          <a:prstGeom prst="rect">
            <a:avLst/>
          </a:prstGeom>
          <a:noFill/>
        </p:spPr>
        <p:txBody>
          <a:bodyPr wrap="square" rtlCol="0">
            <a:spAutoFit/>
          </a:bodyPr>
          <a:lstStyle/>
          <a:p>
            <a:r>
              <a:rPr lang="en-NZ" sz="2400" i="1" dirty="0">
                <a:solidFill>
                  <a:srgbClr val="3333CC"/>
                </a:solidFill>
              </a:rPr>
              <a:t>HBPIA</a:t>
            </a:r>
            <a:r>
              <a:rPr lang="en-NZ" sz="2400" i="1" dirty="0"/>
              <a:t>  is a Not-For-profit Organisation and does not provide financial, legal, tax, or accounting advice. Information provided by, on behalf of, or under the auspices of </a:t>
            </a:r>
            <a:r>
              <a:rPr lang="en-NZ" sz="2400" i="1" dirty="0">
                <a:solidFill>
                  <a:srgbClr val="3333CC"/>
                </a:solidFill>
              </a:rPr>
              <a:t>HBPIA</a:t>
            </a:r>
            <a:r>
              <a:rPr lang="en-NZ" sz="2400" i="1" dirty="0"/>
              <a:t> is necessarily of a general nature. </a:t>
            </a:r>
          </a:p>
          <a:p>
            <a:r>
              <a:rPr lang="en-NZ" sz="2400" i="1" dirty="0">
                <a:solidFill>
                  <a:srgbClr val="3333CC"/>
                </a:solidFill>
              </a:rPr>
              <a:t>HBPIA</a:t>
            </a:r>
            <a:r>
              <a:rPr lang="en-NZ" sz="2400" i="1" dirty="0"/>
              <a:t> and its officers and agents have no responsibility or liability of any kind to any person for such information.</a:t>
            </a:r>
          </a:p>
          <a:p>
            <a:r>
              <a:rPr lang="en-NZ" sz="2400" i="1" dirty="0">
                <a:solidFill>
                  <a:srgbClr val="3333CC"/>
                </a:solidFill>
              </a:rPr>
              <a:t>HBPIA</a:t>
            </a:r>
            <a:r>
              <a:rPr lang="en-NZ" sz="2400" i="1" dirty="0"/>
              <a:t> recommends you consult appropriate professional advisors before making any investment decision or entering into any investment or transaction.</a:t>
            </a:r>
            <a:endParaRPr lang="en-NZ" sz="2400" dirty="0"/>
          </a:p>
        </p:txBody>
      </p:sp>
      <p:pic>
        <p:nvPicPr>
          <p:cNvPr id="5122" name="Picture 2"/>
          <p:cNvPicPr>
            <a:picLocks noChangeAspect="1" noChangeArrowheads="1"/>
          </p:cNvPicPr>
          <p:nvPr/>
        </p:nvPicPr>
        <p:blipFill>
          <a:blip r:embed="rId2" cstate="print"/>
          <a:srcRect/>
          <a:stretch>
            <a:fillRect/>
          </a:stretch>
        </p:blipFill>
        <p:spPr bwMode="auto">
          <a:xfrm>
            <a:off x="2987824" y="332656"/>
            <a:ext cx="2828925" cy="1228725"/>
          </a:xfrm>
          <a:prstGeom prst="rect">
            <a:avLst/>
          </a:prstGeom>
          <a:noFill/>
          <a:ln w="9525">
            <a:noFill/>
            <a:miter lim="800000"/>
            <a:headEnd/>
            <a:tailEnd/>
          </a:ln>
        </p:spPr>
      </p:pic>
    </p:spTree>
    <p:extLst>
      <p:ext uri="{BB962C8B-B14F-4D97-AF65-F5344CB8AC3E}">
        <p14:creationId xmlns:p14="http://schemas.microsoft.com/office/powerpoint/2010/main" val="1936070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83EEAC-4EBF-4325-8C5B-3129665056B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F121F01-0E59-401A-9F8B-33F125EA8A85}"/>
              </a:ext>
            </a:extLst>
          </p:cNvPr>
          <p:cNvSpPr>
            <a:spLocks noGrp="1"/>
          </p:cNvSpPr>
          <p:nvPr>
            <p:ph idx="1"/>
          </p:nvPr>
        </p:nvSpPr>
        <p:spPr/>
        <p:txBody>
          <a:bodyPr/>
          <a:lstStyle/>
          <a:p>
            <a:pPr marL="0" indent="0" algn="ctr">
              <a:buNone/>
            </a:pPr>
            <a:r>
              <a:rPr lang="en-AU" b="1" dirty="0">
                <a:solidFill>
                  <a:srgbClr val="3333CC"/>
                </a:solidFill>
                <a:effectLst/>
                <a:latin typeface="Calibri" panose="020F0502020204030204" pitchFamily="34" charset="0"/>
                <a:ea typeface="Calibri" panose="020F0502020204030204" pitchFamily="34" charset="0"/>
              </a:rPr>
              <a:t>Insurance update regarding Tenants Criminal Convictions</a:t>
            </a:r>
            <a:endParaRPr lang="en-AU" dirty="0">
              <a:latin typeface="Calibri" panose="020F0502020204030204" pitchFamily="34" charset="0"/>
              <a:ea typeface="Calibri" panose="020F0502020204030204" pitchFamily="34" charset="0"/>
            </a:endParaRPr>
          </a:p>
          <a:p>
            <a:r>
              <a:rPr lang="en-AU" sz="2300" dirty="0">
                <a:effectLst/>
                <a:latin typeface="Calibri" panose="020F0502020204030204" pitchFamily="34" charset="0"/>
                <a:ea typeface="Calibri" panose="020F0502020204030204" pitchFamily="34" charset="0"/>
              </a:rPr>
              <a:t>As a landlord you can </a:t>
            </a:r>
            <a:r>
              <a:rPr lang="en-AU" sz="2300" dirty="0">
                <a:latin typeface="Calibri" panose="020F0502020204030204" pitchFamily="34" charset="0"/>
                <a:ea typeface="Calibri" panose="020F0502020204030204" pitchFamily="34" charset="0"/>
              </a:rPr>
              <a:t>ask your tenant for  their</a:t>
            </a:r>
            <a:r>
              <a:rPr lang="en-AU" sz="2300" dirty="0">
                <a:effectLst/>
                <a:latin typeface="Calibri" panose="020F0502020204030204" pitchFamily="34" charset="0"/>
                <a:ea typeface="Calibri" panose="020F0502020204030204" pitchFamily="34" charset="0"/>
              </a:rPr>
              <a:t> criminal record, pre-agreement and then on lease renewal.  (this is ok by the </a:t>
            </a:r>
            <a:r>
              <a:rPr lang="en-AU" sz="2300" dirty="0">
                <a:effectLst/>
                <a:latin typeface="Calibri" panose="020F0502020204030204" pitchFamily="34" charset="0"/>
                <a:ea typeface="Calibri" panose="020F0502020204030204" pitchFamily="34" charset="0"/>
                <a:hlinkClick r:id="rId2">
                  <a:extLst>
                    <a:ext uri="{A12FA001-AC4F-418D-AE19-62706E023703}">
                      <ahyp:hlinkClr xmlns="" xmlns:ahyp="http://schemas.microsoft.com/office/drawing/2018/hyperlinkcolor" val="tx"/>
                    </a:ext>
                  </a:extLst>
                </a:hlinkClick>
              </a:rPr>
              <a:t>Privacy Commissioner).</a:t>
            </a:r>
            <a:endParaRPr lang="en-AU" sz="2300" dirty="0">
              <a:effectLst/>
              <a:latin typeface="Calibri" panose="020F0502020204030204" pitchFamily="34" charset="0"/>
              <a:ea typeface="Calibri" panose="020F0502020204030204" pitchFamily="34" charset="0"/>
            </a:endParaRPr>
          </a:p>
          <a:p>
            <a:r>
              <a:rPr lang="en-AU" sz="2300" dirty="0">
                <a:latin typeface="Calibri" panose="020F0502020204030204" pitchFamily="34" charset="0"/>
                <a:ea typeface="Calibri" panose="020F0502020204030204" pitchFamily="34" charset="0"/>
              </a:rPr>
              <a:t>All insurance policies are different and some will not insure your property if the tenant has a criminal conviction.</a:t>
            </a:r>
          </a:p>
          <a:p>
            <a:r>
              <a:rPr lang="en-AU" sz="2300" dirty="0">
                <a:latin typeface="Calibri" panose="020F0502020204030204" pitchFamily="34" charset="0"/>
                <a:ea typeface="Calibri" panose="020F0502020204030204" pitchFamily="34" charset="0"/>
              </a:rPr>
              <a:t>Convictions do not necessarily mean an insurer will cancel cover, but it’s a risk factor </a:t>
            </a:r>
            <a:r>
              <a:rPr lang="en-NZ" sz="2300" dirty="0">
                <a:solidFill>
                  <a:srgbClr val="000000"/>
                </a:solidFill>
                <a:effectLst/>
                <a:latin typeface="Calibri" panose="020F0502020204030204" pitchFamily="34" charset="0"/>
                <a:ea typeface="Calibri" panose="020F0502020204030204" pitchFamily="34" charset="0"/>
              </a:rPr>
              <a:t>they want the chance to consider.</a:t>
            </a:r>
            <a:endParaRPr lang="en-AU" sz="2300" dirty="0">
              <a:effectLst/>
              <a:latin typeface="Calibri" panose="020F0502020204030204" pitchFamily="34" charset="0"/>
              <a:ea typeface="Calibri" panose="020F0502020204030204" pitchFamily="34" charset="0"/>
            </a:endParaRPr>
          </a:p>
          <a:p>
            <a:r>
              <a:rPr lang="en-AU" sz="2300" dirty="0">
                <a:latin typeface="Calibri" panose="020F0502020204030204" pitchFamily="34" charset="0"/>
                <a:ea typeface="Calibri" panose="020F0502020204030204" pitchFamily="34" charset="0"/>
              </a:rPr>
              <a:t>Take care wh</a:t>
            </a:r>
            <a:r>
              <a:rPr lang="en-AU" sz="2300" dirty="0">
                <a:effectLst/>
                <a:latin typeface="Calibri" panose="020F0502020204030204" pitchFamily="34" charset="0"/>
                <a:ea typeface="Calibri" panose="020F0502020204030204" pitchFamily="34" charset="0"/>
              </a:rPr>
              <a:t>en selecting tenants </a:t>
            </a:r>
            <a:endParaRPr lang="en-NZ" sz="2300" dirty="0">
              <a:effectLst/>
              <a:latin typeface="Calibri" panose="020F0502020204030204" pitchFamily="34" charset="0"/>
              <a:ea typeface="Calibri" panose="020F0502020204030204" pitchFamily="34" charset="0"/>
            </a:endParaRPr>
          </a:p>
          <a:p>
            <a:r>
              <a:rPr lang="en-AU" sz="2300" dirty="0">
                <a:effectLst/>
                <a:latin typeface="Calibri" panose="020F0502020204030204" pitchFamily="34" charset="0"/>
                <a:ea typeface="Calibri" panose="020F0502020204030204" pitchFamily="34" charset="0"/>
              </a:rPr>
              <a:t>Check your insurance policy wording or talk to their insurer.</a:t>
            </a:r>
            <a:endParaRPr lang="en-NZ" sz="2300" dirty="0">
              <a:effectLst/>
              <a:latin typeface="Calibri" panose="020F0502020204030204" pitchFamily="34" charset="0"/>
              <a:ea typeface="Calibri" panose="020F0502020204030204" pitchFamily="34" charset="0"/>
            </a:endParaRP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3EED1049-E55A-4A4C-A9C8-C8A099FA63CE}"/>
              </a:ext>
            </a:extLst>
          </p:cNvPr>
          <p:cNvPicPr>
            <a:picLocks noChangeAspect="1" noChangeArrowheads="1"/>
          </p:cNvPicPr>
          <p:nvPr/>
        </p:nvPicPr>
        <p:blipFill>
          <a:blip r:embed="rId3"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30345920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15416</TotalTime>
  <Words>2526</Words>
  <Application>Microsoft Office PowerPoint</Application>
  <PresentationFormat>On-screen Show (4:3)</PresentationFormat>
  <Paragraphs>297</Paragraphs>
  <Slides>50</Slides>
  <Notes>3</Notes>
  <HiddenSlides>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Gustan Black</vt:lpstr>
      <vt:lpstr>Gustan Bold</vt:lpstr>
      <vt:lpstr>Times New Roman</vt:lpstr>
      <vt:lpstr>Wingdings</vt:lpstr>
      <vt:lpstr>Default Design</vt:lpstr>
      <vt:lpstr>      Napier   HANDY HINTS   September 2020  Written by Sharon Cullwick  (NZPIF Executive Officer)      </vt:lpstr>
      <vt:lpstr>PowerPoint Presentation</vt:lpstr>
      <vt:lpstr>PowerPoint Presentation</vt:lpstr>
      <vt:lpstr>PowerPoint Presentation</vt:lpstr>
      <vt:lpstr>PowerPoint Presentation</vt:lpstr>
      <vt:lpstr>PowerPoint Presentation</vt:lpstr>
      <vt:lpstr>PowerPoint Presentation</vt:lpstr>
      <vt:lpstr>Disclaimer – copy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Napier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HBPIA Presentation</dc:title>
  <dc:creator>Sharon Cullwick</dc:creator>
  <cp:lastModifiedBy>Microsoft account</cp:lastModifiedBy>
  <cp:revision>1216</cp:revision>
  <cp:lastPrinted>2019-11-18T01:30:25Z</cp:lastPrinted>
  <dcterms:created xsi:type="dcterms:W3CDTF">2009-09-09T03:26:32Z</dcterms:created>
  <dcterms:modified xsi:type="dcterms:W3CDTF">2020-09-07T00:26:36Z</dcterms:modified>
</cp:coreProperties>
</file>