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647" r:id="rId3"/>
    <p:sldId id="653" r:id="rId4"/>
    <p:sldId id="650" r:id="rId5"/>
    <p:sldId id="652" r:id="rId6"/>
    <p:sldId id="654" r:id="rId7"/>
    <p:sldId id="655" r:id="rId8"/>
    <p:sldId id="309" r:id="rId9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DBC6C3"/>
    <a:srgbClr val="99CCFF"/>
    <a:srgbClr val="CCFFFF"/>
    <a:srgbClr val="FF505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9946" autoAdjust="0"/>
  </p:normalViewPr>
  <p:slideViewPr>
    <p:cSldViewPr>
      <p:cViewPr varScale="1">
        <p:scale>
          <a:sx n="77" d="100"/>
          <a:sy n="77" d="100"/>
        </p:scale>
        <p:origin x="165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05B7A69-1DF5-4034-97F9-61D728E4D4E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16026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D0A20E6-2627-42A6-8292-3108D973CB7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52772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1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4752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8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7773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7A86B-8410-4ECC-9762-169A5E31097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FB06BA-B44B-4699-85DF-F45B9C9FAAF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95F4A1-3962-4EB0-A382-0C81ECE0B86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11AF2-B07F-47A2-A732-F46ACEE423C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5FE435-E23B-41BA-A3ED-6FBE2B7603F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923B12-8B1A-40D1-B273-EB6F538EAE3B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1260C6-A446-4774-B1B5-086D8067460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BF1E8E-2A98-4A8E-B239-96983B445FF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2F3F89-97EC-48BB-97D4-9A2A3596E60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77D539-75B0-4264-B5DA-D74CDF06D75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4AF686-95D7-45D3-B4BD-2732B7BF9B3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D4FBBE7-5DE1-4B71-B017-C59CA5A8B38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0238" y="2560638"/>
            <a:ext cx="7847012" cy="2308522"/>
          </a:xfrm>
        </p:spPr>
        <p:txBody>
          <a:bodyPr/>
          <a:lstStyle/>
          <a:p>
            <a:pPr marL="0" indent="0">
              <a:buNone/>
            </a:pPr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4000" b="1" dirty="0">
                <a:solidFill>
                  <a:srgbClr val="00B0F0"/>
                </a:solidFill>
              </a:rPr>
              <a:t>HANDY HINTS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2400" dirty="0">
                <a:solidFill>
                  <a:schemeClr val="tx1"/>
                </a:solidFill>
              </a:rPr>
              <a:t>16</a:t>
            </a:r>
            <a:r>
              <a:rPr lang="en-NZ" sz="2400" baseline="30000" dirty="0">
                <a:solidFill>
                  <a:schemeClr val="tx1"/>
                </a:solidFill>
              </a:rPr>
              <a:t>th</a:t>
            </a:r>
            <a:r>
              <a:rPr lang="en-NZ" sz="2400" dirty="0">
                <a:solidFill>
                  <a:schemeClr val="tx1"/>
                </a:solidFill>
              </a:rPr>
              <a:t> April</a:t>
            </a:r>
            <a:r>
              <a:rPr lang="en-NZ" sz="2400" dirty="0"/>
              <a:t> 2020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dirty="0"/>
              <a:t>Written by Sharon Cullwick </a:t>
            </a:r>
            <a:br>
              <a:rPr lang="en-NZ" sz="2400" dirty="0"/>
            </a:br>
            <a:r>
              <a:rPr lang="en-NZ" sz="2400" dirty="0"/>
              <a:t>(NZPIF Executive Officer)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b="1" dirty="0">
                <a:solidFill>
                  <a:srgbClr val="0000CC"/>
                </a:solidFill>
              </a:rPr>
              <a:t/>
            </a:r>
            <a:br>
              <a:rPr lang="en-NZ" sz="24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1300" y="476250"/>
            <a:ext cx="352107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C2FF66-1FF0-404E-9C19-D0FB9374E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D3D8CE-7099-40AA-B918-06FE30BCF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dirty="0">
                <a:solidFill>
                  <a:srgbClr val="0000CC"/>
                </a:solidFill>
              </a:rPr>
              <a:t>Mortgage Options</a:t>
            </a:r>
          </a:p>
          <a:p>
            <a:pPr marL="514350" indent="-514350">
              <a:buFont typeface="+mj-lt"/>
              <a:buAutoNum type="arabicPeriod"/>
            </a:pPr>
            <a:r>
              <a:rPr lang="en-NZ" sz="2800" dirty="0"/>
              <a:t>Keep paying normally</a:t>
            </a:r>
          </a:p>
          <a:p>
            <a:pPr marL="514350" indent="-514350">
              <a:buFont typeface="+mj-lt"/>
              <a:buAutoNum type="arabicPeriod"/>
            </a:pPr>
            <a:endParaRPr lang="en-NZ" sz="2800" dirty="0"/>
          </a:p>
          <a:p>
            <a:pPr marL="514350" indent="-514350">
              <a:buFont typeface="+mj-lt"/>
              <a:buAutoNum type="arabicPeriod"/>
            </a:pPr>
            <a:r>
              <a:rPr lang="en-NZ" sz="2800" dirty="0"/>
              <a:t>Mortgage Holiday</a:t>
            </a:r>
          </a:p>
          <a:p>
            <a:pPr marL="514350" indent="-514350">
              <a:buFont typeface="+mj-lt"/>
              <a:buAutoNum type="arabicPeriod"/>
            </a:pPr>
            <a:endParaRPr lang="en-NZ" sz="2800" dirty="0"/>
          </a:p>
          <a:p>
            <a:pPr marL="514350" indent="-514350">
              <a:buFont typeface="+mj-lt"/>
              <a:buAutoNum type="arabicPeriod"/>
            </a:pPr>
            <a:r>
              <a:rPr lang="en-NZ" sz="2800" dirty="0"/>
              <a:t>Restructure to Interest only</a:t>
            </a:r>
          </a:p>
          <a:p>
            <a:pPr marL="514350" indent="-514350">
              <a:buFont typeface="+mj-lt"/>
              <a:buAutoNum type="arabicPeriod"/>
            </a:pPr>
            <a:endParaRPr lang="en-NZ" sz="2800" dirty="0"/>
          </a:p>
          <a:p>
            <a:pPr marL="514350" indent="-514350">
              <a:buFont typeface="+mj-lt"/>
              <a:buAutoNum type="arabicPeriod"/>
            </a:pPr>
            <a:r>
              <a:rPr lang="en-NZ" sz="2800" dirty="0"/>
              <a:t>Restructure to extend your loan term</a:t>
            </a:r>
          </a:p>
          <a:p>
            <a:pPr marL="0" indent="0" algn="ctr">
              <a:buNone/>
            </a:pPr>
            <a:endParaRPr lang="en-NZ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endParaRPr lang="en-NZ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endParaRPr lang="en-NZ" dirty="0">
              <a:solidFill>
                <a:srgbClr val="0000FF"/>
              </a:solidFill>
            </a:endParaRPr>
          </a:p>
          <a:p>
            <a:pPr algn="ctr"/>
            <a:endParaRPr lang="en-NZ" dirty="0">
              <a:solidFill>
                <a:srgbClr val="0000FF"/>
              </a:solidFill>
            </a:endParaRPr>
          </a:p>
        </p:txBody>
      </p:sp>
      <p:pic>
        <p:nvPicPr>
          <p:cNvPr id="5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ACA4F4B9-4BAF-4074-B014-68B7DA9F0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4924" y="212353"/>
            <a:ext cx="2913660" cy="129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481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E01BD9-EFD7-4108-A0FD-DEE87D9EC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ABC2FC0-6967-48E5-BD53-23A9C5F1E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>
                <a:solidFill>
                  <a:srgbClr val="0000CC"/>
                </a:solidFill>
              </a:rPr>
              <a:t>Keep paying normally</a:t>
            </a:r>
          </a:p>
          <a:p>
            <a:r>
              <a:rPr lang="en-US" dirty="0"/>
              <a:t>If your income hasn’t changed continue paying as </a:t>
            </a:r>
            <a:r>
              <a:rPr lang="en-US" dirty="0" smtClean="0"/>
              <a:t>normal.</a:t>
            </a:r>
            <a:endParaRPr lang="en-US" dirty="0"/>
          </a:p>
          <a:p>
            <a:r>
              <a:rPr lang="en-US" dirty="0"/>
              <a:t>Some banks have current overdraft facilities with no fees and no costs – remember that often these can be recalled </a:t>
            </a:r>
            <a:r>
              <a:rPr lang="en-US" dirty="0" smtClean="0"/>
              <a:t>at</a:t>
            </a:r>
            <a:r>
              <a:rPr lang="en-US" dirty="0" smtClean="0"/>
              <a:t> </a:t>
            </a:r>
            <a:r>
              <a:rPr lang="en-US" dirty="0"/>
              <a:t>short notice.</a:t>
            </a:r>
          </a:p>
          <a:p>
            <a:endParaRPr lang="en-NZ" dirty="0"/>
          </a:p>
        </p:txBody>
      </p:sp>
      <p:pic>
        <p:nvPicPr>
          <p:cNvPr id="4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4CBE50CF-B756-434A-94CF-F2EC07649A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9672" y="274638"/>
            <a:ext cx="2913660" cy="129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549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C2FF66-1FF0-404E-9C19-D0FB9374E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D3D8CE-7099-40AA-B918-06FE30BCF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sz="3600" dirty="0">
                <a:solidFill>
                  <a:srgbClr val="0000CC"/>
                </a:solidFill>
              </a:rPr>
              <a:t>Mortgage Holiday (Deferral)</a:t>
            </a:r>
          </a:p>
          <a:p>
            <a:r>
              <a:rPr lang="en-NZ" sz="2000" dirty="0"/>
              <a:t>Allows you to keep your house and not make payments for 6 months.</a:t>
            </a:r>
          </a:p>
          <a:p>
            <a:r>
              <a:rPr lang="en-NZ" sz="2000" dirty="0"/>
              <a:t>This is a very costly </a:t>
            </a:r>
            <a:r>
              <a:rPr lang="en-NZ" sz="2000" dirty="0" smtClean="0"/>
              <a:t>option.</a:t>
            </a:r>
            <a:endParaRPr lang="en-NZ" sz="2000" dirty="0"/>
          </a:p>
          <a:p>
            <a:r>
              <a:rPr lang="en-NZ" sz="2000" dirty="0"/>
              <a:t>The length of time added to your mortgage is normally a lot longer than </a:t>
            </a:r>
            <a:r>
              <a:rPr lang="en-NZ" sz="2000" dirty="0" smtClean="0"/>
              <a:t>originally.</a:t>
            </a:r>
            <a:endParaRPr lang="en-NZ" sz="2000" dirty="0"/>
          </a:p>
          <a:p>
            <a:r>
              <a:rPr lang="en-NZ" sz="2000" dirty="0"/>
              <a:t>Some </a:t>
            </a:r>
            <a:r>
              <a:rPr lang="en-NZ" sz="2000" dirty="0" smtClean="0"/>
              <a:t>banks </a:t>
            </a:r>
            <a:r>
              <a:rPr lang="en-NZ" sz="2000" dirty="0"/>
              <a:t>are not extending the time of the loan so when you come off the 6 months deferred holiday your payments will be substantially larger than before.</a:t>
            </a:r>
          </a:p>
          <a:p>
            <a:r>
              <a:rPr lang="en-NZ" sz="2000" dirty="0"/>
              <a:t>A mortgage holiday will place a flag on your credit rating so use with caution and only if you have to.</a:t>
            </a:r>
          </a:p>
          <a:p>
            <a:endParaRPr lang="en-NZ" sz="2800" dirty="0"/>
          </a:p>
        </p:txBody>
      </p:sp>
      <p:pic>
        <p:nvPicPr>
          <p:cNvPr id="5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ACA4F4B9-4BAF-4074-B014-68B7DA9F0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65490"/>
            <a:ext cx="2913660" cy="129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500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C2FF66-1FF0-404E-9C19-D0FB9374E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D3D8CE-7099-40AA-B918-06FE30BCF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dirty="0">
                <a:solidFill>
                  <a:srgbClr val="0000CC"/>
                </a:solidFill>
              </a:rPr>
              <a:t>Restructuring to Interest Only </a:t>
            </a:r>
          </a:p>
          <a:p>
            <a:r>
              <a:rPr lang="en-NZ" sz="2800" dirty="0"/>
              <a:t>By only paying interest you reduce down your monthly/fortnightly </a:t>
            </a:r>
            <a:r>
              <a:rPr lang="en-NZ" sz="2800" dirty="0" smtClean="0"/>
              <a:t>payments.</a:t>
            </a:r>
            <a:endParaRPr lang="en-NZ" sz="2800" dirty="0"/>
          </a:p>
          <a:p>
            <a:r>
              <a:rPr lang="en-NZ" sz="2800" dirty="0"/>
              <a:t>You will not pay any principal off your </a:t>
            </a:r>
            <a:r>
              <a:rPr lang="en-NZ" sz="2800" dirty="0" smtClean="0"/>
              <a:t>loan.</a:t>
            </a:r>
            <a:endParaRPr lang="en-NZ" sz="2800" dirty="0"/>
          </a:p>
          <a:p>
            <a:r>
              <a:rPr lang="en-NZ" sz="2800" dirty="0"/>
              <a:t>Often this is only possible for a 6 month </a:t>
            </a:r>
            <a:r>
              <a:rPr lang="en-NZ" sz="2800" dirty="0" smtClean="0"/>
              <a:t>term.</a:t>
            </a:r>
            <a:endParaRPr lang="en-NZ" sz="2800" dirty="0"/>
          </a:p>
          <a:p>
            <a:endParaRPr lang="en-NZ" sz="2800" dirty="0"/>
          </a:p>
        </p:txBody>
      </p:sp>
      <p:pic>
        <p:nvPicPr>
          <p:cNvPr id="5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ACA4F4B9-4BAF-4074-B014-68B7DA9F0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9672" y="274638"/>
            <a:ext cx="2913660" cy="129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809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260CA5-DDFF-4093-983F-0373788CD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6B341EE-9A80-4CDF-A12B-2215919B5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dirty="0">
                <a:solidFill>
                  <a:srgbClr val="0000CC"/>
                </a:solidFill>
              </a:rPr>
              <a:t>Restructuring to extend your loan term</a:t>
            </a:r>
          </a:p>
          <a:p>
            <a:r>
              <a:rPr lang="en-NZ" dirty="0"/>
              <a:t>Extend out your loan term so it reduces the principal </a:t>
            </a:r>
            <a:r>
              <a:rPr lang="en-NZ" dirty="0" smtClean="0"/>
              <a:t>repayments.</a:t>
            </a:r>
            <a:endParaRPr lang="en-NZ" dirty="0"/>
          </a:p>
          <a:p>
            <a:r>
              <a:rPr lang="en-NZ" dirty="0"/>
              <a:t>E.g. if you have 10 years left on your loan restructure this out to 30 years and you monthly/fortnightly amounts will </a:t>
            </a:r>
            <a:r>
              <a:rPr lang="en-NZ" dirty="0" smtClean="0"/>
              <a:t>reduce.</a:t>
            </a:r>
            <a:endParaRPr lang="en-NZ" dirty="0"/>
          </a:p>
        </p:txBody>
      </p:sp>
      <p:pic>
        <p:nvPicPr>
          <p:cNvPr id="4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A1BFC33A-0BE4-4238-98C5-FF147F03C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9672" y="274638"/>
            <a:ext cx="2913660" cy="129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671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260CA5-DDFF-4093-983F-0373788CD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6B341EE-9A80-4CDF-A12B-2215919B5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dirty="0">
                <a:solidFill>
                  <a:srgbClr val="0000CC"/>
                </a:solidFill>
              </a:rPr>
              <a:t>Other Options</a:t>
            </a:r>
          </a:p>
          <a:p>
            <a:r>
              <a:rPr lang="en-NZ" dirty="0"/>
              <a:t>Make a decision </a:t>
            </a:r>
            <a:r>
              <a:rPr lang="en-NZ" dirty="0" smtClean="0"/>
              <a:t>fast.</a:t>
            </a:r>
            <a:endParaRPr lang="en-NZ" dirty="0"/>
          </a:p>
          <a:p>
            <a:r>
              <a:rPr lang="en-NZ" dirty="0"/>
              <a:t>If you feel like you will not be able to manage without the economy coming </a:t>
            </a:r>
            <a:r>
              <a:rPr lang="en-NZ" dirty="0" smtClean="0"/>
              <a:t>right, </a:t>
            </a:r>
            <a:r>
              <a:rPr lang="en-NZ" dirty="0"/>
              <a:t>sell your assets to free up </a:t>
            </a:r>
            <a:r>
              <a:rPr lang="en-NZ" dirty="0" smtClean="0"/>
              <a:t>cash.</a:t>
            </a:r>
            <a:endParaRPr lang="en-NZ" dirty="0"/>
          </a:p>
          <a:p>
            <a:r>
              <a:rPr lang="en-NZ" dirty="0"/>
              <a:t>Cash is king going into a </a:t>
            </a:r>
            <a:r>
              <a:rPr lang="en-NZ" dirty="0" smtClean="0"/>
              <a:t>recession.</a:t>
            </a:r>
            <a:endParaRPr lang="en-NZ" dirty="0"/>
          </a:p>
        </p:txBody>
      </p:sp>
      <p:pic>
        <p:nvPicPr>
          <p:cNvPr id="4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A1BFC33A-0BE4-4238-98C5-FF147F03C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9672" y="274638"/>
            <a:ext cx="2913660" cy="129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209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NZ" sz="54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en-NZ" sz="4400" b="1" dirty="0"/>
              <a:t>Stay safe.</a:t>
            </a:r>
          </a:p>
          <a:p>
            <a:pPr marL="0" indent="0" algn="ctr">
              <a:buNone/>
            </a:pPr>
            <a:r>
              <a:rPr lang="en-NZ" sz="5400" b="1" dirty="0">
                <a:solidFill>
                  <a:srgbClr val="0000CC"/>
                </a:solidFill>
              </a:rPr>
              <a:t>Thank you</a:t>
            </a: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206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8116</TotalTime>
  <Words>274</Words>
  <Application>Microsoft Office PowerPoint</Application>
  <PresentationFormat>On-screen Show (4:3)</PresentationFormat>
  <Paragraphs>37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Default Design</vt:lpstr>
      <vt:lpstr>      Napier   HANDY HINTS  16th April 2020  Written by Sharon Cullwick  (NZPIF Executive Officer)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Napier       </vt:lpstr>
    </vt:vector>
  </TitlesOfParts>
  <Company>StreetSMART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Handy Hints - Sharon Cullwick</dc:title>
  <dc:creator>Sharon Cullwick</dc:creator>
  <cp:lastModifiedBy>Jan Hains</cp:lastModifiedBy>
  <cp:revision>191</cp:revision>
  <cp:lastPrinted>2017-10-09T18:34:59Z</cp:lastPrinted>
  <dcterms:created xsi:type="dcterms:W3CDTF">2009-06-06T04:51:20Z</dcterms:created>
  <dcterms:modified xsi:type="dcterms:W3CDTF">2020-04-20T01:35:59Z</dcterms:modified>
</cp:coreProperties>
</file>