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621" r:id="rId3"/>
    <p:sldId id="629" r:id="rId4"/>
    <p:sldId id="622" r:id="rId5"/>
    <p:sldId id="628" r:id="rId6"/>
    <p:sldId id="309" r:id="rId7"/>
  </p:sldIdLst>
  <p:sldSz cx="9144000" cy="6858000" type="screen4x3"/>
  <p:notesSz cx="6797675" cy="9926638"/>
  <p:defaultTextStyle>
    <a:defPPr>
      <a:defRPr lang="en-GB"/>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DBC6C3"/>
    <a:srgbClr val="99CCFF"/>
    <a:srgbClr val="CCFFFF"/>
    <a:srgbClr val="FF505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89946" autoAdjust="0"/>
  </p:normalViewPr>
  <p:slideViewPr>
    <p:cSldViewPr>
      <p:cViewPr varScale="1">
        <p:scale>
          <a:sx n="77" d="100"/>
          <a:sy n="77" d="100"/>
        </p:scale>
        <p:origin x="16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76803"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76804"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76805"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305B7A69-1DF5-4034-97F9-61D728E4D4E4}" type="slidenum">
              <a:rPr lang="en-GB" altLang="en-US"/>
              <a:pPr/>
              <a:t>‹#›</a:t>
            </a:fld>
            <a:endParaRPr lang="en-GB" altLang="en-US" dirty="0"/>
          </a:p>
        </p:txBody>
      </p:sp>
    </p:spTree>
    <p:extLst>
      <p:ext uri="{BB962C8B-B14F-4D97-AF65-F5344CB8AC3E}">
        <p14:creationId xmlns:p14="http://schemas.microsoft.com/office/powerpoint/2010/main" val="2216026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dirty="0"/>
          </a:p>
        </p:txBody>
      </p:sp>
      <p:sp>
        <p:nvSpPr>
          <p:cNvPr id="4099"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dirty="0"/>
          </a:p>
        </p:txBody>
      </p:sp>
      <p:sp>
        <p:nvSpPr>
          <p:cNvPr id="2052"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dirty="0"/>
          </a:p>
        </p:txBody>
      </p:sp>
      <p:sp>
        <p:nvSpPr>
          <p:cNvPr id="4103"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0D0A20E6-2627-42A6-8292-3108D973CB74}" type="slidenum">
              <a:rPr lang="en-GB" altLang="en-US"/>
              <a:pPr/>
              <a:t>‹#›</a:t>
            </a:fld>
            <a:endParaRPr lang="en-GB" altLang="en-US" dirty="0"/>
          </a:p>
        </p:txBody>
      </p:sp>
    </p:spTree>
    <p:extLst>
      <p:ext uri="{BB962C8B-B14F-4D97-AF65-F5344CB8AC3E}">
        <p14:creationId xmlns:p14="http://schemas.microsoft.com/office/powerpoint/2010/main" val="34527728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1</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1214752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miter lim="800000"/>
            <a:headEnd/>
            <a:tailEnd/>
          </a:ln>
        </p:spPr>
        <p:txBody>
          <a:bodyPr/>
          <a:lstStyle/>
          <a:p>
            <a:fld id="{53AC78E2-3423-4093-ACDD-D41E000B3AEC}" type="slidenum">
              <a:rPr lang="en-GB" altLang="en-US"/>
              <a:pPr/>
              <a:t>6</a:t>
            </a:fld>
            <a:endParaRPr lang="en-GB" altLang="en-US" dirty="0"/>
          </a:p>
        </p:txBody>
      </p:sp>
      <p:sp>
        <p:nvSpPr>
          <p:cNvPr id="5123" name="Rectangle 2"/>
          <p:cNvSpPr>
            <a:spLocks noGrp="1" noRot="1" noChangeAspect="1" noChangeArrowheads="1" noTextEdit="1"/>
          </p:cNvSpPr>
          <p:nvPr>
            <p:ph type="sldImg"/>
          </p:nvPr>
        </p:nvSpPr>
        <p:spPr>
          <a:ln/>
        </p:spPr>
      </p:sp>
      <p:sp>
        <p:nvSpPr>
          <p:cNvPr id="5124" name="Rectangle 3"/>
          <p:cNvSpPr>
            <a:spLocks noGrp="1" noChangeArrowheads="1"/>
          </p:cNvSpPr>
          <p:nvPr>
            <p:ph type="body" idx="1"/>
          </p:nvPr>
        </p:nvSpPr>
        <p:spPr>
          <a:noFill/>
        </p:spPr>
        <p:txBody>
          <a:bodyPr/>
          <a:lstStyle/>
          <a:p>
            <a:pPr eaLnBrk="1" hangingPunct="1"/>
            <a:endParaRPr lang="en-US" altLang="en-US" dirty="0"/>
          </a:p>
        </p:txBody>
      </p:sp>
    </p:spTree>
    <p:extLst>
      <p:ext uri="{BB962C8B-B14F-4D97-AF65-F5344CB8AC3E}">
        <p14:creationId xmlns:p14="http://schemas.microsoft.com/office/powerpoint/2010/main" val="35777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NZ"/>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287A86B-8410-4ECC-9762-169A5E31097D}" type="slidenum">
              <a:rPr lang="en-GB" altLang="en-US"/>
              <a:pPr/>
              <a:t>‹#›</a:t>
            </a:fld>
            <a:endParaRPr lang="en-GB"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A2FB06BA-B44B-4699-85DF-F45B9C9FAAF3}" type="slidenum">
              <a:rPr lang="en-GB" altLang="en-US"/>
              <a:pPr/>
              <a:t>‹#›</a:t>
            </a:fld>
            <a:endParaRPr lang="en-GB"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5695F4A1-3962-4EB0-A382-0C81ECE0B86D}" type="slidenum">
              <a:rPr lang="en-GB" altLang="en-US"/>
              <a:pPr/>
              <a:t>‹#›</a:t>
            </a:fld>
            <a:endParaRPr lang="en-GB"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82C11AF2-B07F-47A2-A732-F46ACEE423C0}" type="slidenum">
              <a:rPr lang="en-GB" altLang="en-US"/>
              <a:pPr/>
              <a:t>‹#›</a:t>
            </a:fld>
            <a:endParaRPr lang="en-GB"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N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fld id="{F15FE435-E23B-41BA-A3ED-6FBE2B7603FE}" type="slidenum">
              <a:rPr lang="en-GB" altLang="en-US"/>
              <a:pPr/>
              <a:t>‹#›</a:t>
            </a:fld>
            <a:endParaRPr lang="en-GB"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AB923B12-8B1A-40D1-B273-EB6F538EAE3B}" type="slidenum">
              <a:rPr lang="en-GB" altLang="en-US"/>
              <a:pPr/>
              <a:t>‹#›</a:t>
            </a:fld>
            <a:endParaRPr lang="en-GB"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fld id="{851260C6-A446-4774-B1B5-086D80674609}" type="slidenum">
              <a:rPr lang="en-GB" altLang="en-US"/>
              <a:pPr/>
              <a:t>‹#›</a:t>
            </a:fld>
            <a:endParaRPr lang="en-GB"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fld id="{84BF1E8E-2A98-4A8E-B239-96983B445FFA}" type="slidenum">
              <a:rPr lang="en-GB" altLang="en-US"/>
              <a:pPr/>
              <a:t>‹#›</a:t>
            </a:fld>
            <a:endParaRPr lang="en-GB"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fld id="{AE2F3F89-97EC-48BB-97D4-9A2A3596E605}" type="slidenum">
              <a:rPr lang="en-GB" altLang="en-US"/>
              <a:pPr/>
              <a:t>‹#›</a:t>
            </a:fld>
            <a:endParaRPr lang="en-GB"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4977D539-75B0-4264-B5DA-D74CDF06D75A}" type="slidenum">
              <a:rPr lang="en-GB" altLang="en-US"/>
              <a:pPr/>
              <a:t>‹#›</a:t>
            </a:fld>
            <a:endParaRPr lang="en-GB"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N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fld id="{1E4AF686-95D7-45D3-B4BD-2732B7BF9B30}" type="slidenum">
              <a:rPr lang="en-GB" altLang="en-US"/>
              <a:pPr/>
              <a:t>‹#›</a:t>
            </a:fld>
            <a:endParaRPr lang="en-GB"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7D4FBBE7-5DE1-4B71-B017-C59CA5A8B387}" type="slidenum">
              <a:rPr lang="en-GB" altLang="en-US"/>
              <a:pPr/>
              <a:t>‹#›</a:t>
            </a:fld>
            <a:endParaRPr lang="en-GB"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nzpif.org.nz/"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enancy.govt.nz/starting-a-tenancy/new-to-tenancy/landlord-compliance-checklist/"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ctrTitle"/>
          </p:nvPr>
        </p:nvSpPr>
        <p:spPr>
          <a:xfrm>
            <a:off x="630238" y="2560638"/>
            <a:ext cx="7847012" cy="2308522"/>
          </a:xfrm>
        </p:spPr>
        <p:txBody>
          <a:bodyPr/>
          <a:lstStyle/>
          <a:p>
            <a:pPr marL="0" indent="0">
              <a:buNone/>
            </a:pPr>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4000" b="1" dirty="0">
                <a:solidFill>
                  <a:schemeClr val="tx1"/>
                </a:solidFill>
              </a:rPr>
              <a:t/>
            </a:r>
            <a:br>
              <a:rPr lang="en-NZ" sz="4000" b="1" dirty="0">
                <a:solidFill>
                  <a:schemeClr val="tx1"/>
                </a:solidFill>
              </a:rPr>
            </a:br>
            <a:r>
              <a:rPr lang="en-NZ" sz="4000" b="1" dirty="0">
                <a:solidFill>
                  <a:srgbClr val="00B0F0"/>
                </a:solidFill>
              </a:rPr>
              <a:t>HANDY HINTS </a:t>
            </a:r>
            <a:r>
              <a:rPr lang="en-NZ" sz="4000" b="1" dirty="0">
                <a:solidFill>
                  <a:schemeClr val="tx1"/>
                </a:solidFill>
              </a:rPr>
              <a:t/>
            </a:r>
            <a:br>
              <a:rPr lang="en-NZ" sz="4000" b="1" dirty="0">
                <a:solidFill>
                  <a:schemeClr val="tx1"/>
                </a:solidFill>
              </a:rPr>
            </a:br>
            <a:r>
              <a:rPr lang="en-NZ" sz="2400" dirty="0"/>
              <a:t>November 2019</a:t>
            </a:r>
            <a:br>
              <a:rPr lang="en-NZ" sz="2400" dirty="0"/>
            </a:br>
            <a:r>
              <a:rPr lang="en-NZ" sz="2400" dirty="0"/>
              <a:t/>
            </a:r>
            <a:br>
              <a:rPr lang="en-NZ" sz="2400" dirty="0"/>
            </a:br>
            <a:r>
              <a:rPr lang="en-NZ" sz="2400" dirty="0"/>
              <a:t>Written by Sharon Cullwick (NZPIF President)</a:t>
            </a:r>
            <a:br>
              <a:rPr lang="en-NZ" sz="2400" dirty="0"/>
            </a:br>
            <a:r>
              <a:rPr lang="en-NZ" sz="2400" dirty="0"/>
              <a:t>These slides can be presented at one of your meetings if you wish</a:t>
            </a:r>
            <a:br>
              <a:rPr lang="en-NZ" sz="2400" dirty="0"/>
            </a:br>
            <a:r>
              <a:rPr lang="en-NZ" sz="2400" dirty="0"/>
              <a:t/>
            </a:r>
            <a:br>
              <a:rPr lang="en-NZ" sz="2400" dirty="0"/>
            </a:br>
            <a:r>
              <a:rPr lang="en-NZ" sz="2400" b="1" dirty="0">
                <a:solidFill>
                  <a:srgbClr val="0000CC"/>
                </a:solidFill>
              </a:rPr>
              <a:t/>
            </a:r>
            <a:br>
              <a:rPr lang="en-NZ" sz="24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2781300" y="476250"/>
            <a:ext cx="3521075" cy="1566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1C2FF66-1FF0-404E-9C19-D0FB9374E162}"/>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6AD3D8CE-7099-40AA-B918-06FE30BCF615}"/>
              </a:ext>
            </a:extLst>
          </p:cNvPr>
          <p:cNvSpPr>
            <a:spLocks noGrp="1"/>
          </p:cNvSpPr>
          <p:nvPr>
            <p:ph idx="1"/>
          </p:nvPr>
        </p:nvSpPr>
        <p:spPr/>
        <p:txBody>
          <a:bodyPr/>
          <a:lstStyle/>
          <a:p>
            <a:pPr marL="0" indent="0" algn="ctr">
              <a:buNone/>
            </a:pPr>
            <a:r>
              <a:rPr lang="en-NZ" sz="2800" b="1" dirty="0">
                <a:solidFill>
                  <a:srgbClr val="00B0F0"/>
                </a:solidFill>
              </a:rPr>
              <a:t>NZPIF Survey</a:t>
            </a:r>
          </a:p>
          <a:p>
            <a:r>
              <a:rPr lang="en-NZ" sz="2800" dirty="0"/>
              <a:t>Thank you to everyone who has taken the time to fill out our latest NZPIF survey. As I write this we have had </a:t>
            </a:r>
            <a:r>
              <a:rPr lang="en-NZ" sz="2800" dirty="0" smtClean="0"/>
              <a:t>1,740 </a:t>
            </a:r>
            <a:r>
              <a:rPr lang="en-NZ" sz="2800" dirty="0"/>
              <a:t>people fill it in so far. The information gathered </a:t>
            </a:r>
            <a:r>
              <a:rPr lang="en-NZ" sz="2800" dirty="0" smtClean="0"/>
              <a:t>will be used </a:t>
            </a:r>
            <a:r>
              <a:rPr lang="en-NZ" sz="2800" dirty="0"/>
              <a:t>to support our applications for </a:t>
            </a:r>
            <a:r>
              <a:rPr lang="en-NZ" sz="2800" dirty="0" smtClean="0"/>
              <a:t>submissions and provide </a:t>
            </a:r>
            <a:r>
              <a:rPr lang="en-NZ" sz="2800" dirty="0"/>
              <a:t>facts when we are talking to Members of </a:t>
            </a:r>
            <a:r>
              <a:rPr lang="en-NZ" sz="2800" dirty="0" smtClean="0"/>
              <a:t>Parliament or preparing </a:t>
            </a:r>
            <a:r>
              <a:rPr lang="en-NZ" sz="2800" dirty="0"/>
              <a:t>media releases and making statements about the industry.</a:t>
            </a:r>
          </a:p>
          <a:p>
            <a:endParaRPr lang="en-NZ" sz="2200" dirty="0"/>
          </a:p>
          <a:p>
            <a:endParaRPr lang="en-NZ" sz="2200" dirty="0"/>
          </a:p>
          <a:p>
            <a:endParaRPr lang="en-NZ" sz="2800" dirty="0"/>
          </a:p>
          <a:p>
            <a:pPr marL="0" indent="0" algn="ctr">
              <a:buNone/>
            </a:pPr>
            <a:endParaRPr lang="en-NZ" b="1" dirty="0"/>
          </a:p>
          <a:p>
            <a:pPr marL="0" indent="0" algn="ctr">
              <a:buNone/>
            </a:pPr>
            <a:endParaRPr lang="en-NZ" b="1" strike="sngStrike" dirty="0"/>
          </a:p>
          <a:p>
            <a:pPr marL="0" indent="0">
              <a:buNone/>
            </a:pPr>
            <a:endParaRPr lang="en-NZ" sz="1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35CA7F06-4CFD-492F-8151-E3DF36EB6CE3}"/>
              </a:ext>
            </a:extLst>
          </p:cNvPr>
          <p:cNvPicPr>
            <a:picLocks noChangeAspect="1" noChangeArrowheads="1"/>
          </p:cNvPicPr>
          <p:nvPr/>
        </p:nvPicPr>
        <p:blipFill>
          <a:blip r:embed="rId2" cstate="print"/>
          <a:srcRect/>
          <a:stretch>
            <a:fillRect/>
          </a:stretch>
        </p:blipFill>
        <p:spPr bwMode="auto">
          <a:xfrm>
            <a:off x="6084168" y="323710"/>
            <a:ext cx="2464427" cy="1096918"/>
          </a:xfrm>
          <a:prstGeom prst="rect">
            <a:avLst/>
          </a:prstGeom>
          <a:noFill/>
          <a:ln w="9525">
            <a:noFill/>
            <a:miter lim="800000"/>
            <a:headEnd/>
            <a:tailEnd/>
          </a:ln>
        </p:spPr>
      </p:pic>
    </p:spTree>
    <p:extLst>
      <p:ext uri="{BB962C8B-B14F-4D97-AF65-F5344CB8AC3E}">
        <p14:creationId xmlns:p14="http://schemas.microsoft.com/office/powerpoint/2010/main" val="14522647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AF1CB-9B8F-4090-8CD3-271B9F92CB1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490E24D-FB99-49FB-97C6-34C2DDEE9E59}"/>
              </a:ext>
            </a:extLst>
          </p:cNvPr>
          <p:cNvSpPr>
            <a:spLocks noGrp="1"/>
          </p:cNvSpPr>
          <p:nvPr>
            <p:ph idx="1"/>
          </p:nvPr>
        </p:nvSpPr>
        <p:spPr/>
        <p:txBody>
          <a:bodyPr/>
          <a:lstStyle/>
          <a:p>
            <a:pPr marL="0" indent="0" algn="ctr">
              <a:buNone/>
            </a:pPr>
            <a:r>
              <a:rPr lang="en-NZ" sz="2800" dirty="0">
                <a:solidFill>
                  <a:srgbClr val="00B0F0"/>
                </a:solidFill>
              </a:rPr>
              <a:t>NZPIF Web Site</a:t>
            </a:r>
          </a:p>
          <a:p>
            <a:r>
              <a:rPr lang="en-NZ" sz="2800" dirty="0"/>
              <a:t>We have updated our web site with the proposed RTA Reform changes and how these will affect the different parties involved. Please spend </a:t>
            </a:r>
            <a:r>
              <a:rPr lang="en-NZ" sz="2800" dirty="0" smtClean="0"/>
              <a:t>some time </a:t>
            </a:r>
            <a:r>
              <a:rPr lang="en-NZ" sz="2800" dirty="0"/>
              <a:t>familiarising yourself with this </a:t>
            </a:r>
            <a:r>
              <a:rPr lang="en-NZ" sz="2800" dirty="0" smtClean="0"/>
              <a:t>material and, over the Christmas break, have </a:t>
            </a:r>
            <a:r>
              <a:rPr lang="en-NZ" sz="2800" dirty="0"/>
              <a:t>discussions </a:t>
            </a:r>
            <a:r>
              <a:rPr lang="en-NZ" sz="2800" dirty="0" smtClean="0"/>
              <a:t>about </a:t>
            </a:r>
            <a:r>
              <a:rPr lang="en-NZ" sz="2800" dirty="0"/>
              <a:t>how these </a:t>
            </a:r>
            <a:r>
              <a:rPr lang="en-NZ" sz="2800" dirty="0" smtClean="0"/>
              <a:t>changes will </a:t>
            </a:r>
            <a:r>
              <a:rPr lang="en-NZ" sz="2800" dirty="0"/>
              <a:t>affect everyone in </a:t>
            </a:r>
            <a:r>
              <a:rPr lang="en-NZ" sz="2800" dirty="0" smtClean="0"/>
              <a:t>society.</a:t>
            </a:r>
            <a:endParaRPr lang="en-NZ" sz="2800" dirty="0"/>
          </a:p>
          <a:p>
            <a:pPr marL="0" indent="0" algn="ctr">
              <a:buNone/>
            </a:pPr>
            <a:r>
              <a:rPr lang="en-NZ" sz="2800" b="1" dirty="0">
                <a:solidFill>
                  <a:srgbClr val="00B0F0"/>
                </a:solidFill>
                <a:hlinkClick r:id="rId2">
                  <a:extLst>
                    <a:ext uri="{A12FA001-AC4F-418D-AE19-62706E023703}">
                      <ahyp:hlinkClr xmlns:ahyp="http://schemas.microsoft.com/office/drawing/2018/hyperlinkcolor" xmlns="" val="tx"/>
                    </a:ext>
                  </a:extLst>
                </a:hlinkClick>
              </a:rPr>
              <a:t>www.nzpif.org.nz</a:t>
            </a:r>
            <a:endParaRPr lang="en-NZ" sz="2800" b="1" dirty="0">
              <a:solidFill>
                <a:srgbClr val="00B0F0"/>
              </a:solidFill>
            </a:endParaRPr>
          </a:p>
          <a:p>
            <a:pPr marL="0" indent="0" algn="ctr">
              <a:buNone/>
            </a:pPr>
            <a:endParaRPr lang="en-NZ" sz="2800" b="1" dirty="0">
              <a:solidFill>
                <a:srgbClr val="00B0F0"/>
              </a:solidFill>
            </a:endParaRPr>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F0E47EA-8341-47F4-AE32-1CE59A2AB0CD}"/>
              </a:ext>
            </a:extLst>
          </p:cNvPr>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452077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EAF1CB-9B8F-4090-8CD3-271B9F92CB13}"/>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B490E24D-FB99-49FB-97C6-34C2DDEE9E59}"/>
              </a:ext>
            </a:extLst>
          </p:cNvPr>
          <p:cNvSpPr>
            <a:spLocks noGrp="1"/>
          </p:cNvSpPr>
          <p:nvPr>
            <p:ph idx="1"/>
          </p:nvPr>
        </p:nvSpPr>
        <p:spPr>
          <a:xfrm>
            <a:off x="457200" y="1628800"/>
            <a:ext cx="8229600" cy="4525963"/>
          </a:xfrm>
        </p:spPr>
        <p:txBody>
          <a:bodyPr/>
          <a:lstStyle/>
          <a:p>
            <a:pPr marL="0" indent="0">
              <a:buNone/>
            </a:pPr>
            <a:r>
              <a:rPr lang="en-NZ" sz="2800" dirty="0">
                <a:solidFill>
                  <a:srgbClr val="00B0F0"/>
                </a:solidFill>
              </a:rPr>
              <a:t>How you can help with the proposed RTA changes</a:t>
            </a:r>
          </a:p>
          <a:p>
            <a:r>
              <a:rPr lang="en-NZ" sz="2400" dirty="0"/>
              <a:t>Please talk to your local </a:t>
            </a:r>
            <a:r>
              <a:rPr lang="en-NZ" sz="2400" dirty="0" smtClean="0"/>
              <a:t>MPs</a:t>
            </a:r>
            <a:r>
              <a:rPr lang="en-NZ" sz="2400" dirty="0"/>
              <a:t>, local media, councils, business owners, friends and </a:t>
            </a:r>
            <a:r>
              <a:rPr lang="en-NZ" sz="2400" dirty="0" smtClean="0"/>
              <a:t>family.</a:t>
            </a:r>
            <a:endParaRPr lang="en-NZ" sz="2400" dirty="0"/>
          </a:p>
          <a:p>
            <a:r>
              <a:rPr lang="en-US" sz="2400" dirty="0"/>
              <a:t>Use social media to let your friends know how the RTA changes can impact them directly. </a:t>
            </a:r>
          </a:p>
          <a:p>
            <a:r>
              <a:rPr lang="en-US" sz="2400" dirty="0"/>
              <a:t>The more discussion we have, the more notice the Government will take </a:t>
            </a:r>
            <a:r>
              <a:rPr lang="en-US" sz="2400" dirty="0" smtClean="0"/>
              <a:t>of </a:t>
            </a:r>
            <a:r>
              <a:rPr lang="en-US" sz="2400" dirty="0"/>
              <a:t>this matter.</a:t>
            </a:r>
          </a:p>
          <a:p>
            <a:r>
              <a:rPr lang="en-US" sz="2400" dirty="0"/>
              <a:t>Ask any property owner to join their local Association or </a:t>
            </a:r>
            <a:r>
              <a:rPr lang="en-US" sz="2400" dirty="0" smtClean="0"/>
              <a:t>join as an Associate </a:t>
            </a:r>
            <a:r>
              <a:rPr lang="en-US" sz="2400" dirty="0"/>
              <a:t>membership to help us in our fight to stop these changes.</a:t>
            </a:r>
          </a:p>
          <a:p>
            <a:endParaRPr lang="en-NZ" sz="2800" dirty="0"/>
          </a:p>
        </p:txBody>
      </p:sp>
      <p:pic>
        <p:nvPicPr>
          <p:cNvPr id="4" name="Picture 6" descr="C:\Users\glenda.watson\AppData\Local\Microsoft\Windows\Temporary Internet Files\Content.Outlook\SE8HEYGD\NZPIF - logo 1.TIF">
            <a:extLst>
              <a:ext uri="{FF2B5EF4-FFF2-40B4-BE49-F238E27FC236}">
                <a16:creationId xmlns:a16="http://schemas.microsoft.com/office/drawing/2014/main" xmlns="" id="{AF0E47EA-8341-47F4-AE32-1CE59A2AB0CD}"/>
              </a:ext>
            </a:extLst>
          </p:cNvPr>
          <p:cNvPicPr>
            <a:picLocks noChangeAspect="1" noChangeArrowheads="1"/>
          </p:cNvPicPr>
          <p:nvPr/>
        </p:nvPicPr>
        <p:blipFill>
          <a:blip r:embed="rId2"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3882116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DD7A47A-EA30-4B71-99EB-87EC18A42B1E}"/>
              </a:ext>
            </a:extLst>
          </p:cNvPr>
          <p:cNvSpPr>
            <a:spLocks noGrp="1"/>
          </p:cNvSpPr>
          <p:nvPr>
            <p:ph type="title"/>
          </p:nvPr>
        </p:nvSpPr>
        <p:spPr/>
        <p:txBody>
          <a:bodyPr/>
          <a:lstStyle/>
          <a:p>
            <a:endParaRPr lang="en-NZ" dirty="0"/>
          </a:p>
        </p:txBody>
      </p:sp>
      <p:sp>
        <p:nvSpPr>
          <p:cNvPr id="3" name="Content Placeholder 2">
            <a:extLst>
              <a:ext uri="{FF2B5EF4-FFF2-40B4-BE49-F238E27FC236}">
                <a16:creationId xmlns:a16="http://schemas.microsoft.com/office/drawing/2014/main" xmlns="" id="{15E18960-5398-4B13-B707-BDACB550AAA8}"/>
              </a:ext>
            </a:extLst>
          </p:cNvPr>
          <p:cNvSpPr>
            <a:spLocks noGrp="1"/>
          </p:cNvSpPr>
          <p:nvPr>
            <p:ph idx="1"/>
          </p:nvPr>
        </p:nvSpPr>
        <p:spPr/>
        <p:txBody>
          <a:bodyPr/>
          <a:lstStyle/>
          <a:p>
            <a:pPr marL="0" indent="0" algn="ctr">
              <a:buNone/>
            </a:pPr>
            <a:r>
              <a:rPr lang="en-NZ" sz="2800" dirty="0">
                <a:solidFill>
                  <a:srgbClr val="00B0F0"/>
                </a:solidFill>
              </a:rPr>
              <a:t>Landlord Compliance Checklist</a:t>
            </a:r>
          </a:p>
          <a:p>
            <a:r>
              <a:rPr lang="en-NZ" sz="2400" dirty="0"/>
              <a:t>With all the changes happening check all of your paper work is up to date.</a:t>
            </a:r>
          </a:p>
          <a:p>
            <a:r>
              <a:rPr lang="en-NZ" sz="2400" dirty="0"/>
              <a:t>Print off a copy of the Landlord Compliance Checklist from the Tenancy Services website and work your way through this. This is the form that MBIE Compliance Team can use if they choose to Audit you.</a:t>
            </a:r>
          </a:p>
          <a:p>
            <a:r>
              <a:rPr lang="en-NZ" sz="2800" dirty="0">
                <a:hlinkClick r:id="rId2"/>
              </a:rPr>
              <a:t>https://www.tenancy.govt.nz/starting-a-tenancy/new-to-tenancy/landlord-compliance-checklist/</a:t>
            </a:r>
            <a:endParaRPr lang="en-NZ" sz="2800" dirty="0"/>
          </a:p>
          <a:p>
            <a:endParaRPr lang="en-NZ" sz="2800" dirty="0"/>
          </a:p>
        </p:txBody>
      </p:sp>
      <p:pic>
        <p:nvPicPr>
          <p:cNvPr id="5" name="Picture 6" descr="C:\Users\glenda.watson\AppData\Local\Microsoft\Windows\Temporary Internet Files\Content.Outlook\SE8HEYGD\NZPIF - logo 1.TIF">
            <a:extLst>
              <a:ext uri="{FF2B5EF4-FFF2-40B4-BE49-F238E27FC236}">
                <a16:creationId xmlns:a16="http://schemas.microsoft.com/office/drawing/2014/main" xmlns="" id="{DFF2F56C-5091-40C5-BDB1-2D3A1A21FE4E}"/>
              </a:ext>
            </a:extLst>
          </p:cNvPr>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0103221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6"/>
          <p:cNvSpPr>
            <a:spLocks noChangeArrowheads="1"/>
          </p:cNvSpPr>
          <p:nvPr/>
        </p:nvSpPr>
        <p:spPr bwMode="auto">
          <a:xfrm>
            <a:off x="0" y="0"/>
            <a:ext cx="9144000" cy="6858000"/>
          </a:xfrm>
          <a:prstGeom prst="rect">
            <a:avLst/>
          </a:prstGeom>
          <a:solidFill>
            <a:schemeClr val="accent1">
              <a:alpha val="0"/>
            </a:schemeClr>
          </a:solidFill>
          <a:ln w="508000">
            <a:solidFill>
              <a:schemeClr val="accent1"/>
            </a:solidFill>
            <a:miter lim="800000"/>
            <a:headEnd/>
            <a:tailEnd/>
          </a:ln>
          <a:effectLst/>
        </p:spPr>
        <p:txBody>
          <a:bodyPr wrap="none" anchor="ctr"/>
          <a:lstStyle/>
          <a:p>
            <a:pPr eaLnBrk="1" hangingPunct="1"/>
            <a:endParaRPr lang="en-NZ" altLang="en-US" dirty="0"/>
          </a:p>
        </p:txBody>
      </p:sp>
      <p:sp>
        <p:nvSpPr>
          <p:cNvPr id="4099" name="Rectangle 2"/>
          <p:cNvSpPr>
            <a:spLocks noGrp="1" noChangeArrowheads="1"/>
          </p:cNvSpPr>
          <p:nvPr>
            <p:ph type="title"/>
          </p:nvPr>
        </p:nvSpPr>
        <p:spPr/>
        <p:txBody>
          <a:bodyPr/>
          <a:lstStyle/>
          <a:p>
            <a:r>
              <a:rPr lang="en-NZ" sz="4000" b="1" dirty="0">
                <a:solidFill>
                  <a:schemeClr val="bg1"/>
                </a:solidFill>
              </a:rPr>
              <a:t>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chemeClr val="bg1"/>
                </a:solidFill>
              </a:rPr>
              <a:t/>
            </a:r>
            <a:br>
              <a:rPr lang="en-NZ" sz="4000" b="1" dirty="0">
                <a:solidFill>
                  <a:schemeClr val="bg1"/>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r>
              <a:rPr lang="en-NZ" sz="4000" b="1" dirty="0">
                <a:solidFill>
                  <a:schemeClr val="bg1"/>
                </a:solidFill>
              </a:rPr>
              <a:t>Napier </a:t>
            </a:r>
            <a:r>
              <a:rPr lang="en-NZ" sz="4000" b="1" dirty="0">
                <a:solidFill>
                  <a:schemeClr val="tx1"/>
                </a:solidFill>
              </a:rPr>
              <a:t/>
            </a:r>
            <a:br>
              <a:rPr lang="en-NZ" sz="4000" b="1" dirty="0">
                <a:solidFill>
                  <a:schemeClr val="tx1"/>
                </a:solidFill>
              </a:rPr>
            </a:br>
            <a:r>
              <a:rPr lang="en-NZ" sz="3600" b="1" dirty="0">
                <a:solidFill>
                  <a:srgbClr val="0000CC"/>
                </a:solidFill>
              </a:rPr>
              <a:t/>
            </a:r>
            <a:br>
              <a:rPr lang="en-NZ" sz="3600" b="1" dirty="0">
                <a:solidFill>
                  <a:srgbClr val="0000CC"/>
                </a:solidFill>
              </a:rPr>
            </a:br>
            <a:r>
              <a:rPr lang="en-NZ" sz="3600" b="1" dirty="0">
                <a:solidFill>
                  <a:srgbClr val="0000CC"/>
                </a:solidFill>
              </a:rPr>
              <a:t/>
            </a:r>
            <a:br>
              <a:rPr lang="en-NZ" sz="36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rgbClr val="0000CC"/>
                </a:solidFill>
              </a:rPr>
              <a:t/>
            </a:r>
            <a:br>
              <a:rPr lang="en-NZ" sz="4000" b="1" dirty="0">
                <a:solidFill>
                  <a:srgbClr val="0000CC"/>
                </a:solidFill>
              </a:rPr>
            </a:br>
            <a:r>
              <a:rPr lang="en-NZ" sz="4000" b="1" dirty="0">
                <a:solidFill>
                  <a:schemeClr val="bg1"/>
                </a:solidFill>
              </a:rPr>
              <a:t/>
            </a:r>
            <a:br>
              <a:rPr lang="en-NZ" sz="4000" b="1" dirty="0">
                <a:solidFill>
                  <a:schemeClr val="bg1"/>
                </a:solidFill>
              </a:rPr>
            </a:br>
            <a:endParaRPr lang="en-GB" altLang="en-US" sz="4000" b="1" dirty="0">
              <a:solidFill>
                <a:srgbClr val="0000CC"/>
              </a:solidFill>
            </a:endParaRPr>
          </a:p>
        </p:txBody>
      </p:sp>
      <p:sp>
        <p:nvSpPr>
          <p:cNvPr id="3" name="Content Placeholder 2">
            <a:extLst>
              <a:ext uri="{FF2B5EF4-FFF2-40B4-BE49-F238E27FC236}">
                <a16:creationId xmlns:a16="http://schemas.microsoft.com/office/drawing/2014/main" xmlns="" id="{C70CB103-EC93-46D6-8822-2DA656B091C3}"/>
              </a:ext>
            </a:extLst>
          </p:cNvPr>
          <p:cNvSpPr>
            <a:spLocks noGrp="1"/>
          </p:cNvSpPr>
          <p:nvPr>
            <p:ph idx="1"/>
          </p:nvPr>
        </p:nvSpPr>
        <p:spPr/>
        <p:txBody>
          <a:bodyPr/>
          <a:lstStyle/>
          <a:p>
            <a:pPr marL="0" indent="0" algn="ctr">
              <a:buNone/>
            </a:pPr>
            <a:endParaRPr lang="en-NZ" sz="5400" b="1" dirty="0">
              <a:solidFill>
                <a:srgbClr val="0000CC"/>
              </a:solidFill>
            </a:endParaRPr>
          </a:p>
          <a:p>
            <a:pPr marL="0" indent="0" algn="ctr">
              <a:buNone/>
            </a:pPr>
            <a:r>
              <a:rPr lang="en-NZ" sz="5400" b="1" dirty="0">
                <a:solidFill>
                  <a:srgbClr val="00B0F0"/>
                </a:solidFill>
              </a:rPr>
              <a:t>Have a great Christmas and Happy New Year.</a:t>
            </a:r>
          </a:p>
        </p:txBody>
      </p:sp>
      <p:pic>
        <p:nvPicPr>
          <p:cNvPr id="4101" name="Picture 6" descr="C:\Users\glenda.watson\AppData\Local\Microsoft\Windows\Temporary Internet Files\Content.Outlook\SE8HEYGD\NZPIF - logo 1.TIF"/>
          <p:cNvPicPr>
            <a:picLocks noChangeAspect="1" noChangeArrowheads="1"/>
          </p:cNvPicPr>
          <p:nvPr/>
        </p:nvPicPr>
        <p:blipFill>
          <a:blip r:embed="rId3" cstate="print"/>
          <a:srcRect/>
          <a:stretch>
            <a:fillRect/>
          </a:stretch>
        </p:blipFill>
        <p:spPr bwMode="auto">
          <a:xfrm>
            <a:off x="6084168" y="345060"/>
            <a:ext cx="2464427" cy="1096918"/>
          </a:xfrm>
          <a:prstGeom prst="rect">
            <a:avLst/>
          </a:prstGeom>
          <a:noFill/>
          <a:ln w="9525">
            <a:noFill/>
            <a:miter lim="800000"/>
            <a:headEnd/>
            <a:tailEnd/>
          </a:ln>
        </p:spPr>
      </p:pic>
    </p:spTree>
    <p:extLst>
      <p:ext uri="{BB962C8B-B14F-4D97-AF65-F5344CB8AC3E}">
        <p14:creationId xmlns:p14="http://schemas.microsoft.com/office/powerpoint/2010/main" val="2862064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2666</TotalTime>
  <Words>236</Words>
  <Application>Microsoft Office PowerPoint</Application>
  <PresentationFormat>On-screen Show (4:3)</PresentationFormat>
  <Paragraphs>24</Paragraphs>
  <Slides>6</Slides>
  <Notes>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      Napier   HANDY HINTS  November 2019  Written by Sharon Cullwick (NZPIF President) These slides can be presented at one of your meetings if you wish      </vt:lpstr>
      <vt:lpstr>PowerPoint Presentation</vt:lpstr>
      <vt:lpstr>PowerPoint Presentation</vt:lpstr>
      <vt:lpstr>PowerPoint Presentation</vt:lpstr>
      <vt:lpstr>PowerPoint Presentation</vt:lpstr>
      <vt:lpstr>      Napier       </vt:lpstr>
    </vt:vector>
  </TitlesOfParts>
  <Company>StreetSMART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Auckland Property Investors Association</dc:title>
  <dc:creator>Sharon Cullwick</dc:creator>
  <cp:lastModifiedBy>Jan Hains</cp:lastModifiedBy>
  <cp:revision>131</cp:revision>
  <cp:lastPrinted>2017-10-09T18:34:59Z</cp:lastPrinted>
  <dcterms:created xsi:type="dcterms:W3CDTF">2009-06-06T04:51:20Z</dcterms:created>
  <dcterms:modified xsi:type="dcterms:W3CDTF">2019-11-26T23:43:51Z</dcterms:modified>
</cp:coreProperties>
</file>