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661" r:id="rId3"/>
    <p:sldId id="670" r:id="rId4"/>
    <p:sldId id="672" r:id="rId5"/>
    <p:sldId id="671" r:id="rId6"/>
    <p:sldId id="696" r:id="rId7"/>
    <p:sldId id="697" r:id="rId8"/>
    <p:sldId id="665" r:id="rId9"/>
    <p:sldId id="667" r:id="rId10"/>
    <p:sldId id="666" r:id="rId11"/>
    <p:sldId id="632" r:id="rId12"/>
    <p:sldId id="698" r:id="rId13"/>
    <p:sldId id="673" r:id="rId14"/>
    <p:sldId id="699" r:id="rId15"/>
    <p:sldId id="705" r:id="rId16"/>
    <p:sldId id="700" r:id="rId17"/>
    <p:sldId id="704" r:id="rId18"/>
    <p:sldId id="701" r:id="rId19"/>
    <p:sldId id="703" r:id="rId20"/>
    <p:sldId id="706" r:id="rId21"/>
    <p:sldId id="309" r:id="rId22"/>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FF"/>
    <a:srgbClr val="FF3300"/>
    <a:srgbClr val="FF6600"/>
    <a:srgbClr val="009900"/>
    <a:srgbClr val="3399FF"/>
    <a:srgbClr val="000000"/>
    <a:srgbClr val="FFCC00"/>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86451" autoAdjust="0"/>
  </p:normalViewPr>
  <p:slideViewPr>
    <p:cSldViewPr>
      <p:cViewPr varScale="1">
        <p:scale>
          <a:sx n="74" d="100"/>
          <a:sy n="74" d="100"/>
        </p:scale>
        <p:origin x="1284" y="72"/>
      </p:cViewPr>
      <p:guideLst>
        <p:guide orient="horz" pos="2160"/>
        <p:guide pos="2880"/>
      </p:guideLst>
    </p:cSldViewPr>
  </p:slideViewPr>
  <p:outlineViewPr>
    <p:cViewPr>
      <p:scale>
        <a:sx n="33" d="100"/>
        <a:sy n="33" d="100"/>
      </p:scale>
      <p:origin x="0" y="-13038"/>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1" name="Rectangle 3"/>
          <p:cNvSpPr>
            <a:spLocks noGrp="1" noChangeArrowheads="1"/>
          </p:cNvSpPr>
          <p:nvPr>
            <p:ph type="dt" sz="quarter"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7172" name="Rectangle 4"/>
          <p:cNvSpPr>
            <a:spLocks noGrp="1" noChangeArrowheads="1"/>
          </p:cNvSpPr>
          <p:nvPr>
            <p:ph type="ftr" sz="quarter" idx="2"/>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3" name="Rectangle 5"/>
          <p:cNvSpPr>
            <a:spLocks noGrp="1" noChangeArrowheads="1"/>
          </p:cNvSpPr>
          <p:nvPr>
            <p:ph type="sldNum" sz="quarter" idx="3"/>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0A011B7D-2B76-49A2-8833-97679F92BEBA}" type="slidenum">
              <a:rPr lang="en-US"/>
              <a:pPr>
                <a:defRPr/>
              </a:pPr>
              <a:t>‹#›</a:t>
            </a:fld>
            <a:endParaRPr lang="en-US" dirty="0"/>
          </a:p>
        </p:txBody>
      </p:sp>
    </p:spTree>
    <p:extLst>
      <p:ext uri="{BB962C8B-B14F-4D97-AF65-F5344CB8AC3E}">
        <p14:creationId xmlns:p14="http://schemas.microsoft.com/office/powerpoint/2010/main" val="2743064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47" name="Rectangle 3"/>
          <p:cNvSpPr>
            <a:spLocks noGrp="1" noChangeArrowheads="1"/>
          </p:cNvSpPr>
          <p:nvPr>
            <p:ph type="dt"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1" y="4724203"/>
            <a:ext cx="5486400" cy="4475559"/>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434B7306-F176-4A5F-8FBE-80C6EF8EAE4A}" type="slidenum">
              <a:rPr lang="en-US"/>
              <a:pPr>
                <a:defRPr/>
              </a:pPr>
              <a:t>‹#›</a:t>
            </a:fld>
            <a:endParaRPr lang="en-US" dirty="0"/>
          </a:p>
        </p:txBody>
      </p:sp>
    </p:spTree>
    <p:extLst>
      <p:ext uri="{BB962C8B-B14F-4D97-AF65-F5344CB8AC3E}">
        <p14:creationId xmlns:p14="http://schemas.microsoft.com/office/powerpoint/2010/main" val="29822519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21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486206F-D009-4D8C-BD2B-D97FB4A5CF7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0C56B5F-07B7-4CE6-BC29-1CABDA16D3E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D6046C3-4DBC-4B7A-ACE2-0C6AE15D153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NZ"/>
          </a:p>
        </p:txBody>
      </p:sp>
      <p:sp>
        <p:nvSpPr>
          <p:cNvPr id="3" name="Table Placeholder 2"/>
          <p:cNvSpPr>
            <a:spLocks noGrp="1"/>
          </p:cNvSpPr>
          <p:nvPr>
            <p:ph type="tbl" idx="1"/>
          </p:nvPr>
        </p:nvSpPr>
        <p:spPr>
          <a:xfrm>
            <a:off x="457200" y="1600204"/>
            <a:ext cx="8229600" cy="4525963"/>
          </a:xfrm>
        </p:spPr>
        <p:txBody>
          <a:bodyPr/>
          <a:lstStyle/>
          <a:p>
            <a:pPr lvl="0"/>
            <a:endParaRPr lang="en-NZ"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F927896-0C26-4EC5-B97B-B40367979DD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73EB779-63CF-40FF-BEED-515482A1E2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4BD12B6-AB42-4BAE-8DA9-8A01781F75F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152912C-36A1-4D5C-AB21-12C71C03204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CB64493-D760-4005-81E2-090F04A61F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56056A0-36D9-421E-B77C-98D4328AA2A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D2B55E52-01BA-4A7F-AE9E-2B9DAD4CC5D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768438-C7E3-4CBA-8484-43058D7B0C9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E10951-302A-4B91-9148-115AAFD3DD1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r>
              <a:rPr lang="en-US" dirty="0"/>
              <a:t>13</a:t>
            </a:r>
            <a:r>
              <a:rPr lang="en-US" baseline="30000" dirty="0"/>
              <a:t>th</a:t>
            </a:r>
            <a:r>
              <a:rPr lang="en-US" dirty="0"/>
              <a:t> October 2010</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4621C554-33AE-49AA-8C9C-619E2D28F17D}" type="slidenum">
              <a:rPr lang="en-US"/>
              <a:pPr>
                <a:defRPr/>
              </a:pPr>
              <a:t>‹#›</a:t>
            </a:fld>
            <a:endParaRPr lang="en-US" dirty="0"/>
          </a:p>
        </p:txBody>
      </p:sp>
      <p:sp>
        <p:nvSpPr>
          <p:cNvPr id="1034" name="AutoShape 10"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
        <p:nvSpPr>
          <p:cNvPr id="1036" name="AutoShape 12"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rgbClr val="000000"/>
          </a:solidFill>
          <a:latin typeface="+mj-lt"/>
          <a:ea typeface="+mj-ea"/>
          <a:cs typeface="+mj-cs"/>
        </a:defRPr>
      </a:lvl1pPr>
      <a:lvl2pPr algn="ctr" rtl="0" eaLnBrk="0" fontAlgn="base" hangingPunct="0">
        <a:spcBef>
          <a:spcPct val="0"/>
        </a:spcBef>
        <a:spcAft>
          <a:spcPct val="0"/>
        </a:spcAft>
        <a:defRPr sz="4400">
          <a:solidFill>
            <a:srgbClr val="000000"/>
          </a:solidFill>
          <a:latin typeface="Arial" charset="0"/>
        </a:defRPr>
      </a:lvl2pPr>
      <a:lvl3pPr algn="ctr" rtl="0" eaLnBrk="0" fontAlgn="base" hangingPunct="0">
        <a:spcBef>
          <a:spcPct val="0"/>
        </a:spcBef>
        <a:spcAft>
          <a:spcPct val="0"/>
        </a:spcAft>
        <a:defRPr sz="4400">
          <a:solidFill>
            <a:srgbClr val="000000"/>
          </a:solidFill>
          <a:latin typeface="Arial" charset="0"/>
        </a:defRPr>
      </a:lvl3pPr>
      <a:lvl4pPr algn="ctr" rtl="0" eaLnBrk="0" fontAlgn="base" hangingPunct="0">
        <a:spcBef>
          <a:spcPct val="0"/>
        </a:spcBef>
        <a:spcAft>
          <a:spcPct val="0"/>
        </a:spcAft>
        <a:defRPr sz="4400">
          <a:solidFill>
            <a:srgbClr val="000000"/>
          </a:solidFill>
          <a:latin typeface="Arial" charset="0"/>
        </a:defRPr>
      </a:lvl4pPr>
      <a:lvl5pPr algn="ctr" rtl="0" eaLnBrk="0" fontAlgn="base" hangingPunct="0">
        <a:spcBef>
          <a:spcPct val="0"/>
        </a:spcBef>
        <a:spcAft>
          <a:spcPct val="0"/>
        </a:spcAft>
        <a:defRPr sz="4400">
          <a:solidFill>
            <a:srgbClr val="000000"/>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legislation.govt.nz/bill/government/2020/0218/latest/LMS294929.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br>
              <a:rPr lang="en-NZ" sz="4000" b="1" dirty="0">
                <a:solidFill>
                  <a:srgbClr val="00B0F0"/>
                </a:solidFill>
              </a:rPr>
            </a:br>
            <a:r>
              <a:rPr lang="en-NZ" sz="4000" b="1" dirty="0">
                <a:solidFill>
                  <a:srgbClr val="00B0F0"/>
                </a:solidFill>
              </a:rPr>
              <a:t/>
            </a:r>
            <a:br>
              <a:rPr lang="en-NZ" sz="4000" b="1" dirty="0">
                <a:solidFill>
                  <a:srgbClr val="00B0F0"/>
                </a:solidFill>
              </a:rPr>
            </a:br>
            <a:r>
              <a:rPr lang="en-NZ" sz="2400" dirty="0"/>
              <a:t>August 2020</a:t>
            </a:r>
            <a:br>
              <a:rPr lang="en-NZ" sz="2400" dirty="0"/>
            </a:br>
            <a:r>
              <a:rPr lang="en-NZ" sz="2400" dirty="0"/>
              <a:t/>
            </a:r>
            <a:br>
              <a:rPr lang="en-NZ" sz="2400" dirty="0"/>
            </a:br>
            <a:r>
              <a:rPr lang="en-NZ" sz="2400" dirty="0"/>
              <a:t>Written by Sharon Cullwick </a:t>
            </a:r>
            <a:br>
              <a:rPr lang="en-NZ" sz="2400" dirty="0"/>
            </a:br>
            <a:r>
              <a:rPr lang="en-NZ" sz="2400" dirty="0"/>
              <a:t>(NZPIF Executive Officer)</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F801AA-2788-4919-9FDF-A3E096965E5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FBE010A5-2609-445B-A1D8-C7436B012854}"/>
              </a:ext>
            </a:extLst>
          </p:cNvPr>
          <p:cNvSpPr>
            <a:spLocks noGrp="1"/>
          </p:cNvSpPr>
          <p:nvPr>
            <p:ph idx="1"/>
          </p:nvPr>
        </p:nvSpPr>
        <p:spPr/>
        <p:txBody>
          <a:bodyPr/>
          <a:lstStyle/>
          <a:p>
            <a:pPr marL="0" indent="0">
              <a:buNone/>
            </a:pPr>
            <a:r>
              <a:rPr lang="en-NZ" b="1" dirty="0">
                <a:solidFill>
                  <a:srgbClr val="3333CC"/>
                </a:solidFill>
              </a:rPr>
              <a:t>Points to remember on rent increases</a:t>
            </a:r>
          </a:p>
          <a:p>
            <a:pPr lvl="0"/>
            <a:r>
              <a:rPr lang="en-NZ" sz="2800" dirty="0"/>
              <a:t>Landlords can only increase rent after the first 180 days of the tenancy provided the increase is </a:t>
            </a:r>
            <a:r>
              <a:rPr lang="en-NZ" sz="2800" strike="sngStrike" dirty="0"/>
              <a:t>not within 180 days of the last increase. </a:t>
            </a:r>
            <a:r>
              <a:rPr lang="en-NZ" sz="2800" dirty="0"/>
              <a:t>Now only once per year.</a:t>
            </a:r>
          </a:p>
          <a:p>
            <a:pPr lvl="0"/>
            <a:r>
              <a:rPr lang="en-NZ" sz="2800" dirty="0"/>
              <a:t>Landlords can only increase rent for fixed-term tenancies if the tenancy agreement allows this.</a:t>
            </a:r>
          </a:p>
          <a:p>
            <a:pPr lvl="0"/>
            <a:r>
              <a:rPr lang="en-NZ" sz="2800" dirty="0"/>
              <a:t>Special rules apply if a tenancy agreement is subject to an annual rent increase process</a:t>
            </a:r>
          </a:p>
          <a:p>
            <a:endParaRPr lang="en-NZ"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1A951EF3-91DE-44B8-865F-32E4CE583CA9}"/>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300753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a:xfrm>
            <a:off x="457200" y="1600204"/>
            <a:ext cx="8229600" cy="4997148"/>
          </a:xfrm>
        </p:spPr>
        <p:txBody>
          <a:bodyPr/>
          <a:lstStyle/>
          <a:p>
            <a:pPr marL="0" indent="0" algn="ctr">
              <a:buNone/>
            </a:pPr>
            <a:r>
              <a:rPr lang="en-NZ" dirty="0">
                <a:solidFill>
                  <a:srgbClr val="0000CC"/>
                </a:solidFill>
              </a:rPr>
              <a:t>Healthy Homes – important dates</a:t>
            </a:r>
          </a:p>
          <a:p>
            <a:pPr marL="0" lvl="0" indent="0">
              <a:spcBef>
                <a:spcPct val="0"/>
              </a:spcBef>
              <a:buNone/>
            </a:pPr>
            <a:r>
              <a:rPr lang="en-US" altLang="en-US" sz="1600" strike="sngStrike" dirty="0">
                <a:solidFill>
                  <a:srgbClr val="373F4C"/>
                </a:solidFill>
              </a:rPr>
              <a:t>From 1 July 2020 </a:t>
            </a:r>
            <a:r>
              <a:rPr lang="en-US" altLang="en-US" sz="1600" b="1" dirty="0">
                <a:solidFill>
                  <a:srgbClr val="3333CC"/>
                </a:solidFill>
              </a:rPr>
              <a:t>Now changed to 1 December 2020</a:t>
            </a:r>
            <a:endParaRPr lang="en-US" altLang="en-US" sz="1600" dirty="0">
              <a:solidFill>
                <a:srgbClr val="373F4C"/>
              </a:solidFill>
            </a:endParaRPr>
          </a:p>
          <a:p>
            <a:pPr marL="0" lvl="0" indent="0">
              <a:spcBef>
                <a:spcPct val="0"/>
              </a:spcBef>
            </a:pPr>
            <a:r>
              <a:rPr lang="en-US" altLang="en-US" sz="1600" dirty="0">
                <a:solidFill>
                  <a:srgbClr val="373F4C"/>
                </a:solidFill>
              </a:rPr>
              <a:t> Landlords must include a statement of their current level of compliance with the healthy homes standards in any new, varied or renewed tenancy agreement.</a:t>
            </a:r>
          </a:p>
          <a:p>
            <a:pPr marL="0" lvl="0" indent="0">
              <a:spcBef>
                <a:spcPct val="0"/>
              </a:spcBef>
              <a:buNone/>
            </a:pPr>
            <a:endParaRPr lang="en-US" altLang="en-US" sz="1600" dirty="0">
              <a:solidFill>
                <a:srgbClr val="373F4C"/>
              </a:solidFill>
            </a:endParaRPr>
          </a:p>
          <a:p>
            <a:pPr marL="0" lvl="0" indent="0">
              <a:spcBef>
                <a:spcPct val="0"/>
              </a:spcBef>
              <a:buNone/>
            </a:pPr>
            <a:r>
              <a:rPr lang="en-US" altLang="en-US" sz="1600" dirty="0"/>
              <a:t>From 1 July 2021</a:t>
            </a:r>
            <a:endParaRPr lang="en-US" altLang="en-US" sz="2000" b="1" dirty="0"/>
          </a:p>
          <a:p>
            <a:pPr marL="0" lvl="0" indent="0">
              <a:spcBef>
                <a:spcPct val="0"/>
              </a:spcBef>
            </a:pPr>
            <a:r>
              <a:rPr lang="en-US" altLang="en-US" sz="1600" dirty="0">
                <a:solidFill>
                  <a:srgbClr val="373F4C"/>
                </a:solidFill>
              </a:rPr>
              <a:t> Private landlords must ensure their rental properties comply with the healthy homes standards within 90 days of any new, or renewed, tenancy.        </a:t>
            </a:r>
          </a:p>
          <a:p>
            <a:pPr marL="0" lvl="0" indent="0">
              <a:spcBef>
                <a:spcPct val="0"/>
              </a:spcBef>
            </a:pPr>
            <a:r>
              <a:rPr lang="en-US" altLang="en-US" sz="1600" dirty="0">
                <a:solidFill>
                  <a:srgbClr val="373F4C"/>
                </a:solidFill>
              </a:rPr>
              <a:t> All boarding houses (except </a:t>
            </a:r>
            <a:r>
              <a:rPr lang="en-US" altLang="en-US" sz="1600" dirty="0" err="1">
                <a:solidFill>
                  <a:srgbClr val="373F4C"/>
                </a:solidFill>
              </a:rPr>
              <a:t>Kāinga</a:t>
            </a:r>
            <a:r>
              <a:rPr lang="en-US" altLang="en-US" sz="1600" dirty="0">
                <a:solidFill>
                  <a:srgbClr val="373F4C"/>
                </a:solidFill>
              </a:rPr>
              <a:t> Ora (formerly Housing New Zealand) and Community Housing Provider boarding house tenancies)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2023</a:t>
            </a:r>
          </a:p>
          <a:p>
            <a:pPr marL="0" lvl="0" indent="0">
              <a:spcBef>
                <a:spcPct val="0"/>
              </a:spcBef>
            </a:pPr>
            <a:r>
              <a:rPr lang="en-US" altLang="en-US" sz="1600" dirty="0">
                <a:solidFill>
                  <a:srgbClr val="373F4C"/>
                </a:solidFill>
              </a:rPr>
              <a:t> All </a:t>
            </a:r>
            <a:r>
              <a:rPr lang="en-US" altLang="en-US" sz="1600" dirty="0" err="1">
                <a:solidFill>
                  <a:srgbClr val="373F4C"/>
                </a:solidFill>
              </a:rPr>
              <a:t>Kāinga</a:t>
            </a:r>
            <a:r>
              <a:rPr lang="en-US" altLang="en-US" sz="1600" dirty="0">
                <a:solidFill>
                  <a:srgbClr val="373F4C"/>
                </a:solidFill>
              </a:rPr>
              <a:t> Ora (formerly Housing New Zealand) houses and registered Community Housing Provider houses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2024</a:t>
            </a:r>
          </a:p>
          <a:p>
            <a:pPr marL="0" lvl="0" indent="0">
              <a:spcBef>
                <a:spcPct val="0"/>
              </a:spcBef>
            </a:pPr>
            <a:r>
              <a:rPr lang="en-US" altLang="en-US" sz="1600" dirty="0">
                <a:solidFill>
                  <a:srgbClr val="373F4C"/>
                </a:solidFill>
              </a:rPr>
              <a:t> All rental homes must comply with the healthy homes standards</a:t>
            </a:r>
            <a:endParaRPr lang="en-NZ" sz="16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7C1E996-3ADE-43FC-BE94-D2A3D554BE3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076736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4CCA90-C433-4178-83CC-57A4257487C6}"/>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4A158F25-5193-4A17-8DD1-295F1533CEAA}"/>
              </a:ext>
            </a:extLst>
          </p:cNvPr>
          <p:cNvSpPr>
            <a:spLocks noGrp="1"/>
          </p:cNvSpPr>
          <p:nvPr>
            <p:ph idx="1"/>
          </p:nvPr>
        </p:nvSpPr>
        <p:spPr/>
        <p:txBody>
          <a:bodyPr/>
          <a:lstStyle/>
          <a:p>
            <a:pPr marL="0" indent="0" algn="ctr">
              <a:buNone/>
            </a:pPr>
            <a:r>
              <a:rPr lang="en-NZ" b="1" dirty="0">
                <a:solidFill>
                  <a:srgbClr val="3333CC"/>
                </a:solidFill>
              </a:rPr>
              <a:t>Heat Pumps</a:t>
            </a:r>
          </a:p>
          <a:p>
            <a:r>
              <a:rPr lang="en-NZ" dirty="0"/>
              <a:t>I have heard that there is a shortage of heat pumps</a:t>
            </a:r>
          </a:p>
          <a:p>
            <a:r>
              <a:rPr lang="en-NZ" dirty="0"/>
              <a:t>Some cheaper heat pumps are out of stock</a:t>
            </a:r>
          </a:p>
          <a:p>
            <a:r>
              <a:rPr lang="en-NZ" dirty="0"/>
              <a:t>Remind your members to organise the Healthy Homes requirements as soon as they can to avoid fines.</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BDE0D4A3-B2FB-4423-8401-5E933E78393E}"/>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494744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dirty="0">
                <a:solidFill>
                  <a:srgbClr val="0000CC"/>
                </a:solidFill>
              </a:rPr>
              <a:t> </a:t>
            </a:r>
          </a:p>
          <a:p>
            <a:pPr marL="0" indent="0" algn="ctr">
              <a:buNone/>
            </a:pPr>
            <a:r>
              <a:rPr lang="en-NZ" dirty="0">
                <a:solidFill>
                  <a:srgbClr val="0000CC"/>
                </a:solidFill>
              </a:rPr>
              <a:t>The RTA Amendment Bill:</a:t>
            </a:r>
          </a:p>
          <a:p>
            <a:pPr marL="0" indent="0">
              <a:buNone/>
            </a:pPr>
            <a:endParaRPr lang="en-NZ" sz="2000" dirty="0"/>
          </a:p>
          <a:p>
            <a:pPr marL="0" indent="0">
              <a:buNone/>
            </a:pPr>
            <a:endParaRPr lang="en-NZ" sz="2000" dirty="0"/>
          </a:p>
          <a:p>
            <a:pPr marL="0" indent="0">
              <a:buNone/>
            </a:pPr>
            <a:r>
              <a:rPr lang="en-NZ" sz="2800" dirty="0"/>
              <a:t>Received the  Royal Assent on the 11</a:t>
            </a:r>
            <a:r>
              <a:rPr lang="en-NZ" sz="2800" baseline="30000" dirty="0"/>
              <a:t>th</a:t>
            </a:r>
            <a:r>
              <a:rPr lang="en-NZ" sz="2800" dirty="0"/>
              <a:t> August so it becomes law in 6 months. (February 11</a:t>
            </a:r>
            <a:r>
              <a:rPr lang="en-NZ" sz="2800" baseline="30000" dirty="0"/>
              <a:t>th</a:t>
            </a:r>
            <a:r>
              <a:rPr lang="en-NZ" sz="2800" dirty="0"/>
              <a:t> 2021)</a:t>
            </a:r>
          </a:p>
          <a:p>
            <a:pPr marL="0" indent="0" algn="ctr">
              <a:buNone/>
            </a:pPr>
            <a:endParaRPr lang="en-NZ" sz="2800" dirty="0"/>
          </a:p>
          <a:p>
            <a:pPr marL="0" indent="0" algn="ctr">
              <a:buNone/>
            </a:pPr>
            <a:endParaRPr lang="en-NZ" dirty="0"/>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42660" y="303638"/>
            <a:ext cx="2913660" cy="1296566"/>
          </a:xfrm>
          <a:prstGeom prst="rect">
            <a:avLst/>
          </a:prstGeom>
          <a:noFill/>
          <a:ln w="9525">
            <a:noFill/>
            <a:miter lim="800000"/>
            <a:headEnd/>
            <a:tailEnd/>
          </a:ln>
        </p:spPr>
      </p:pic>
    </p:spTree>
    <p:extLst>
      <p:ext uri="{BB962C8B-B14F-4D97-AF65-F5344CB8AC3E}">
        <p14:creationId xmlns:p14="http://schemas.microsoft.com/office/powerpoint/2010/main" val="1959261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dirty="0">
                <a:solidFill>
                  <a:srgbClr val="0000CC"/>
                </a:solidFill>
              </a:rPr>
              <a:t> </a:t>
            </a:r>
          </a:p>
          <a:p>
            <a:pPr marL="0" indent="0" algn="ctr">
              <a:buNone/>
            </a:pPr>
            <a:r>
              <a:rPr lang="en-NZ" dirty="0">
                <a:solidFill>
                  <a:srgbClr val="0000CC"/>
                </a:solidFill>
              </a:rPr>
              <a:t>The RTA Amendment Bill:</a:t>
            </a:r>
          </a:p>
          <a:p>
            <a:r>
              <a:rPr lang="en-NZ" sz="2000" dirty="0"/>
              <a:t>When looking on line for the bill be careful to get the correct one – it is 218-2</a:t>
            </a:r>
          </a:p>
          <a:p>
            <a:endParaRPr lang="en-NZ" sz="2000" dirty="0"/>
          </a:p>
          <a:p>
            <a:r>
              <a:rPr lang="en-NZ" sz="2000" dirty="0"/>
              <a:t>The link can be found here: </a:t>
            </a:r>
            <a:r>
              <a:rPr lang="en-NZ" sz="2000" dirty="0">
                <a:hlinkClick r:id="rId2">
                  <a:extLst>
                    <a:ext uri="{A12FA001-AC4F-418D-AE19-62706E023703}">
                      <ahyp:hlinkClr xmlns:ahyp="http://schemas.microsoft.com/office/drawing/2018/hyperlinkcolor" xmlns="" val="tx"/>
                    </a:ext>
                  </a:extLst>
                </a:hlinkClick>
              </a:rPr>
              <a:t>http://legislation.govt.nz/bill/government/2020/0218/latest/LMS294929.html</a:t>
            </a:r>
            <a:endParaRPr lang="en-NZ" sz="2000" dirty="0"/>
          </a:p>
          <a:p>
            <a:pPr marL="0" indent="0">
              <a:buNone/>
            </a:pPr>
            <a:endParaRPr lang="en-NZ" sz="2000" dirty="0"/>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3"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125361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BC85E5-9C0F-4993-A824-1EE10877D3CD}"/>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4AB1343C-DE06-49FE-8479-3FF9EA2C6EA8}"/>
              </a:ext>
            </a:extLst>
          </p:cNvPr>
          <p:cNvSpPr>
            <a:spLocks noGrp="1"/>
          </p:cNvSpPr>
          <p:nvPr>
            <p:ph idx="1"/>
          </p:nvPr>
        </p:nvSpPr>
        <p:spPr/>
        <p:txBody>
          <a:bodyPr/>
          <a:lstStyle/>
          <a:p>
            <a:pPr marL="0" indent="0">
              <a:buNone/>
            </a:pPr>
            <a:endParaRPr lang="en-NZ" b="1" dirty="0">
              <a:solidFill>
                <a:srgbClr val="3333CC"/>
              </a:solidFill>
              <a:effectLst/>
              <a:ea typeface="Calibri" panose="020F0502020204030204" pitchFamily="34" charset="0"/>
            </a:endParaRPr>
          </a:p>
          <a:p>
            <a:pPr marL="0" indent="0">
              <a:buNone/>
            </a:pPr>
            <a:endParaRPr lang="en-NZ" b="1" dirty="0">
              <a:solidFill>
                <a:srgbClr val="3333CC"/>
              </a:solidFill>
              <a:ea typeface="Calibri" panose="020F0502020204030204" pitchFamily="34" charset="0"/>
            </a:endParaRPr>
          </a:p>
          <a:p>
            <a:pPr marL="0" indent="0">
              <a:buNone/>
            </a:pPr>
            <a:r>
              <a:rPr lang="en-NZ" b="1" dirty="0">
                <a:solidFill>
                  <a:srgbClr val="3333CC"/>
                </a:solidFill>
                <a:effectLst/>
                <a:ea typeface="Calibri" panose="020F0502020204030204" pitchFamily="34" charset="0"/>
              </a:rPr>
              <a:t>Supplementary Order Paper </a:t>
            </a:r>
            <a:r>
              <a:rPr lang="en-NZ" dirty="0">
                <a:effectLst/>
                <a:ea typeface="Calibri" panose="020F0502020204030204" pitchFamily="34" charset="0"/>
              </a:rPr>
              <a:t>– there were 15 pages that were introduced at the time of the reading. The following slides are a summary of them</a:t>
            </a:r>
          </a:p>
          <a:p>
            <a:endParaRPr lang="en-NZ"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FA629BC0-BBFD-41F4-A476-BCAB3DAB0109}"/>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480567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D40F0B-03CB-49FD-A6D4-467A7F8D8B2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D6B180DF-4488-4A47-A04F-0FCD547FB31B}"/>
              </a:ext>
            </a:extLst>
          </p:cNvPr>
          <p:cNvSpPr>
            <a:spLocks noGrp="1"/>
          </p:cNvSpPr>
          <p:nvPr>
            <p:ph idx="1"/>
          </p:nvPr>
        </p:nvSpPr>
        <p:spPr/>
        <p:txBody>
          <a:bodyPr/>
          <a:lstStyle/>
          <a:p>
            <a:pPr marL="0" indent="0">
              <a:buNone/>
            </a:pPr>
            <a:r>
              <a:rPr lang="en-NZ" b="1" dirty="0">
                <a:solidFill>
                  <a:srgbClr val="3333CC"/>
                </a:solidFill>
                <a:effectLst/>
                <a:latin typeface="+mj-lt"/>
                <a:ea typeface="Calibri" panose="020F0502020204030204" pitchFamily="34" charset="0"/>
              </a:rPr>
              <a:t>Protections for tenants experiencing family violence</a:t>
            </a:r>
          </a:p>
          <a:p>
            <a:r>
              <a:rPr lang="en-NZ" sz="1800" dirty="0">
                <a:effectLst/>
                <a:latin typeface="+mj-lt"/>
                <a:ea typeface="Calibri" panose="020F0502020204030204" pitchFamily="34" charset="0"/>
              </a:rPr>
              <a:t>Victims of family violence can end a tenancy with two days’ notice. They must provide appropriate evidence of family violence with their notice. This might include a signed declaration by a women’s refuge worker or a Protection Order from the Family Court. </a:t>
            </a:r>
          </a:p>
          <a:p>
            <a:r>
              <a:rPr lang="en-NZ" sz="1800" dirty="0">
                <a:effectLst/>
                <a:latin typeface="+mj-lt"/>
                <a:ea typeface="Calibri" panose="020F0502020204030204" pitchFamily="34" charset="0"/>
              </a:rPr>
              <a:t>Enabling a tenant to end a tenancy quickly will have financial implications for co-tenants. The provisions require the landlord to reduce the rent for two weeks to address this issue. After two weeks, the landlord can reinstate the rent. </a:t>
            </a:r>
          </a:p>
          <a:p>
            <a:r>
              <a:rPr lang="en-NZ" sz="1800" dirty="0">
                <a:effectLst/>
                <a:latin typeface="+mj-lt"/>
                <a:ea typeface="Calibri" panose="020F0502020204030204" pitchFamily="34" charset="0"/>
              </a:rPr>
              <a:t>These family violence-related provisions will come into effect 12 months after Royal assent, or earlier if the Government agrees, by Order in Council.</a:t>
            </a:r>
          </a:p>
          <a:p>
            <a:pPr marL="0" indent="0">
              <a:buNone/>
            </a:pPr>
            <a:endParaRPr lang="en-NZ" sz="20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320D9D26-DF94-414A-8C42-390E8BC8EC94}"/>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019692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Termination notices where a tenant physically assaults a landlord</a:t>
            </a:r>
            <a:endParaRPr lang="en-NZ" dirty="0">
              <a:solidFill>
                <a:srgbClr val="3333CC"/>
              </a:solidFill>
              <a:effectLst/>
              <a:ea typeface="Calibri" panose="020F0502020204030204" pitchFamily="34" charset="0"/>
            </a:endParaRPr>
          </a:p>
          <a:p>
            <a:r>
              <a:rPr lang="en-NZ" sz="2000" dirty="0">
                <a:effectLst/>
                <a:ea typeface="Calibri" panose="020F0502020204030204" pitchFamily="34" charset="0"/>
              </a:rPr>
              <a:t>A landlord can give a 14-day termination notice if the Police lay a charge against the tenant for physically assaulting the landlord or owner, the landlord or owner’s family member, or the landlord’s agent. Landlords must provide evidence of the Police charge with the termination notice. </a:t>
            </a:r>
          </a:p>
          <a:p>
            <a:r>
              <a:rPr lang="en-NZ" sz="2000" dirty="0">
                <a:effectLst/>
                <a:ea typeface="Calibri" panose="020F0502020204030204" pitchFamily="34" charset="0"/>
              </a:rPr>
              <a:t>Tenants can challenge this notice in the Tribunal. </a:t>
            </a:r>
          </a:p>
          <a:p>
            <a:r>
              <a:rPr lang="en-NZ" sz="2000" dirty="0">
                <a:effectLst/>
                <a:ea typeface="Calibri" panose="020F0502020204030204" pitchFamily="34" charset="0"/>
              </a:rPr>
              <a:t>This new notice ground is in addition to the already existing section 55 provision which enables landlords to apply to the Tribunal to end a tenancy on the basis of assault. </a:t>
            </a:r>
            <a:endParaRPr lang="en-NZ" sz="20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C78DC194-4C15-47AC-BE63-09CF1175B67A}"/>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450565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Rent increase commencement change </a:t>
            </a:r>
            <a:endParaRPr lang="en-NZ" dirty="0">
              <a:solidFill>
                <a:srgbClr val="3333CC"/>
              </a:solidFill>
              <a:effectLst/>
              <a:ea typeface="Calibri" panose="020F0502020204030204" pitchFamily="34" charset="0"/>
            </a:endParaRPr>
          </a:p>
          <a:p>
            <a:r>
              <a:rPr lang="en-NZ" sz="2000" dirty="0">
                <a:effectLst/>
                <a:ea typeface="Calibri" panose="020F0502020204030204" pitchFamily="34" charset="0"/>
              </a:rPr>
              <a:t>As part of the Government’s response to COVID-19, the commencement date for the provision in the Bill that limits rent increases to once every 12 months is being brought forward. This will now take effect the day after Royal assent (11</a:t>
            </a:r>
            <a:r>
              <a:rPr lang="en-NZ" sz="2000" baseline="30000" dirty="0">
                <a:effectLst/>
                <a:ea typeface="Calibri" panose="020F0502020204030204" pitchFamily="34" charset="0"/>
              </a:rPr>
              <a:t>th</a:t>
            </a:r>
            <a:r>
              <a:rPr lang="en-NZ" sz="2000" dirty="0">
                <a:effectLst/>
                <a:ea typeface="Calibri" panose="020F0502020204030204" pitchFamily="34" charset="0"/>
              </a:rPr>
              <a:t> August). </a:t>
            </a:r>
          </a:p>
          <a:p>
            <a:r>
              <a:rPr lang="en-NZ" sz="2000" dirty="0">
                <a:effectLst/>
                <a:ea typeface="Calibri" panose="020F0502020204030204" pitchFamily="34" charset="0"/>
              </a:rPr>
              <a:t>Any notice of a rent increase from the day after Royal assent will need to take effect:</a:t>
            </a:r>
          </a:p>
          <a:p>
            <a:r>
              <a:rPr lang="en-NZ" sz="2000" dirty="0">
                <a:effectLst/>
                <a:ea typeface="Times New Roman" panose="02020603050405020304" pitchFamily="18" charset="0"/>
              </a:rPr>
              <a:t>after 26 September (due to the current rent increase freeze); and</a:t>
            </a:r>
          </a:p>
          <a:p>
            <a:r>
              <a:rPr lang="en-NZ" sz="2000" dirty="0">
                <a:effectLst/>
                <a:ea typeface="Times New Roman" panose="02020603050405020304" pitchFamily="18" charset="0"/>
              </a:rPr>
              <a:t>12 or more months after the last increase.</a:t>
            </a:r>
          </a:p>
          <a:p>
            <a:r>
              <a:rPr lang="en-NZ" sz="2000" dirty="0">
                <a:effectLst/>
                <a:ea typeface="Calibri" panose="020F0502020204030204" pitchFamily="34" charset="0"/>
              </a:rPr>
              <a:t>This change will give tenants better medium-term certainty as to their housing costs. </a:t>
            </a:r>
          </a:p>
          <a:p>
            <a:endParaRPr lang="en-NZ"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C78DC194-4C15-47AC-BE63-09CF1175B67A}"/>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83287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DFDE07-E568-4669-B418-217EABAF3C4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D09F63EC-25DB-415B-A9B3-B8F7FA96781B}"/>
              </a:ext>
            </a:extLst>
          </p:cNvPr>
          <p:cNvSpPr>
            <a:spLocks noGrp="1"/>
          </p:cNvSpPr>
          <p:nvPr>
            <p:ph idx="1"/>
          </p:nvPr>
        </p:nvSpPr>
        <p:spPr/>
        <p:txBody>
          <a:bodyPr/>
          <a:lstStyle/>
          <a:p>
            <a:pPr marL="0" indent="0">
              <a:buNone/>
            </a:pPr>
            <a:r>
              <a:rPr lang="en-NZ" b="1" dirty="0">
                <a:solidFill>
                  <a:srgbClr val="3333CC"/>
                </a:solidFill>
                <a:effectLst/>
                <a:ea typeface="Calibri" panose="020F0502020204030204" pitchFamily="34" charset="0"/>
              </a:rPr>
              <a:t>Extending the COVID-19 provisions for Tenancy Tribunal hearings via telephone and video conference </a:t>
            </a:r>
            <a:endParaRPr lang="en-NZ" dirty="0">
              <a:solidFill>
                <a:srgbClr val="3333CC"/>
              </a:solidFill>
              <a:effectLst/>
              <a:ea typeface="Calibri" panose="020F0502020204030204" pitchFamily="34" charset="0"/>
            </a:endParaRPr>
          </a:p>
          <a:p>
            <a:r>
              <a:rPr lang="en-NZ" sz="1800" dirty="0">
                <a:effectLst/>
                <a:ea typeface="Calibri" panose="020F0502020204030204" pitchFamily="34" charset="0"/>
              </a:rPr>
              <a:t>The temporary COVID-19 provisions to enable the Tenancy</a:t>
            </a:r>
            <a:r>
              <a:rPr lang="en-NZ" sz="1800" b="1" dirty="0">
                <a:effectLst/>
                <a:ea typeface="Calibri" panose="020F0502020204030204" pitchFamily="34" charset="0"/>
              </a:rPr>
              <a:t> </a:t>
            </a:r>
            <a:r>
              <a:rPr lang="en-NZ" sz="1800" dirty="0">
                <a:effectLst/>
                <a:ea typeface="Calibri" panose="020F0502020204030204" pitchFamily="34" charset="0"/>
              </a:rPr>
              <a:t>Tribunal to hear cases via telephone and video conference are being extended for another six months from their current expiry on 25 September. These provisions give the Tribunal greater flexibility and can help reduce wait times.  </a:t>
            </a:r>
          </a:p>
          <a:p>
            <a:r>
              <a:rPr lang="en-NZ" sz="1800" dirty="0">
                <a:effectLst/>
                <a:ea typeface="Calibri" panose="020F0502020204030204" pitchFamily="34" charset="0"/>
              </a:rPr>
              <a:t>This extension will help the Tribunal catch up on the backlog caused by COVID-19. </a:t>
            </a:r>
          </a:p>
          <a:p>
            <a:r>
              <a:rPr lang="en-NZ" sz="1800" dirty="0">
                <a:effectLst/>
                <a:ea typeface="Calibri" panose="020F0502020204030204" pitchFamily="34" charset="0"/>
              </a:rPr>
              <a:t>Officials will consider whether a longer-term change would be suitable in due course. </a:t>
            </a:r>
          </a:p>
          <a:p>
            <a:endParaRPr lang="en-NZ"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C78DC194-4C15-47AC-BE63-09CF1175B67A}"/>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470467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D260CA5-DDFF-4093-983F-0373788CD01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06B341EE-9A80-4CDF-A12B-2215919B5E05}"/>
              </a:ext>
            </a:extLst>
          </p:cNvPr>
          <p:cNvSpPr>
            <a:spLocks noGrp="1"/>
          </p:cNvSpPr>
          <p:nvPr>
            <p:ph idx="1"/>
          </p:nvPr>
        </p:nvSpPr>
        <p:spPr/>
        <p:txBody>
          <a:bodyPr/>
          <a:lstStyle/>
          <a:p>
            <a:pPr marL="0" indent="0" algn="ctr">
              <a:buNone/>
            </a:pPr>
            <a:r>
              <a:rPr lang="en-NZ" b="1" dirty="0">
                <a:solidFill>
                  <a:srgbClr val="0000CC"/>
                </a:solidFill>
              </a:rPr>
              <a:t>Education Programme</a:t>
            </a:r>
          </a:p>
          <a:p>
            <a:r>
              <a:rPr lang="en-NZ" dirty="0"/>
              <a:t>There is available places this month</a:t>
            </a:r>
          </a:p>
          <a:p>
            <a:r>
              <a:rPr lang="en-NZ" dirty="0"/>
              <a:t>Free to members</a:t>
            </a:r>
          </a:p>
          <a:p>
            <a:r>
              <a:rPr lang="en-NZ" dirty="0"/>
              <a:t>$300 for non members</a:t>
            </a:r>
          </a:p>
          <a:p>
            <a:r>
              <a:rPr lang="en-NZ" dirty="0"/>
              <a:t>On line – Self Managing Landlords Course</a:t>
            </a:r>
          </a:p>
          <a:p>
            <a:r>
              <a:rPr lang="en-NZ" dirty="0"/>
              <a:t>Details can be found on NZPIF.org.nz</a:t>
            </a:r>
          </a:p>
          <a:p>
            <a:r>
              <a:rPr lang="en-NZ" dirty="0"/>
              <a:t>Enrol and then you will be sent a date you can start the course.</a:t>
            </a: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1BFC33A-0BE4-4238-98C5-FF147F03CEE0}"/>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9258887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00B5CE-F5D4-4A53-A295-24470AEDA4C9}"/>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357D2060-B24A-43C1-95A5-BEED709D4F5B}"/>
              </a:ext>
            </a:extLst>
          </p:cNvPr>
          <p:cNvSpPr>
            <a:spLocks noGrp="1"/>
          </p:cNvSpPr>
          <p:nvPr>
            <p:ph idx="1"/>
          </p:nvPr>
        </p:nvSpPr>
        <p:spPr/>
        <p:txBody>
          <a:bodyPr/>
          <a:lstStyle/>
          <a:p>
            <a:pPr marL="0" indent="0">
              <a:buNone/>
            </a:pPr>
            <a:endParaRPr lang="en-NZ" b="1" dirty="0">
              <a:solidFill>
                <a:srgbClr val="3333CC"/>
              </a:solidFill>
            </a:endParaRPr>
          </a:p>
          <a:p>
            <a:pPr marL="0" indent="0">
              <a:buNone/>
            </a:pPr>
            <a:endParaRPr lang="en-NZ" b="1" dirty="0">
              <a:solidFill>
                <a:srgbClr val="3333CC"/>
              </a:solidFill>
            </a:endParaRPr>
          </a:p>
          <a:p>
            <a:pPr marL="0" indent="0">
              <a:buNone/>
            </a:pPr>
            <a:r>
              <a:rPr lang="en-NZ" b="1" dirty="0">
                <a:solidFill>
                  <a:srgbClr val="3333CC"/>
                </a:solidFill>
              </a:rPr>
              <a:t>General Discussion</a:t>
            </a:r>
          </a:p>
          <a:p>
            <a:pPr marL="0" indent="0">
              <a:buNone/>
            </a:pPr>
            <a:endParaRPr lang="en-NZ" b="1" dirty="0">
              <a:solidFill>
                <a:srgbClr val="3333CC"/>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E30D99BB-233B-41E5-88D2-F47306819B05}"/>
              </a:ext>
            </a:extLst>
          </p:cNvPr>
          <p:cNvPicPr>
            <a:picLocks noChangeAspect="1" noChangeArrowheads="1"/>
          </p:cNvPicPr>
          <p:nvPr/>
        </p:nvPicPr>
        <p:blipFill>
          <a:blip r:embed="rId2" cstate="print"/>
          <a:srcRect/>
          <a:stretch>
            <a:fillRect/>
          </a:stretch>
        </p:blipFill>
        <p:spPr bwMode="auto">
          <a:xfrm>
            <a:off x="575825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776062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A42A9D-F5E6-43D3-BD95-77FC42A0DCE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AA9905F4-D9EF-49EE-80E1-88FEF4C46881}"/>
              </a:ext>
            </a:extLst>
          </p:cNvPr>
          <p:cNvSpPr>
            <a:spLocks noGrp="1"/>
          </p:cNvSpPr>
          <p:nvPr>
            <p:ph idx="1"/>
          </p:nvPr>
        </p:nvSpPr>
        <p:spPr/>
        <p:txBody>
          <a:bodyPr/>
          <a:lstStyle/>
          <a:p>
            <a:pPr marL="0" indent="0">
              <a:buNone/>
            </a:pPr>
            <a:r>
              <a:rPr lang="en-NZ" b="1" dirty="0">
                <a:solidFill>
                  <a:srgbClr val="3333CC"/>
                </a:solidFill>
              </a:rPr>
              <a:t>New Bond Forms</a:t>
            </a:r>
          </a:p>
          <a:p>
            <a:r>
              <a:rPr lang="en-NZ" sz="2400" dirty="0"/>
              <a:t>Tenancy Services have updated their bond forms.</a:t>
            </a:r>
          </a:p>
          <a:p>
            <a:r>
              <a:rPr lang="en-NZ" sz="2400" dirty="0"/>
              <a:t>Ensure you are using the latest version for faster processing.</a:t>
            </a:r>
          </a:p>
          <a:p>
            <a:r>
              <a:rPr lang="en-NZ" sz="2400" dirty="0"/>
              <a:t>Tenant email is no longer mandatory.</a:t>
            </a:r>
          </a:p>
          <a:p>
            <a:r>
              <a:rPr lang="en-NZ" sz="2400" dirty="0"/>
              <a:t>Additional forms can now be attached to the one Bond Lodgement form.</a:t>
            </a:r>
          </a:p>
          <a:p>
            <a:endParaRPr lang="en-NZ" sz="2400" b="1"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FD3D37F6-4B73-405C-9B9E-7F189B0D64A4}"/>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1437863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6CD282-62BD-493E-B34F-09EC449F64B4}"/>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F708D703-95AD-4E02-8865-E4FC11302A3F}"/>
              </a:ext>
            </a:extLst>
          </p:cNvPr>
          <p:cNvSpPr>
            <a:spLocks noGrp="1"/>
          </p:cNvSpPr>
          <p:nvPr>
            <p:ph idx="1"/>
          </p:nvPr>
        </p:nvSpPr>
        <p:spPr/>
        <p:txBody>
          <a:bodyPr/>
          <a:lstStyle/>
          <a:p>
            <a:pPr marL="0" indent="0" algn="ctr">
              <a:buNone/>
            </a:pPr>
            <a:r>
              <a:rPr lang="en-NZ" b="1" dirty="0">
                <a:solidFill>
                  <a:srgbClr val="3333CC"/>
                </a:solidFill>
              </a:rPr>
              <a:t>Asset Depreciation</a:t>
            </a:r>
          </a:p>
          <a:p>
            <a:r>
              <a:rPr lang="en-NZ" sz="2200" dirty="0"/>
              <a:t>Before 16</a:t>
            </a:r>
            <a:r>
              <a:rPr lang="en-NZ" sz="2200" baseline="30000" dirty="0"/>
              <a:t>th</a:t>
            </a:r>
            <a:r>
              <a:rPr lang="en-NZ" sz="2200" dirty="0"/>
              <a:t> March 2020 - </a:t>
            </a:r>
            <a:r>
              <a:rPr lang="en-US" sz="2200" dirty="0"/>
              <a:t>you could claim an immediate tax deduction for assets costing less than $500,</a:t>
            </a:r>
            <a:br>
              <a:rPr lang="en-US" sz="2200" dirty="0"/>
            </a:br>
            <a:r>
              <a:rPr lang="en-US" sz="2200" dirty="0"/>
              <a:t>instead of claiming depreciation over the following years.</a:t>
            </a:r>
            <a:endParaRPr lang="en-NZ" sz="2200" dirty="0"/>
          </a:p>
          <a:p>
            <a:r>
              <a:rPr lang="en-NZ" sz="2200" dirty="0"/>
              <a:t>This has temporarily increased from17th March until 16 March 2021.</a:t>
            </a:r>
          </a:p>
          <a:p>
            <a:r>
              <a:rPr lang="en-NZ" sz="2200" dirty="0"/>
              <a:t>Limit is now $5,000. (you can pool assets together).</a:t>
            </a:r>
          </a:p>
          <a:p>
            <a:r>
              <a:rPr lang="en-NZ" sz="2200" dirty="0"/>
              <a:t>After 17</a:t>
            </a:r>
            <a:r>
              <a:rPr lang="en-NZ" sz="2200" baseline="30000" dirty="0"/>
              <a:t>th</a:t>
            </a:r>
            <a:r>
              <a:rPr lang="en-NZ" sz="2200" dirty="0"/>
              <a:t> March 2021 it will go back to $1,000.</a:t>
            </a:r>
          </a:p>
          <a:p>
            <a:endParaRPr lang="en-NZ" sz="2200" dirty="0"/>
          </a:p>
          <a:p>
            <a:r>
              <a:rPr lang="en-NZ" sz="2200" dirty="0"/>
              <a:t>Please check with your accountant and on the IRD web site.</a:t>
            </a:r>
          </a:p>
          <a:p>
            <a:endParaRPr lang="en-NZ" dirty="0"/>
          </a:p>
          <a:p>
            <a:endParaRPr lang="en-NZ" b="1"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B2557282-7F5E-4F03-9C67-6EA84A36B12F}"/>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543433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B336B0-0927-4B35-A08D-BCBC8FC1F06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09EBBD0-659A-4228-8BBF-82AC303E6C8D}"/>
              </a:ext>
            </a:extLst>
          </p:cNvPr>
          <p:cNvSpPr>
            <a:spLocks noGrp="1"/>
          </p:cNvSpPr>
          <p:nvPr>
            <p:ph idx="1"/>
          </p:nvPr>
        </p:nvSpPr>
        <p:spPr/>
        <p:txBody>
          <a:bodyPr/>
          <a:lstStyle/>
          <a:p>
            <a:pPr marL="0" indent="0">
              <a:buNone/>
            </a:pPr>
            <a:r>
              <a:rPr lang="en-NZ" b="1" dirty="0">
                <a:solidFill>
                  <a:srgbClr val="3333CC"/>
                </a:solidFill>
              </a:rPr>
              <a:t>Rent Arrears Assistance Housing Support Product</a:t>
            </a:r>
          </a:p>
          <a:p>
            <a:r>
              <a:rPr lang="en-NZ" sz="2300" dirty="0"/>
              <a:t>This is a product to help tenants stay in their homes due to losing their jobs or reduced working hours</a:t>
            </a:r>
          </a:p>
          <a:p>
            <a:r>
              <a:rPr lang="en-NZ" sz="2300" dirty="0"/>
              <a:t>Tenants should contact Ministry of Social Development.</a:t>
            </a:r>
          </a:p>
          <a:p>
            <a:r>
              <a:rPr lang="en-US" sz="2300" dirty="0"/>
              <a:t>Available from 6</a:t>
            </a:r>
            <a:r>
              <a:rPr lang="en-US" sz="2300" baseline="30000" dirty="0"/>
              <a:t>th</a:t>
            </a:r>
            <a:r>
              <a:rPr lang="en-US" sz="2300" dirty="0"/>
              <a:t> July 2020.</a:t>
            </a:r>
          </a:p>
          <a:p>
            <a:r>
              <a:rPr lang="en-US" sz="2300" dirty="0"/>
              <a:t>Tenants need to prove hardship and they will be asset tested.</a:t>
            </a:r>
          </a:p>
          <a:p>
            <a:r>
              <a:rPr lang="en-US" sz="2300" dirty="0"/>
              <a:t>Can help with overdue rent payments.</a:t>
            </a:r>
          </a:p>
          <a:p>
            <a:r>
              <a:rPr lang="en-US" sz="2300" dirty="0"/>
              <a:t>Tenants can get up to $4000 in the next 12 month period.</a:t>
            </a:r>
            <a:endParaRPr lang="en-NZ" sz="23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188179D-917F-499C-8FC9-D4A99B660E35}"/>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4234911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0F224D-7336-4932-9F0C-EE8D3EA41445}"/>
              </a:ext>
            </a:extLst>
          </p:cNvPr>
          <p:cNvSpPr>
            <a:spLocks noGrp="1"/>
          </p:cNvSpPr>
          <p:nvPr>
            <p:ph type="title"/>
          </p:nvPr>
        </p:nvSpPr>
        <p:spPr/>
        <p:txBody>
          <a:bodyPr/>
          <a:lstStyle/>
          <a:p>
            <a:endParaRPr lang="en-NZ" dirty="0"/>
          </a:p>
        </p:txBody>
      </p:sp>
      <p:sp>
        <p:nvSpPr>
          <p:cNvPr id="4" name="Rectangle 1">
            <a:extLst>
              <a:ext uri="{FF2B5EF4-FFF2-40B4-BE49-F238E27FC236}">
                <a16:creationId xmlns:a16="http://schemas.microsoft.com/office/drawing/2014/main" xmlns="" id="{DD27D781-26BB-4ED5-A0AC-60F32AA1BC42}"/>
              </a:ext>
            </a:extLst>
          </p:cNvPr>
          <p:cNvSpPr>
            <a:spLocks noGrp="1" noChangeArrowheads="1"/>
          </p:cNvSpPr>
          <p:nvPr>
            <p:ph idx="1"/>
          </p:nvPr>
        </p:nvSpPr>
        <p:spPr bwMode="auto">
          <a:xfrm>
            <a:off x="457200" y="1416365"/>
            <a:ext cx="82296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b="1" i="0" strike="noStrike" cap="none" normalizeH="0" baseline="0" dirty="0">
                <a:ln>
                  <a:noFill/>
                </a:ln>
                <a:solidFill>
                  <a:srgbClr val="3333CC"/>
                </a:solidFill>
                <a:effectLst/>
                <a:ea typeface="Times New Roman" panose="02020603050405020304" pitchFamily="18" charset="0"/>
                <a:cs typeface="Arial" panose="020B0604020202020204" pitchFamily="34" charset="0"/>
              </a:rPr>
              <a:t>Associations Liability Insurance</a:t>
            </a:r>
            <a:endParaRPr kumimoji="0" lang="en-NZ" altLang="en-US" b="1" i="0" strike="noStrike" cap="none" normalizeH="0" baseline="0" dirty="0">
              <a:ln>
                <a:noFill/>
              </a:ln>
              <a:solidFill>
                <a:srgbClr val="3333CC"/>
              </a:solidFill>
              <a:effectLst/>
            </a:endParaRP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Responds to a civil claim made against an association or a person serving or engaged by the association in carrying out their duties, whether salaried or not. </a:t>
            </a:r>
          </a:p>
          <a:p>
            <a:pPr>
              <a:spcBef>
                <a:spcPct val="0"/>
              </a:spcBef>
            </a:pPr>
            <a:r>
              <a:rPr lang="en-AU" altLang="en-US" sz="2000" dirty="0">
                <a:solidFill>
                  <a:srgbClr val="282828"/>
                </a:solidFill>
                <a:ea typeface="Calibri" panose="020F0502020204030204" pitchFamily="34" charset="0"/>
                <a:cs typeface="Arial" panose="020B0604020202020204" pitchFamily="34" charset="0"/>
              </a:rPr>
              <a:t>C</a:t>
            </a: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overs liability to the claimant as well as the cost of defending the claim.</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 Both the association and individual officers of the association are covered</a:t>
            </a:r>
            <a:r>
              <a:rPr lang="en-AU" altLang="en-US" sz="2000" dirty="0">
                <a:solidFill>
                  <a:srgbClr val="282828"/>
                </a:solidFill>
                <a:ea typeface="Calibri" panose="020F0502020204030204" pitchFamily="34" charset="0"/>
                <a:cs typeface="Arial" panose="020B0604020202020204" pitchFamily="34" charset="0"/>
              </a:rPr>
              <a:t>.</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The policy includes any past, present or future director, secretary, officer, trustee committee member or employee of an association or any other person acting on behalf of the association or at the direction of management. </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The association is also covered for the cost of indemnifying its officer. </a:t>
            </a:r>
          </a:p>
          <a:p>
            <a:pPr>
              <a:spcBef>
                <a:spcPct val="0"/>
              </a:spcBef>
            </a:pPr>
            <a:r>
              <a:rPr kumimoji="0" lang="en-AU" altLang="en-US" sz="2000" b="0" i="0" u="none" strike="noStrike" cap="none" normalizeH="0" baseline="0" dirty="0">
                <a:ln>
                  <a:noFill/>
                </a:ln>
                <a:solidFill>
                  <a:srgbClr val="282828"/>
                </a:solidFill>
                <a:effectLst/>
                <a:ea typeface="Calibri" panose="020F0502020204030204" pitchFamily="34" charset="0"/>
                <a:cs typeface="Arial" panose="020B0604020202020204" pitchFamily="34" charset="0"/>
              </a:rPr>
              <a:t>Cover does not apply for ‘Breach Of Professional Duty’ though.</a:t>
            </a:r>
            <a:endParaRPr kumimoji="0" lang="en-AU" altLang="en-US" sz="2000" b="0" i="0" u="none" strike="noStrike" cap="none" normalizeH="0" baseline="0" dirty="0">
              <a:ln>
                <a:noFill/>
              </a:ln>
              <a:solidFill>
                <a:schemeClr val="tx1"/>
              </a:solidFill>
              <a:effectLst/>
            </a:endParaRPr>
          </a:p>
        </p:txBody>
      </p:sp>
      <p:pic>
        <p:nvPicPr>
          <p:cNvPr id="3" name="Picture 6" descr="C:\Users\glenda.watson\AppData\Local\Microsoft\Windows\Temporary Internet Files\Content.Outlook\SE8HEYGD\NZPIF - logo 1.TIF">
            <a:extLst>
              <a:ext uri="{FF2B5EF4-FFF2-40B4-BE49-F238E27FC236}">
                <a16:creationId xmlns:a16="http://schemas.microsoft.com/office/drawing/2014/main" xmlns="" id="{DD009233-DFD6-4D6C-A1DD-9670E000F4EE}"/>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369343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45A436-E863-4B45-831D-A27C81B2AEB8}"/>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59ED6529-2EE6-484D-8C6A-66C8C3E2652A}"/>
              </a:ext>
            </a:extLst>
          </p:cNvPr>
          <p:cNvSpPr>
            <a:spLocks noGrp="1"/>
          </p:cNvSpPr>
          <p:nvPr>
            <p:ph idx="1"/>
          </p:nvPr>
        </p:nvSpPr>
        <p:spPr/>
        <p:txBody>
          <a:bodyPr/>
          <a:lstStyle/>
          <a:p>
            <a:pPr marL="0" indent="0" algn="ctr">
              <a:buNone/>
            </a:pPr>
            <a:r>
              <a:rPr lang="en-NZ" b="1" dirty="0">
                <a:solidFill>
                  <a:srgbClr val="3333CC"/>
                </a:solidFill>
              </a:rPr>
              <a:t>Disclaimers</a:t>
            </a:r>
          </a:p>
          <a:p>
            <a:pPr marL="0" indent="0" algn="ctr">
              <a:buNone/>
            </a:pPr>
            <a:endParaRPr lang="en-NZ" b="1" dirty="0">
              <a:solidFill>
                <a:srgbClr val="3333CC"/>
              </a:solidFill>
            </a:endParaRPr>
          </a:p>
          <a:p>
            <a:r>
              <a:rPr lang="en-NZ" sz="2000" dirty="0"/>
              <a:t>It is vital that you still show disclaimers on everything that you do as an Association</a:t>
            </a:r>
          </a:p>
          <a:p>
            <a:endParaRPr lang="en-NZ" sz="2000" dirty="0"/>
          </a:p>
          <a:p>
            <a:pPr marL="0" indent="0">
              <a:buNone/>
            </a:pPr>
            <a:r>
              <a:rPr lang="en-NZ" sz="2000" dirty="0"/>
              <a:t>Please let me know if you need a copy of one. </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FEB4A35-1F2C-4A5C-80DB-1F6B5D6431E6}"/>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3227526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342A45-CD80-444A-ADE2-F8F9FF193F9A}"/>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8509D25E-B8C9-4CDC-93B2-2EE904732980}"/>
              </a:ext>
            </a:extLst>
          </p:cNvPr>
          <p:cNvSpPr>
            <a:spLocks noGrp="1"/>
          </p:cNvSpPr>
          <p:nvPr>
            <p:ph idx="1"/>
          </p:nvPr>
        </p:nvSpPr>
        <p:spPr/>
        <p:txBody>
          <a:bodyPr/>
          <a:lstStyle/>
          <a:p>
            <a:pPr marL="0" indent="0">
              <a:buNone/>
            </a:pPr>
            <a:r>
              <a:rPr lang="en-NZ" b="1" dirty="0">
                <a:solidFill>
                  <a:srgbClr val="3333CC"/>
                </a:solidFill>
              </a:rPr>
              <a:t>Important information on rent increases</a:t>
            </a:r>
            <a:endParaRPr lang="en-NZ" dirty="0">
              <a:solidFill>
                <a:srgbClr val="3333CC"/>
              </a:solidFill>
            </a:endParaRPr>
          </a:p>
          <a:p>
            <a:r>
              <a:rPr lang="en-NZ" dirty="0"/>
              <a:t>Rent increase notices can be given now provided the increase takes effect after the six-month freeze period (after 25 September 2020, unless the legislation is extended).</a:t>
            </a:r>
          </a:p>
          <a:p>
            <a:endParaRPr lang="en-NZ"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9CC883A6-6B3B-4EEC-B791-AEF2358A1E80}"/>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1798992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F42E0-4302-406B-A9B9-54897C2DA75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022044E3-832E-4FBF-9316-D5211843E647}"/>
              </a:ext>
            </a:extLst>
          </p:cNvPr>
          <p:cNvSpPr>
            <a:spLocks noGrp="1"/>
          </p:cNvSpPr>
          <p:nvPr>
            <p:ph idx="1"/>
          </p:nvPr>
        </p:nvSpPr>
        <p:spPr/>
        <p:txBody>
          <a:bodyPr/>
          <a:lstStyle/>
          <a:p>
            <a:pPr marL="0" indent="0">
              <a:buNone/>
            </a:pPr>
            <a:r>
              <a:rPr lang="en-NZ" b="1" dirty="0">
                <a:solidFill>
                  <a:srgbClr val="3333CC"/>
                </a:solidFill>
              </a:rPr>
              <a:t>Giving notice to increase the rent:</a:t>
            </a:r>
          </a:p>
          <a:p>
            <a:pPr lvl="0"/>
            <a:r>
              <a:rPr lang="en-NZ" sz="2800" dirty="0"/>
              <a:t>A landlord must give their tenant at least 60 days’ written notice of a rent increase. Boarding house landlords must give their tenant at least 28 days’ written notice.</a:t>
            </a:r>
          </a:p>
          <a:p>
            <a:pPr lvl="0"/>
            <a:r>
              <a:rPr lang="en-NZ" sz="2800" dirty="0"/>
              <a:t>The notice must be served in writing, say how much the rent is increasing by and the day the increased rent is due. The landlord should keep a copy of the notice. </a:t>
            </a:r>
          </a:p>
          <a:p>
            <a:endParaRPr lang="en-NZ"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B35DF301-0C49-4ECC-AB0A-C8AD8A2DDF65}"/>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54845148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13900</TotalTime>
  <Words>776</Words>
  <Application>Microsoft Office PowerPoint</Application>
  <PresentationFormat>On-screen Show (4:3)</PresentationFormat>
  <Paragraphs>105</Paragraphs>
  <Slides>21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Default Design</vt:lpstr>
      <vt:lpstr>      Napier   HANDY HINTS   August 2020  Written by Sharon Cullwick  (NZPIF Executive Officer)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Napier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HBPIA Presentation</dc:title>
  <dc:creator>Sharon Cullwick</dc:creator>
  <cp:lastModifiedBy>Microsoft account</cp:lastModifiedBy>
  <cp:revision>1195</cp:revision>
  <cp:lastPrinted>2019-11-18T01:30:25Z</cp:lastPrinted>
  <dcterms:created xsi:type="dcterms:W3CDTF">2009-09-09T03:26:32Z</dcterms:created>
  <dcterms:modified xsi:type="dcterms:W3CDTF">2020-09-07T20:44:02Z</dcterms:modified>
</cp:coreProperties>
</file>