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656" r:id="rId3"/>
    <p:sldId id="658" r:id="rId4"/>
    <p:sldId id="661" r:id="rId5"/>
    <p:sldId id="662" r:id="rId6"/>
    <p:sldId id="647" r:id="rId7"/>
    <p:sldId id="665" r:id="rId8"/>
    <p:sldId id="667" r:id="rId9"/>
    <p:sldId id="666" r:id="rId10"/>
    <p:sldId id="632" r:id="rId11"/>
    <p:sldId id="664" r:id="rId12"/>
    <p:sldId id="668" r:id="rId13"/>
    <p:sldId id="669" r:id="rId14"/>
    <p:sldId id="309" r:id="rId15"/>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451" autoAdjust="0"/>
  </p:normalViewPr>
  <p:slideViewPr>
    <p:cSldViewPr>
      <p:cViewPr varScale="1">
        <p:scale>
          <a:sx n="74" d="100"/>
          <a:sy n="74" d="100"/>
        </p:scale>
        <p:origin x="1284" y="72"/>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14</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B0F0"/>
                </a:solidFill>
              </a:rPr>
              <a:t>HANDY HINTS </a:t>
            </a:r>
            <a:br>
              <a:rPr lang="en-NZ" sz="4000" b="1" dirty="0">
                <a:solidFill>
                  <a:srgbClr val="00B0F0"/>
                </a:solidFill>
              </a:rPr>
            </a:br>
            <a:r>
              <a:rPr lang="en-NZ" sz="4000" b="1" dirty="0">
                <a:solidFill>
                  <a:srgbClr val="00B0F0"/>
                </a:solidFill>
              </a:rPr>
              <a:t>Back to Normal</a:t>
            </a:r>
            <a:br>
              <a:rPr lang="en-NZ" sz="4000" b="1" dirty="0">
                <a:solidFill>
                  <a:srgbClr val="00B0F0"/>
                </a:solidFill>
              </a:rPr>
            </a:br>
            <a:r>
              <a:rPr lang="en-NZ" sz="2400" dirty="0"/>
              <a:t>June 2020</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Homes – important dates</a:t>
            </a:r>
          </a:p>
          <a:p>
            <a:pPr marL="0" lvl="0" indent="0">
              <a:spcBef>
                <a:spcPct val="0"/>
              </a:spcBef>
              <a:buNone/>
            </a:pPr>
            <a:r>
              <a:rPr lang="en-US" altLang="en-US" sz="1600" dirty="0">
                <a:solidFill>
                  <a:srgbClr val="373F4C"/>
                </a:solidFill>
              </a:rPr>
              <a:t>From 1 July 2020 </a:t>
            </a:r>
            <a:r>
              <a:rPr lang="en-US" altLang="en-US" sz="1600" b="1" dirty="0">
                <a:solidFill>
                  <a:srgbClr val="3333CC"/>
                </a:solidFill>
              </a:rPr>
              <a:t>Now changed to 1 December 2020</a:t>
            </a:r>
            <a:endParaRPr lang="en-US" altLang="en-US" sz="1600" dirty="0">
              <a:solidFill>
                <a:srgbClr val="373F4C"/>
              </a:solidFill>
            </a:endParaRP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t>From 1 July 2021</a:t>
            </a:r>
            <a:endParaRPr lang="en-US" altLang="en-US" sz="2000" b="1" dirty="0"/>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2024</a:t>
            </a:r>
          </a:p>
          <a:p>
            <a:pPr marL="0" lvl="0" indent="0">
              <a:spcBef>
                <a:spcPct val="0"/>
              </a:spcBef>
            </a:pPr>
            <a:r>
              <a:rPr lang="en-US" altLang="en-US" sz="1600" dirty="0">
                <a:solidFill>
                  <a:srgbClr val="373F4C"/>
                </a:solidFill>
              </a:rPr>
              <a:t> All rental homes must comply with the healthy homes standards</a:t>
            </a:r>
            <a:endParaRPr lang="en-NZ" sz="16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7C1E996-3ADE-43FC-BE94-D2A3D554BE3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07673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5E18960-5398-4B13-B707-BDACB550AAA8}"/>
              </a:ext>
            </a:extLst>
          </p:cNvPr>
          <p:cNvSpPr>
            <a:spLocks noGrp="1"/>
          </p:cNvSpPr>
          <p:nvPr>
            <p:ph idx="1"/>
          </p:nvPr>
        </p:nvSpPr>
        <p:spPr/>
        <p:txBody>
          <a:bodyPr/>
          <a:lstStyle/>
          <a:p>
            <a:pPr marL="0" indent="0" algn="ctr">
              <a:buNone/>
            </a:pPr>
            <a:r>
              <a:rPr lang="en-NZ" sz="2800" dirty="0">
                <a:solidFill>
                  <a:srgbClr val="0000CC"/>
                </a:solidFill>
              </a:rPr>
              <a:t>Landlord Compliance Checklist</a:t>
            </a:r>
          </a:p>
          <a:p>
            <a:r>
              <a:rPr lang="en-NZ" sz="2400" dirty="0"/>
              <a:t>With all the changes happening to tenancy legislation check all of your paper work is up to date.</a:t>
            </a:r>
          </a:p>
          <a:p>
            <a:r>
              <a:rPr lang="en-NZ" sz="2400" dirty="0"/>
              <a:t>Print off a copy of the Landlord Compliance Checklist from the Tenancy Services website and work your way through this. This is the form that MBIE Compliance Team will use if they audit you.</a:t>
            </a:r>
          </a:p>
          <a:p>
            <a:r>
              <a:rPr lang="en-NZ" sz="2800" dirty="0">
                <a:solidFill>
                  <a:srgbClr val="0000CC"/>
                </a:solidFill>
                <a:hlinkClick r:id="rId2">
                  <a:extLst>
                    <a:ext uri="{A12FA001-AC4F-418D-AE19-62706E023703}">
                      <ahyp:hlinkClr xmlns:ahyp="http://schemas.microsoft.com/office/drawing/2018/hyperlinkcolor" xmlns="" val="tx"/>
                    </a:ext>
                  </a:extLst>
                </a:hlinkClick>
              </a:rPr>
              <a:t>https://www.tenancy.govt.nz/starting-a-tenancy/new-to-tenancy/landlord-compliance-checklist/</a:t>
            </a:r>
            <a:endParaRPr lang="en-NZ" sz="2800" dirty="0">
              <a:solidFill>
                <a:srgbClr val="0000CC"/>
              </a:solidFill>
            </a:endParaRPr>
          </a:p>
          <a:p>
            <a:endParaRPr lang="en-NZ" sz="2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FF2F56C-5091-40C5-BDB1-2D3A1A21FE4E}"/>
              </a:ext>
            </a:extLst>
          </p:cNvPr>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70404-6245-4562-BE1D-C4F6FE06A9C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3B53B25A-234B-47EC-976F-EE0B196824AC}"/>
              </a:ext>
            </a:extLst>
          </p:cNvPr>
          <p:cNvSpPr>
            <a:spLocks noGrp="1"/>
          </p:cNvSpPr>
          <p:nvPr>
            <p:ph idx="1"/>
          </p:nvPr>
        </p:nvSpPr>
        <p:spPr/>
        <p:txBody>
          <a:bodyPr/>
          <a:lstStyle/>
          <a:p>
            <a:pPr marL="0" indent="0">
              <a:buNone/>
            </a:pPr>
            <a:r>
              <a:rPr lang="en-NZ" b="1" dirty="0">
                <a:solidFill>
                  <a:srgbClr val="3333CC"/>
                </a:solidFill>
              </a:rPr>
              <a:t>Our latest Survey</a:t>
            </a:r>
          </a:p>
          <a:p>
            <a:r>
              <a:rPr lang="en-NZ" sz="2200" dirty="0"/>
              <a:t>Survey ran from 20-29</a:t>
            </a:r>
            <a:r>
              <a:rPr lang="en-NZ" sz="2200" baseline="30000" dirty="0"/>
              <a:t>th</a:t>
            </a:r>
            <a:r>
              <a:rPr lang="en-NZ" sz="2200" dirty="0"/>
              <a:t> May 2020 collecting information from 25</a:t>
            </a:r>
            <a:r>
              <a:rPr lang="en-NZ" sz="2200" baseline="30000" dirty="0"/>
              <a:t>th</a:t>
            </a:r>
            <a:r>
              <a:rPr lang="en-NZ" sz="2200" dirty="0"/>
              <a:t> March until the 21</a:t>
            </a:r>
            <a:r>
              <a:rPr lang="en-NZ" sz="2200" baseline="30000" dirty="0"/>
              <a:t>st</a:t>
            </a:r>
            <a:r>
              <a:rPr lang="en-NZ" sz="2200" dirty="0"/>
              <a:t> May2020</a:t>
            </a:r>
          </a:p>
          <a:p>
            <a:r>
              <a:rPr lang="en-NZ" sz="2200" dirty="0"/>
              <a:t>639 members managing 6,658 Tenancies</a:t>
            </a:r>
          </a:p>
          <a:p>
            <a:r>
              <a:rPr lang="en-NZ" sz="2200" dirty="0"/>
              <a:t>80% tenants remained in place during lockdown and paid normally</a:t>
            </a:r>
          </a:p>
          <a:p>
            <a:r>
              <a:rPr lang="en-NZ" sz="2200" dirty="0"/>
              <a:t>5% of houses were empty</a:t>
            </a:r>
          </a:p>
          <a:p>
            <a:r>
              <a:rPr lang="en-NZ" sz="2200" dirty="0"/>
              <a:t>8% tenants given a reduced rent</a:t>
            </a:r>
          </a:p>
          <a:p>
            <a:r>
              <a:rPr lang="en-NZ" sz="2200" dirty="0"/>
              <a:t>466 (7%) stopped paying rent altogether!</a:t>
            </a:r>
          </a:p>
          <a:p>
            <a:r>
              <a:rPr lang="en-NZ" sz="2200" dirty="0"/>
              <a:t>Total loss in income $633,528 (excludes all rental increases that were never implemented).</a:t>
            </a:r>
          </a:p>
          <a:p>
            <a:endParaRPr lang="en-NZ" sz="2000" dirty="0"/>
          </a:p>
          <a:p>
            <a:endParaRPr lang="en-NZ" sz="2000" dirty="0"/>
          </a:p>
          <a:p>
            <a:endParaRPr lang="en-NZ" sz="2000" b="1" dirty="0">
              <a:solidFill>
                <a:srgbClr val="3333CC"/>
              </a:solidFill>
            </a:endParaRPr>
          </a:p>
          <a:p>
            <a:endParaRPr lang="en-NZ" sz="2000" b="1"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C04482-097D-4E29-B007-A2ADB7E6D9F4}"/>
              </a:ext>
            </a:extLst>
          </p:cNvPr>
          <p:cNvPicPr>
            <a:picLocks noChangeAspect="1" noChangeArrowheads="1"/>
          </p:cNvPicPr>
          <p:nvPr/>
        </p:nvPicPr>
        <p:blipFill>
          <a:blip r:embed="rId2"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3637767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E9E1C-A5F6-4AAB-B973-798A679C3FF2}"/>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A3D2688E-775E-49D5-A0CD-E4E87EB4C187}"/>
              </a:ext>
            </a:extLst>
          </p:cNvPr>
          <p:cNvSpPr>
            <a:spLocks noGrp="1"/>
          </p:cNvSpPr>
          <p:nvPr>
            <p:ph idx="1"/>
          </p:nvPr>
        </p:nvSpPr>
        <p:spPr/>
        <p:txBody>
          <a:bodyPr/>
          <a:lstStyle/>
          <a:p>
            <a:pPr marL="0" indent="0">
              <a:buNone/>
            </a:pPr>
            <a:r>
              <a:rPr lang="en-NZ" b="1" dirty="0">
                <a:solidFill>
                  <a:srgbClr val="3333CC"/>
                </a:solidFill>
              </a:rPr>
              <a:t>Our latest Survey (continued)</a:t>
            </a:r>
          </a:p>
          <a:p>
            <a:r>
              <a:rPr lang="en-NZ" sz="2200" dirty="0"/>
              <a:t>53% of landlords had no change in income</a:t>
            </a:r>
          </a:p>
          <a:p>
            <a:r>
              <a:rPr lang="en-NZ" sz="2200" dirty="0"/>
              <a:t>47% were affected by wages, income, business, contracts </a:t>
            </a:r>
          </a:p>
          <a:p>
            <a:r>
              <a:rPr lang="en-NZ" sz="2200" dirty="0"/>
              <a:t>Of this 47% </a:t>
            </a:r>
          </a:p>
          <a:p>
            <a:pPr lvl="1"/>
            <a:r>
              <a:rPr lang="en-NZ" sz="2200" dirty="0"/>
              <a:t>18% had reduced income and </a:t>
            </a:r>
          </a:p>
          <a:p>
            <a:pPr lvl="1"/>
            <a:r>
              <a:rPr lang="en-NZ" sz="2200" dirty="0"/>
              <a:t>another 18% had loss of income but received some Government assistance. 8% had loss of income with no Government assistance. </a:t>
            </a:r>
          </a:p>
          <a:p>
            <a:pPr lvl="1"/>
            <a:r>
              <a:rPr lang="en-NZ" sz="2200" dirty="0"/>
              <a:t>2% had loss of income due to shares or commercial rental income.</a:t>
            </a:r>
          </a:p>
          <a:p>
            <a:endParaRPr lang="en-NZ" sz="1800" dirty="0"/>
          </a:p>
          <a:p>
            <a:endParaRPr lang="en-NZ" sz="1800" dirty="0"/>
          </a:p>
          <a:p>
            <a:endParaRPr lang="en-NZ" dirty="0"/>
          </a:p>
        </p:txBody>
      </p:sp>
    </p:spTree>
    <p:extLst>
      <p:ext uri="{BB962C8B-B14F-4D97-AF65-F5344CB8AC3E}">
        <p14:creationId xmlns:p14="http://schemas.microsoft.com/office/powerpoint/2010/main" val="409825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EAEA5-FDEE-420F-A615-6966B0E3508D}"/>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F9E428D-E111-4EEA-8DE9-5830E85790C1}"/>
              </a:ext>
            </a:extLst>
          </p:cNvPr>
          <p:cNvSpPr>
            <a:spLocks noGrp="1"/>
          </p:cNvSpPr>
          <p:nvPr>
            <p:ph idx="1"/>
          </p:nvPr>
        </p:nvSpPr>
        <p:spPr/>
        <p:txBody>
          <a:bodyPr/>
          <a:lstStyle/>
          <a:p>
            <a:pPr marL="0" indent="0" algn="ctr">
              <a:buNone/>
            </a:pPr>
            <a:r>
              <a:rPr lang="en-NZ" sz="4000" b="1" dirty="0">
                <a:solidFill>
                  <a:srgbClr val="3333CC"/>
                </a:solidFill>
              </a:rPr>
              <a:t>Did you postpone your AGM?</a:t>
            </a:r>
          </a:p>
          <a:p>
            <a:endParaRPr lang="en-NZ" dirty="0"/>
          </a:p>
          <a:p>
            <a:r>
              <a:rPr lang="en-NZ" dirty="0"/>
              <a:t>If so, remember to advise your members of the new time and date of that your AGM will be held.</a:t>
            </a: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79C8D5B6-48D4-4EF7-BC5A-60595E8F3570}"/>
              </a:ext>
            </a:extLst>
          </p:cNvPr>
          <p:cNvPicPr>
            <a:picLocks noChangeAspect="1" noChangeArrowheads="1"/>
          </p:cNvPicPr>
          <p:nvPr/>
        </p:nvPicPr>
        <p:blipFill>
          <a:blip r:embed="rId2"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345116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b="1" dirty="0">
                <a:solidFill>
                  <a:srgbClr val="0000CC"/>
                </a:solidFill>
              </a:rPr>
              <a:t>2020 Conference</a:t>
            </a:r>
          </a:p>
          <a:p>
            <a:r>
              <a:rPr lang="en-NZ" sz="2400" dirty="0"/>
              <a:t>Postpone the 2020 conference until 2021 as we do not know what sort of an environment it will be in October.</a:t>
            </a:r>
          </a:p>
          <a:p>
            <a:r>
              <a:rPr lang="en-NZ" sz="2400" dirty="0"/>
              <a:t>AGM – as our NZPIF AGM is normally held during the conference it will be held at the Communication Meeting later in the year.</a:t>
            </a:r>
          </a:p>
          <a:p>
            <a:r>
              <a:rPr lang="en-NZ" sz="2400" dirty="0"/>
              <a:t>Also means Landlord of The Year and the Renovation of the Year have also been postponed.</a:t>
            </a:r>
          </a:p>
          <a:p>
            <a:endParaRPr lang="en-NZ" sz="24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800956" y="290191"/>
            <a:ext cx="2913660" cy="1296566"/>
          </a:xfrm>
          <a:prstGeom prst="rect">
            <a:avLst/>
          </a:prstGeom>
          <a:noFill/>
          <a:ln w="9525">
            <a:noFill/>
            <a:miter lim="800000"/>
            <a:headEnd/>
            <a:tailEnd/>
          </a:ln>
        </p:spPr>
      </p:pic>
    </p:spTree>
    <p:extLst>
      <p:ext uri="{BB962C8B-B14F-4D97-AF65-F5344CB8AC3E}">
        <p14:creationId xmlns:p14="http://schemas.microsoft.com/office/powerpoint/2010/main" val="29711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dirty="0"/>
              <a:t>This has been launched</a:t>
            </a:r>
          </a:p>
          <a:p>
            <a:r>
              <a:rPr lang="en-NZ" dirty="0"/>
              <a:t>Free to members</a:t>
            </a:r>
          </a:p>
          <a:p>
            <a:r>
              <a:rPr lang="en-NZ" dirty="0"/>
              <a:t>$300 for non members</a:t>
            </a:r>
          </a:p>
          <a:p>
            <a:r>
              <a:rPr lang="en-NZ" dirty="0"/>
              <a:t>On line – Self Managing Landlords Course</a:t>
            </a:r>
          </a:p>
          <a:p>
            <a:r>
              <a:rPr lang="en-NZ" dirty="0"/>
              <a:t>Details can be found on NZPIF.org.nz</a:t>
            </a:r>
          </a:p>
          <a:p>
            <a:r>
              <a:rPr lang="en-NZ"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dirty="0">
                <a:solidFill>
                  <a:srgbClr val="0000CC"/>
                </a:solidFill>
              </a:rPr>
              <a:t>Property Investor Magazine</a:t>
            </a:r>
          </a:p>
          <a:p>
            <a:pPr marL="0" indent="0" algn="ctr">
              <a:buNone/>
            </a:pPr>
            <a:endParaRPr lang="en-NZ" dirty="0">
              <a:solidFill>
                <a:srgbClr val="0000CC"/>
              </a:solidFill>
            </a:endParaRPr>
          </a:p>
          <a:p>
            <a:r>
              <a:rPr lang="en-NZ" sz="2800" dirty="0"/>
              <a:t>We are back to receiving hard copies again.</a:t>
            </a:r>
          </a:p>
          <a:p>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009070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dirty="0">
                <a:solidFill>
                  <a:srgbClr val="0000CC"/>
                </a:solidFill>
              </a:rPr>
              <a:t>Covid 19 Urgent Legislation</a:t>
            </a:r>
          </a:p>
          <a:p>
            <a:r>
              <a:rPr lang="en-NZ" sz="2400" dirty="0"/>
              <a:t>Rent price increase freeze – this is still in place until September 26</a:t>
            </a:r>
            <a:r>
              <a:rPr lang="en-NZ" sz="2400" baseline="30000" dirty="0"/>
              <a:t>th</a:t>
            </a:r>
            <a:r>
              <a:rPr lang="en-NZ" sz="2400" dirty="0"/>
              <a:t> 2020, however you can now send letters increasing the rent after this date.</a:t>
            </a:r>
          </a:p>
          <a:p>
            <a:r>
              <a:rPr lang="en-NZ" sz="2400" dirty="0"/>
              <a:t>Termination Notices this is still in place until 26</a:t>
            </a:r>
            <a:r>
              <a:rPr lang="en-NZ" sz="2400" baseline="30000" dirty="0"/>
              <a:t>th</a:t>
            </a:r>
            <a:r>
              <a:rPr lang="en-NZ" sz="2400" dirty="0"/>
              <a:t> June.</a:t>
            </a:r>
          </a:p>
          <a:p>
            <a:r>
              <a:rPr lang="en-NZ" sz="2400" dirty="0"/>
              <a:t>Tenancy Tribunal – have the ability to have hearings with no one present – they will be basing them off paper so make sure your applications are thorough and include everything. (this is to help TT catch up)</a:t>
            </a:r>
          </a:p>
          <a:p>
            <a:pPr algn="ctr"/>
            <a:endParaRPr lang="en-NZ" sz="4000" dirty="0">
              <a:solidFill>
                <a:srgbClr val="0000CC"/>
              </a:solidFill>
            </a:endParaRPr>
          </a:p>
          <a:p>
            <a:pPr marL="0" indent="0" algn="ctr">
              <a:buNone/>
            </a:pPr>
            <a:endParaRPr lang="en-NZ" dirty="0">
              <a:solidFill>
                <a:srgbClr val="0000FF"/>
              </a:solidFill>
            </a:endParaRPr>
          </a:p>
          <a:p>
            <a:pPr marL="0" indent="0" algn="ctr">
              <a:buNone/>
            </a:pPr>
            <a:endParaRPr lang="en-NZ"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712180" y="246862"/>
            <a:ext cx="2913660" cy="1296566"/>
          </a:xfrm>
          <a:prstGeom prst="rect">
            <a:avLst/>
          </a:prstGeom>
          <a:noFill/>
          <a:ln w="9525">
            <a:noFill/>
            <a:miter lim="800000"/>
            <a:headEnd/>
            <a:tailEnd/>
          </a:ln>
        </p:spPr>
      </p:pic>
    </p:spTree>
    <p:extLst>
      <p:ext uri="{BB962C8B-B14F-4D97-AF65-F5344CB8AC3E}">
        <p14:creationId xmlns:p14="http://schemas.microsoft.com/office/powerpoint/2010/main" val="814813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342A45-CD80-444A-ADE2-F8F9FF193F9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509D25E-B8C9-4CDC-93B2-2EE904732980}"/>
              </a:ext>
            </a:extLst>
          </p:cNvPr>
          <p:cNvSpPr>
            <a:spLocks noGrp="1"/>
          </p:cNvSpPr>
          <p:nvPr>
            <p:ph idx="1"/>
          </p:nvPr>
        </p:nvSpPr>
        <p:spPr/>
        <p:txBody>
          <a:bodyPr/>
          <a:lstStyle/>
          <a:p>
            <a:pPr marL="0" indent="0">
              <a:buNone/>
            </a:pPr>
            <a:r>
              <a:rPr lang="en-NZ" b="1" dirty="0">
                <a:solidFill>
                  <a:srgbClr val="3333CC"/>
                </a:solidFill>
              </a:rPr>
              <a:t>Important information on rent increases</a:t>
            </a:r>
            <a:endParaRPr lang="en-NZ" dirty="0">
              <a:solidFill>
                <a:srgbClr val="3333CC"/>
              </a:solidFill>
            </a:endParaRPr>
          </a:p>
          <a:p>
            <a:r>
              <a:rPr lang="en-NZ" dirty="0"/>
              <a:t>Rent increase notices can be given now provided the increase takes effect after the six-month freeze period (after 25 September 2020, unless the legislation is extended).</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CC883A6-6B3B-4EEC-B791-AEF2358A1E80}"/>
              </a:ext>
            </a:extLst>
          </p:cNvPr>
          <p:cNvPicPr>
            <a:picLocks noChangeAspect="1" noChangeArrowheads="1"/>
          </p:cNvPicPr>
          <p:nvPr/>
        </p:nvPicPr>
        <p:blipFill>
          <a:blip r:embed="rId2" cstate="print"/>
          <a:srcRect/>
          <a:stretch>
            <a:fillRect/>
          </a:stretch>
        </p:blipFill>
        <p:spPr bwMode="auto">
          <a:xfrm>
            <a:off x="5712180" y="246862"/>
            <a:ext cx="2913660" cy="1296566"/>
          </a:xfrm>
          <a:prstGeom prst="rect">
            <a:avLst/>
          </a:prstGeom>
          <a:noFill/>
          <a:ln w="9525">
            <a:noFill/>
            <a:miter lim="800000"/>
            <a:headEnd/>
            <a:tailEnd/>
          </a:ln>
        </p:spPr>
      </p:pic>
    </p:spTree>
    <p:extLst>
      <p:ext uri="{BB962C8B-B14F-4D97-AF65-F5344CB8AC3E}">
        <p14:creationId xmlns:p14="http://schemas.microsoft.com/office/powerpoint/2010/main" val="179899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0F42E0-4302-406B-A9B9-54897C2DA7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22044E3-832E-4FBF-9316-D5211843E647}"/>
              </a:ext>
            </a:extLst>
          </p:cNvPr>
          <p:cNvSpPr>
            <a:spLocks noGrp="1"/>
          </p:cNvSpPr>
          <p:nvPr>
            <p:ph idx="1"/>
          </p:nvPr>
        </p:nvSpPr>
        <p:spPr/>
        <p:txBody>
          <a:bodyPr/>
          <a:lstStyle/>
          <a:p>
            <a:pPr marL="0" indent="0">
              <a:buNone/>
            </a:pPr>
            <a:r>
              <a:rPr lang="en-NZ" b="1" dirty="0">
                <a:solidFill>
                  <a:srgbClr val="3333CC"/>
                </a:solidFill>
              </a:rPr>
              <a:t>Giving notice to increase the rent:</a:t>
            </a:r>
          </a:p>
          <a:p>
            <a:pPr lvl="0"/>
            <a:r>
              <a:rPr lang="en-NZ" sz="2800" dirty="0"/>
              <a:t>A landlord must give their tenant at least 60 days’ written notice of a rent increase. Boarding house landlords must give their tenant at least 28 days’ written notice.</a:t>
            </a:r>
          </a:p>
          <a:p>
            <a:pPr lvl="0"/>
            <a:r>
              <a:rPr lang="en-NZ" sz="2800" dirty="0"/>
              <a:t>The notice must be served in writing, say how much the rent is increasing by and the day the increased rent is due. The landlord should keep a copy of the notice. </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35DF301-0C49-4ECC-AB0A-C8AD8A2DDF65}"/>
              </a:ext>
            </a:extLst>
          </p:cNvPr>
          <p:cNvPicPr>
            <a:picLocks noChangeAspect="1" noChangeArrowheads="1"/>
          </p:cNvPicPr>
          <p:nvPr/>
        </p:nvPicPr>
        <p:blipFill>
          <a:blip r:embed="rId2" cstate="print"/>
          <a:srcRect/>
          <a:stretch>
            <a:fillRect/>
          </a:stretch>
        </p:blipFill>
        <p:spPr bwMode="auto">
          <a:xfrm>
            <a:off x="5712180" y="246862"/>
            <a:ext cx="2913660" cy="1296566"/>
          </a:xfrm>
          <a:prstGeom prst="rect">
            <a:avLst/>
          </a:prstGeom>
          <a:noFill/>
          <a:ln w="9525">
            <a:noFill/>
            <a:miter lim="800000"/>
            <a:headEnd/>
            <a:tailEnd/>
          </a:ln>
        </p:spPr>
      </p:pic>
    </p:spTree>
    <p:extLst>
      <p:ext uri="{BB962C8B-B14F-4D97-AF65-F5344CB8AC3E}">
        <p14:creationId xmlns:p14="http://schemas.microsoft.com/office/powerpoint/2010/main" val="254845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F801AA-2788-4919-9FDF-A3E096965E5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BE010A5-2609-445B-A1D8-C7436B012854}"/>
              </a:ext>
            </a:extLst>
          </p:cNvPr>
          <p:cNvSpPr>
            <a:spLocks noGrp="1"/>
          </p:cNvSpPr>
          <p:nvPr>
            <p:ph idx="1"/>
          </p:nvPr>
        </p:nvSpPr>
        <p:spPr/>
        <p:txBody>
          <a:bodyPr/>
          <a:lstStyle/>
          <a:p>
            <a:pPr marL="0" indent="0">
              <a:buNone/>
            </a:pPr>
            <a:r>
              <a:rPr lang="en-NZ" b="1" dirty="0">
                <a:solidFill>
                  <a:srgbClr val="3333CC"/>
                </a:solidFill>
              </a:rPr>
              <a:t>Points to remember on rent increases</a:t>
            </a:r>
          </a:p>
          <a:p>
            <a:pPr lvl="0"/>
            <a:r>
              <a:rPr lang="en-NZ" sz="2800" dirty="0"/>
              <a:t>Landlords can only increase rent after the first 180 days of the tenancy provided the increase is not within 180 days of the last increase.</a:t>
            </a:r>
          </a:p>
          <a:p>
            <a:pPr lvl="0"/>
            <a:r>
              <a:rPr lang="en-NZ" sz="2800" dirty="0"/>
              <a:t>Landlords can only increase rent for fixed-term tenancies if the tenancy agreement allows this.</a:t>
            </a:r>
          </a:p>
          <a:p>
            <a:pPr lvl="0"/>
            <a:r>
              <a:rPr lang="en-NZ" sz="2800" dirty="0"/>
              <a:t>Special rules apply if a tenancy agreement is subject to an annual rent increase process</a:t>
            </a: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1A951EF3-91DE-44B8-865F-32E4CE583CA9}"/>
              </a:ext>
            </a:extLst>
          </p:cNvPr>
          <p:cNvPicPr>
            <a:picLocks noChangeAspect="1" noChangeArrowheads="1"/>
          </p:cNvPicPr>
          <p:nvPr/>
        </p:nvPicPr>
        <p:blipFill>
          <a:blip r:embed="rId2" cstate="print"/>
          <a:srcRect/>
          <a:stretch>
            <a:fillRect/>
          </a:stretch>
        </p:blipFill>
        <p:spPr bwMode="auto">
          <a:xfrm>
            <a:off x="5712180" y="246862"/>
            <a:ext cx="2913660" cy="1296566"/>
          </a:xfrm>
          <a:prstGeom prst="rect">
            <a:avLst/>
          </a:prstGeom>
          <a:noFill/>
          <a:ln w="9525">
            <a:noFill/>
            <a:miter lim="800000"/>
            <a:headEnd/>
            <a:tailEnd/>
          </a:ln>
        </p:spPr>
      </p:pic>
    </p:spTree>
    <p:extLst>
      <p:ext uri="{BB962C8B-B14F-4D97-AF65-F5344CB8AC3E}">
        <p14:creationId xmlns:p14="http://schemas.microsoft.com/office/powerpoint/2010/main" val="23007530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13637</TotalTime>
  <Words>690</Words>
  <Application>Microsoft Office PowerPoint</Application>
  <PresentationFormat>On-screen Show (4:3)</PresentationFormat>
  <Paragraphs>73</Paragraphs>
  <Slides>14</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Default Design</vt:lpstr>
      <vt:lpstr>      Napier   HANDY HINTS  Back to Normal June 2020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HBPIA Presentation</dc:title>
  <dc:creator>Sharon Cullwick</dc:creator>
  <cp:lastModifiedBy>Jan Hains</cp:lastModifiedBy>
  <cp:revision>1172</cp:revision>
  <cp:lastPrinted>2019-11-18T01:30:25Z</cp:lastPrinted>
  <dcterms:created xsi:type="dcterms:W3CDTF">2009-09-09T03:26:32Z</dcterms:created>
  <dcterms:modified xsi:type="dcterms:W3CDTF">2020-06-11T08:36:18Z</dcterms:modified>
</cp:coreProperties>
</file>