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647" r:id="rId3"/>
    <p:sldId id="649" r:id="rId4"/>
    <p:sldId id="650" r:id="rId5"/>
    <p:sldId id="651" r:id="rId6"/>
    <p:sldId id="630" r:id="rId7"/>
    <p:sldId id="641" r:id="rId8"/>
    <p:sldId id="634" r:id="rId9"/>
    <p:sldId id="638" r:id="rId10"/>
    <p:sldId id="652" r:id="rId11"/>
    <p:sldId id="637" r:id="rId12"/>
    <p:sldId id="640" r:id="rId13"/>
    <p:sldId id="639" r:id="rId14"/>
    <p:sldId id="632" r:id="rId15"/>
    <p:sldId id="622" r:id="rId16"/>
    <p:sldId id="644" r:id="rId17"/>
    <p:sldId id="645" r:id="rId18"/>
    <p:sldId id="628" r:id="rId19"/>
    <p:sldId id="309" r:id="rId20"/>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BC6C3"/>
    <a:srgbClr val="99CCFF"/>
    <a:srgbClr val="CCFFFF"/>
    <a:srgbClr val="FF505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9946" autoAdjust="0"/>
  </p:normalViewPr>
  <p:slideViewPr>
    <p:cSldViewPr>
      <p:cViewPr varScale="1">
        <p:scale>
          <a:sx n="77" d="100"/>
          <a:sy n="77" d="100"/>
        </p:scale>
        <p:origin x="16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7680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7680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7680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05B7A69-1DF5-4034-97F9-61D728E4D4E4}" type="slidenum">
              <a:rPr lang="en-GB" altLang="en-US"/>
              <a:pPr/>
              <a:t>‹#›</a:t>
            </a:fld>
            <a:endParaRPr lang="en-GB" altLang="en-US" dirty="0"/>
          </a:p>
        </p:txBody>
      </p:sp>
    </p:spTree>
    <p:extLst>
      <p:ext uri="{BB962C8B-B14F-4D97-AF65-F5344CB8AC3E}">
        <p14:creationId xmlns:p14="http://schemas.microsoft.com/office/powerpoint/2010/main" val="221602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D0A20E6-2627-42A6-8292-3108D973CB74}" type="slidenum">
              <a:rPr lang="en-GB" altLang="en-US"/>
              <a:pPr/>
              <a:t>‹#›</a:t>
            </a:fld>
            <a:endParaRPr lang="en-GB" altLang="en-US" dirty="0"/>
          </a:p>
        </p:txBody>
      </p:sp>
    </p:spTree>
    <p:extLst>
      <p:ext uri="{BB962C8B-B14F-4D97-AF65-F5344CB8AC3E}">
        <p14:creationId xmlns:p14="http://schemas.microsoft.com/office/powerpoint/2010/main" val="3452772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19</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287A86B-8410-4ECC-9762-169A5E31097D}" type="slidenum">
              <a:rPr lang="en-GB" altLang="en-US"/>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2FB06BA-B44B-4699-85DF-F45B9C9FAAF3}" type="slidenum">
              <a:rPr lang="en-GB" altLang="en-US"/>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5695F4A1-3962-4EB0-A382-0C81ECE0B86D}" type="slidenum">
              <a:rPr lang="en-GB" altLang="en-US"/>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82C11AF2-B07F-47A2-A732-F46ACEE423C0}" type="slidenum">
              <a:rPr lang="en-GB" altLang="en-US"/>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F15FE435-E23B-41BA-A3ED-6FBE2B7603FE}" type="slidenum">
              <a:rPr lang="en-GB" altLang="en-US"/>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AB923B12-8B1A-40D1-B273-EB6F538EAE3B}" type="slidenum">
              <a:rPr lang="en-GB" altLang="en-US"/>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fld id="{851260C6-A446-4774-B1B5-086D80674609}" type="slidenum">
              <a:rPr lang="en-GB" altLang="en-US"/>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fld id="{84BF1E8E-2A98-4A8E-B239-96983B445FFA}" type="slidenum">
              <a:rPr lang="en-GB" altLang="en-US"/>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fld id="{AE2F3F89-97EC-48BB-97D4-9A2A3596E605}" type="slidenum">
              <a:rPr lang="en-GB" altLang="en-US"/>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4977D539-75B0-4264-B5DA-D74CDF06D75A}" type="slidenum">
              <a:rPr lang="en-GB" altLang="en-US"/>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1E4AF686-95D7-45D3-B4BD-2732B7BF9B30}" type="slidenum">
              <a:rPr lang="en-GB" altLang="en-US"/>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D4FBBE7-5DE1-4B71-B017-C59CA5A8B387}"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zpif.org.n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arliament.nz/en/pb/petitions/document/PET_93678/petition-of-a-osullivan-amend-healthy-homes-standards?signed=true"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arliament.nz/en/pb/sc/how-to-make-a-submission/" TargetMode="External"/><Relationship Id="rId2" Type="http://schemas.openxmlformats.org/officeDocument/2006/relationships/hyperlink" Target="http://www.legislation.govt.nz/bill/government/2017/0258/latest/DLM7247512.htm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heating-tool/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B0F0"/>
                </a:solidFill>
              </a:rPr>
              <a:t>HANDY HINTS </a:t>
            </a:r>
            <a:r>
              <a:rPr lang="en-NZ" sz="4000" b="1" dirty="0">
                <a:solidFill>
                  <a:schemeClr val="tx1"/>
                </a:solidFill>
              </a:rPr>
              <a:t/>
            </a:r>
            <a:br>
              <a:rPr lang="en-NZ" sz="4000" b="1" dirty="0">
                <a:solidFill>
                  <a:schemeClr val="tx1"/>
                </a:solidFill>
              </a:rPr>
            </a:br>
            <a:r>
              <a:rPr lang="en-NZ" sz="2400" dirty="0"/>
              <a:t>February 2020</a:t>
            </a:r>
            <a:br>
              <a:rPr lang="en-NZ" sz="2400" dirty="0"/>
            </a:br>
            <a:r>
              <a:rPr lang="en-NZ" sz="2400" dirty="0"/>
              <a:t/>
            </a:r>
            <a:br>
              <a:rPr lang="en-NZ" sz="2400" dirty="0"/>
            </a:br>
            <a:r>
              <a:rPr lang="en-NZ" sz="2400" dirty="0"/>
              <a:t>Written by Sharon Cullwick (</a:t>
            </a:r>
            <a:r>
              <a:rPr lang="en-NZ" sz="2400" dirty="0" smtClean="0"/>
              <a:t>NZPIF Executive Officer, formerly NZPIF </a:t>
            </a:r>
            <a:r>
              <a:rPr lang="en-NZ" sz="2400" dirty="0"/>
              <a:t>President)</a:t>
            </a:r>
            <a:br>
              <a:rPr lang="en-NZ" sz="2400" dirty="0"/>
            </a:br>
            <a:r>
              <a:rPr lang="en-NZ" sz="2400" dirty="0"/>
              <a:t>These slides can be presented at one of your meetings if you wish</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3977998"/>
            <a:ext cx="5486400" cy="648072"/>
          </a:xfrm>
        </p:spPr>
        <p:txBody>
          <a:bodyPr/>
          <a:lstStyle/>
          <a:p>
            <a:r>
              <a:rPr lang="en-NZ" dirty="0" smtClean="0"/>
              <a:t>ZONES FOR CEILING INSULATION</a:t>
            </a:r>
            <a:endParaRPr lang="en-NZ" dirty="0"/>
          </a:p>
        </p:txBody>
      </p:sp>
      <p:sp>
        <p:nvSpPr>
          <p:cNvPr id="6" name="Text Placeholder 5"/>
          <p:cNvSpPr>
            <a:spLocks noGrp="1"/>
          </p:cNvSpPr>
          <p:nvPr>
            <p:ph type="body" sz="half" idx="2"/>
          </p:nvPr>
        </p:nvSpPr>
        <p:spPr>
          <a:xfrm>
            <a:off x="1792288" y="4797152"/>
            <a:ext cx="5486400" cy="1375048"/>
          </a:xfrm>
        </p:spPr>
        <p:txBody>
          <a:bodyPr/>
          <a:lstStyle/>
          <a:p>
            <a:r>
              <a:rPr lang="en-NZ" dirty="0" smtClean="0"/>
              <a:t>Zone 1 – Ceiling R 2.9</a:t>
            </a:r>
          </a:p>
          <a:p>
            <a:r>
              <a:rPr lang="en-NZ" dirty="0" smtClean="0"/>
              <a:t>Zone 2  - Ceiling R 2.9</a:t>
            </a:r>
          </a:p>
          <a:p>
            <a:r>
              <a:rPr lang="en-NZ" dirty="0" smtClean="0"/>
              <a:t>Zone 3 – Ceiling R 3.3</a:t>
            </a:r>
          </a:p>
          <a:p>
            <a:r>
              <a:rPr lang="en-NZ" dirty="0" smtClean="0"/>
              <a:t>Nationwide – Underfloor 1.3 </a:t>
            </a:r>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166404"/>
            <a:ext cx="5695950" cy="2376264"/>
          </a:xfrm>
          <a:prstGeom prst="rect">
            <a:avLst/>
          </a:prstGeom>
        </p:spPr>
      </p:pic>
      <p:sp>
        <p:nvSpPr>
          <p:cNvPr id="12" name="Picture Placeholder 11"/>
          <p:cNvSpPr>
            <a:spLocks noGrp="1"/>
          </p:cNvSpPr>
          <p:nvPr>
            <p:ph type="pic" idx="1"/>
          </p:nvPr>
        </p:nvSpPr>
        <p:spPr>
          <a:xfrm>
            <a:off x="1792288" y="71808"/>
            <a:ext cx="5486400" cy="4114800"/>
          </a:xfrm>
        </p:spPr>
      </p:sp>
    </p:spTree>
    <p:extLst>
      <p:ext uri="{BB962C8B-B14F-4D97-AF65-F5344CB8AC3E}">
        <p14:creationId xmlns:p14="http://schemas.microsoft.com/office/powerpoint/2010/main" val="1747968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dirty="0">
                <a:solidFill>
                  <a:srgbClr val="0000CC"/>
                </a:solidFill>
              </a:rPr>
              <a:t>Healthy </a:t>
            </a:r>
            <a:r>
              <a:rPr lang="en-NZ" dirty="0" smtClean="0">
                <a:solidFill>
                  <a:srgbClr val="0000CC"/>
                </a:solidFill>
              </a:rPr>
              <a:t>Homes Standards </a:t>
            </a:r>
            <a:r>
              <a:rPr lang="en-NZ" dirty="0">
                <a:solidFill>
                  <a:srgbClr val="0000CC"/>
                </a:solidFill>
              </a:rPr>
              <a:t>– Ventilation</a:t>
            </a:r>
          </a:p>
          <a:p>
            <a:pPr marL="0" indent="0" algn="ctr">
              <a:buNone/>
            </a:pPr>
            <a:endParaRPr lang="en-NZ" dirty="0">
              <a:solidFill>
                <a:srgbClr val="0000FF"/>
              </a:solidFill>
            </a:endParaRPr>
          </a:p>
          <a:p>
            <a:r>
              <a:rPr lang="en-US" sz="2200" dirty="0"/>
              <a:t>Rental properties must have at least one door or window (including skylights) that opens to the outside in all bedrooms, dining rooms, living rooms, lounges and kitchens. </a:t>
            </a:r>
          </a:p>
          <a:p>
            <a:r>
              <a:rPr lang="en-US" sz="2200" dirty="0"/>
              <a:t>The openable windows and doors must have a total area of at least five per cent of the floor area in each respective room. </a:t>
            </a:r>
          </a:p>
          <a:p>
            <a:r>
              <a:rPr lang="en-US" sz="2200" dirty="0"/>
              <a:t>The windows or doors must be able to be fixed in the open position. </a:t>
            </a:r>
          </a:p>
          <a:p>
            <a:r>
              <a:rPr lang="en-US" sz="2200" dirty="0"/>
              <a:t>All kitchens and bathrooms must have an extractor fan that ventilates externally. </a:t>
            </a:r>
            <a:endParaRPr lang="en-NZ" sz="22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C8381BBF-AAB9-4289-98D4-086272CE5ED6}"/>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1785381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2800" dirty="0">
                <a:solidFill>
                  <a:srgbClr val="0000CC"/>
                </a:solidFill>
              </a:rPr>
              <a:t>Healthy Homes </a:t>
            </a:r>
            <a:r>
              <a:rPr lang="en-NZ" sz="2800" dirty="0" smtClean="0">
                <a:solidFill>
                  <a:srgbClr val="0000CC"/>
                </a:solidFill>
              </a:rPr>
              <a:t>Standards – </a:t>
            </a:r>
            <a:r>
              <a:rPr lang="en-NZ" sz="2800" dirty="0">
                <a:solidFill>
                  <a:srgbClr val="0000CC"/>
                </a:solidFill>
              </a:rPr>
              <a:t>Moisture Ingress and Drainage</a:t>
            </a:r>
          </a:p>
          <a:p>
            <a:pPr marL="0" indent="0" algn="ctr">
              <a:buNone/>
            </a:pPr>
            <a:endParaRPr lang="en-NZ" sz="2800" dirty="0">
              <a:solidFill>
                <a:srgbClr val="0000FF"/>
              </a:solidFill>
            </a:endParaRPr>
          </a:p>
          <a:p>
            <a:r>
              <a:rPr lang="en-US" sz="2400" dirty="0"/>
              <a:t>Rental properties must have efficient drainage for the removal of storm water, surface water and ground water, including an appropriate outfall. </a:t>
            </a:r>
          </a:p>
          <a:p>
            <a:r>
              <a:rPr lang="en-US" sz="2400" dirty="0"/>
              <a:t>The drainage system must include gutters, downpipes and drains for the removal of water from the roof. </a:t>
            </a:r>
          </a:p>
          <a:p>
            <a:r>
              <a:rPr lang="en-US" sz="2400" dirty="0"/>
              <a:t>If the rental property has an enclosed subfloor, a ground moisture barrier must be installed if it is reasonably practicable to do so. </a:t>
            </a: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321BA64-FFCA-4413-9794-ED11F883AF72}"/>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1778144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2800" dirty="0">
                <a:solidFill>
                  <a:srgbClr val="0000CC"/>
                </a:solidFill>
              </a:rPr>
              <a:t>Healthy Homes </a:t>
            </a:r>
            <a:r>
              <a:rPr lang="en-NZ" sz="2800" dirty="0" smtClean="0">
                <a:solidFill>
                  <a:srgbClr val="0000CC"/>
                </a:solidFill>
              </a:rPr>
              <a:t>Standards– </a:t>
            </a:r>
            <a:r>
              <a:rPr lang="en-NZ" sz="2800" dirty="0">
                <a:solidFill>
                  <a:srgbClr val="0000CC"/>
                </a:solidFill>
              </a:rPr>
              <a:t>Draught stopping</a:t>
            </a:r>
          </a:p>
          <a:p>
            <a:pPr marL="0" indent="0" algn="ctr">
              <a:buNone/>
            </a:pPr>
            <a:endParaRPr lang="en-NZ" sz="2800" dirty="0">
              <a:solidFill>
                <a:srgbClr val="0000FF"/>
              </a:solidFill>
            </a:endParaRPr>
          </a:p>
          <a:p>
            <a:r>
              <a:rPr lang="en-US" sz="2800" dirty="0" smtClean="0"/>
              <a:t>Landlords </a:t>
            </a:r>
            <a:r>
              <a:rPr lang="en-US" sz="2800" dirty="0"/>
              <a:t>must block any unreasonable gaps and holes in walls, ceilings, windows, floors and doors that cause noticeable draughts. </a:t>
            </a:r>
          </a:p>
          <a:p>
            <a:r>
              <a:rPr lang="en-US" sz="2800" dirty="0"/>
              <a:t>Open fireplaces must be blocked unless the tenant and landlord agree otherwise.</a:t>
            </a:r>
            <a:endParaRPr lang="en-NZ" sz="2800" dirty="0">
              <a:solidFill>
                <a:srgbClr val="0000FF"/>
              </a:solidFill>
            </a:endParaRPr>
          </a:p>
          <a:p>
            <a:pPr marL="0" indent="0">
              <a:buNone/>
            </a:pPr>
            <a:endParaRPr lang="en-NZ" sz="28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FDEA242A-09E4-4DE0-B31A-66307D8935CA}"/>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3645408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a:t>
            </a:r>
            <a:r>
              <a:rPr lang="en-NZ" dirty="0" smtClean="0">
                <a:solidFill>
                  <a:srgbClr val="0000CC"/>
                </a:solidFill>
              </a:rPr>
              <a:t>Homes Standards </a:t>
            </a:r>
            <a:r>
              <a:rPr lang="en-NZ" dirty="0">
                <a:solidFill>
                  <a:srgbClr val="0000CC"/>
                </a:solidFill>
              </a:rPr>
              <a:t>– important dates</a:t>
            </a:r>
          </a:p>
          <a:p>
            <a:pPr marL="0" lvl="0" indent="0">
              <a:spcBef>
                <a:spcPct val="0"/>
              </a:spcBef>
              <a:buNone/>
            </a:pPr>
            <a:r>
              <a:rPr lang="en-US" altLang="en-US" sz="1600" dirty="0">
                <a:solidFill>
                  <a:srgbClr val="373F4C"/>
                </a:solidFill>
              </a:rPr>
              <a:t>From 1 July 2019 (Tenancy Services has this as 2020, but it should read 2019!)</a:t>
            </a: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2021</a:t>
            </a:r>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2024</a:t>
            </a:r>
          </a:p>
          <a:p>
            <a:pPr marL="0" lvl="0" indent="0">
              <a:spcBef>
                <a:spcPct val="0"/>
              </a:spcBef>
            </a:pPr>
            <a:r>
              <a:rPr lang="en-US" altLang="en-US" sz="1600" dirty="0">
                <a:solidFill>
                  <a:srgbClr val="373F4C"/>
                </a:solidFill>
              </a:rPr>
              <a:t> All rental homes must comply with the healthy homes standards</a:t>
            </a:r>
            <a:endParaRPr lang="en-NZ" sz="16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7C1E996-3ADE-43FC-BE94-D2A3D554BE37}"/>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2076736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F1CB-9B8F-4090-8CD3-271B9F92CB1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490E24D-FB99-49FB-97C6-34C2DDEE9E59}"/>
              </a:ext>
            </a:extLst>
          </p:cNvPr>
          <p:cNvSpPr>
            <a:spLocks noGrp="1"/>
          </p:cNvSpPr>
          <p:nvPr>
            <p:ph idx="1"/>
          </p:nvPr>
        </p:nvSpPr>
        <p:spPr>
          <a:xfrm>
            <a:off x="457200" y="1628800"/>
            <a:ext cx="8229600" cy="4525963"/>
          </a:xfrm>
        </p:spPr>
        <p:txBody>
          <a:bodyPr/>
          <a:lstStyle/>
          <a:p>
            <a:pPr marL="0" indent="0">
              <a:buNone/>
            </a:pPr>
            <a:r>
              <a:rPr lang="en-NZ" sz="2800" dirty="0">
                <a:solidFill>
                  <a:srgbClr val="0000CC"/>
                </a:solidFill>
              </a:rPr>
              <a:t>How you can help with the proposed RTA changes</a:t>
            </a:r>
          </a:p>
          <a:p>
            <a:r>
              <a:rPr lang="en-NZ" sz="2400" dirty="0"/>
              <a:t>Please talk to your local </a:t>
            </a:r>
            <a:r>
              <a:rPr lang="en-NZ" sz="2400" dirty="0" smtClean="0"/>
              <a:t>MPs</a:t>
            </a:r>
            <a:r>
              <a:rPr lang="en-NZ" sz="2400" dirty="0"/>
              <a:t>, local media, councils, business owners, friends and family </a:t>
            </a:r>
          </a:p>
          <a:p>
            <a:r>
              <a:rPr lang="en-US" sz="2400" dirty="0"/>
              <a:t>Use social media to let your friends know how the RTA changes can impact them directly. </a:t>
            </a:r>
          </a:p>
          <a:p>
            <a:r>
              <a:rPr lang="en-US" sz="2400" dirty="0"/>
              <a:t>The more discussion we have, the more notice the Government will take on this matter.</a:t>
            </a:r>
          </a:p>
          <a:p>
            <a:r>
              <a:rPr lang="en-US" sz="2400" dirty="0"/>
              <a:t>Ask any property owner to join their local Association or </a:t>
            </a:r>
            <a:r>
              <a:rPr lang="en-US" sz="2400" dirty="0" smtClean="0"/>
              <a:t>become an </a:t>
            </a:r>
            <a:r>
              <a:rPr lang="en-US" sz="2400" dirty="0" smtClean="0"/>
              <a:t>Associate member of NZPIF </a:t>
            </a:r>
            <a:r>
              <a:rPr lang="en-US" sz="2400" dirty="0"/>
              <a:t>to help us in our fight to stop these changes.</a:t>
            </a:r>
          </a:p>
          <a:p>
            <a:pPr marL="0" indent="0" algn="ctr">
              <a:buNone/>
            </a:pPr>
            <a:r>
              <a:rPr lang="en-NZ" sz="2400" b="1" dirty="0">
                <a:solidFill>
                  <a:srgbClr val="0000CC"/>
                </a:solidFill>
                <a:hlinkClick r:id="rId2">
                  <a:extLst>
                    <a:ext uri="{A12FA001-AC4F-418D-AE19-62706E023703}">
                      <ahyp:hlinkClr xmlns:ahyp="http://schemas.microsoft.com/office/drawing/2018/hyperlinkcolor" xmlns="" val="tx"/>
                    </a:ext>
                  </a:extLst>
                </a:hlinkClick>
              </a:rPr>
              <a:t>www.nzpif.org.nz</a:t>
            </a:r>
            <a:endParaRPr lang="en-NZ" sz="2400" b="1" dirty="0">
              <a:solidFill>
                <a:srgbClr val="0000CC"/>
              </a:solidFill>
            </a:endParaRPr>
          </a:p>
          <a:p>
            <a:endParaRPr lang="en-US" sz="2400" dirty="0"/>
          </a:p>
          <a:p>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F0E47EA-8341-47F4-AE32-1CE59A2AB0CD}"/>
              </a:ext>
            </a:extLst>
          </p:cNvPr>
          <p:cNvPicPr>
            <a:picLocks noChangeAspect="1" noChangeArrowheads="1"/>
          </p:cNvPicPr>
          <p:nvPr/>
        </p:nvPicPr>
        <p:blipFill>
          <a:blip r:embed="rId3" cstate="print"/>
          <a:srcRect/>
          <a:stretch>
            <a:fillRect/>
          </a:stretch>
        </p:blipFill>
        <p:spPr bwMode="auto">
          <a:xfrm>
            <a:off x="6084168" y="300815"/>
            <a:ext cx="2464427" cy="1096918"/>
          </a:xfrm>
          <a:prstGeom prst="rect">
            <a:avLst/>
          </a:prstGeom>
          <a:noFill/>
          <a:ln w="9525">
            <a:noFill/>
            <a:miter lim="800000"/>
            <a:headEnd/>
            <a:tailEnd/>
          </a:ln>
        </p:spPr>
      </p:pic>
    </p:spTree>
    <p:extLst>
      <p:ext uri="{BB962C8B-B14F-4D97-AF65-F5344CB8AC3E}">
        <p14:creationId xmlns:p14="http://schemas.microsoft.com/office/powerpoint/2010/main" val="2388211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ctrTitle"/>
          </p:nvPr>
        </p:nvSpPr>
        <p:spPr>
          <a:xfrm>
            <a:off x="685800" y="1412776"/>
            <a:ext cx="7772400" cy="720080"/>
          </a:xfrm>
        </p:spPr>
        <p:txBody>
          <a:bodyPr/>
          <a:lstStyle/>
          <a:p>
            <a:r>
              <a:rPr lang="en-US" b="1" dirty="0">
                <a:solidFill>
                  <a:srgbClr val="3333CC"/>
                </a:solidFill>
              </a:rPr>
              <a:t>Infra-Red Heating</a:t>
            </a:r>
          </a:p>
        </p:txBody>
      </p:sp>
      <p:sp>
        <p:nvSpPr>
          <p:cNvPr id="17411" name="Rectangle 5"/>
          <p:cNvSpPr>
            <a:spLocks noGrp="1" noChangeArrowheads="1"/>
          </p:cNvSpPr>
          <p:nvPr>
            <p:ph type="subTitle" idx="1"/>
          </p:nvPr>
        </p:nvSpPr>
        <p:spPr>
          <a:xfrm>
            <a:off x="251520" y="1844824"/>
            <a:ext cx="8640960" cy="4680520"/>
          </a:xfrm>
        </p:spPr>
        <p:txBody>
          <a:bodyPr/>
          <a:lstStyle/>
          <a:p>
            <a:endParaRPr lang="en-NZ" sz="2000" dirty="0"/>
          </a:p>
          <a:p>
            <a:r>
              <a:rPr lang="en-NZ" b="1" dirty="0"/>
              <a:t>Do you have Infrared Heating in your rentals?</a:t>
            </a:r>
          </a:p>
          <a:p>
            <a:pPr marL="457200" indent="-457200" algn="l">
              <a:buFont typeface="Arial" panose="020B0604020202020204" pitchFamily="34" charset="0"/>
              <a:buChar char="•"/>
            </a:pPr>
            <a:r>
              <a:rPr lang="en-NZ" sz="2800" dirty="0"/>
              <a:t>Due to the new Healthy Homes standards these are not acceptable!</a:t>
            </a:r>
          </a:p>
          <a:p>
            <a:pPr marL="457200" indent="-457200" algn="l">
              <a:buFont typeface="Arial" panose="020B0604020202020204" pitchFamily="34" charset="0"/>
              <a:buChar char="•"/>
            </a:pPr>
            <a:r>
              <a:rPr lang="en-NZ" sz="2800" dirty="0"/>
              <a:t>What you need to do – write to your local MP and state why they should be included in the new Healthy Homes legislation</a:t>
            </a:r>
          </a:p>
          <a:p>
            <a:pPr algn="l"/>
            <a:r>
              <a:rPr lang="en-NZ" sz="2400" dirty="0"/>
              <a:t> </a:t>
            </a:r>
          </a:p>
          <a:p>
            <a:r>
              <a:rPr lang="en-NZ" dirty="0"/>
              <a:t/>
            </a:r>
            <a:br>
              <a:rPr lang="en-NZ" dirty="0"/>
            </a:br>
            <a:endParaRPr lang="en-US" dirty="0"/>
          </a:p>
          <a:p>
            <a:endParaRPr lang="en-US"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D1DD9B2-1EAB-4214-B73C-92E0F4591863}"/>
              </a:ext>
            </a:extLst>
          </p:cNvPr>
          <p:cNvPicPr>
            <a:picLocks noChangeAspect="1" noChangeArrowheads="1"/>
          </p:cNvPicPr>
          <p:nvPr/>
        </p:nvPicPr>
        <p:blipFill>
          <a:blip r:embed="rId2" cstate="print"/>
          <a:srcRect/>
          <a:stretch>
            <a:fillRect/>
          </a:stretch>
        </p:blipFill>
        <p:spPr bwMode="auto">
          <a:xfrm>
            <a:off x="5761680" y="116210"/>
            <a:ext cx="2913660" cy="1296566"/>
          </a:xfrm>
          <a:prstGeom prst="rect">
            <a:avLst/>
          </a:prstGeom>
          <a:noFill/>
          <a:ln w="9525">
            <a:noFill/>
            <a:miter lim="800000"/>
            <a:headEnd/>
            <a:tailEnd/>
          </a:ln>
        </p:spPr>
      </p:pic>
    </p:spTree>
    <p:extLst>
      <p:ext uri="{BB962C8B-B14F-4D97-AF65-F5344CB8AC3E}">
        <p14:creationId xmlns:p14="http://schemas.microsoft.com/office/powerpoint/2010/main" val="3358028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ctrTitle"/>
          </p:nvPr>
        </p:nvSpPr>
        <p:spPr>
          <a:xfrm>
            <a:off x="685800" y="1412776"/>
            <a:ext cx="7772400" cy="720080"/>
          </a:xfrm>
        </p:spPr>
        <p:txBody>
          <a:bodyPr/>
          <a:lstStyle/>
          <a:p>
            <a:r>
              <a:rPr lang="en-US" b="1" dirty="0">
                <a:solidFill>
                  <a:srgbClr val="3333CC"/>
                </a:solidFill>
              </a:rPr>
              <a:t>Shower Domes</a:t>
            </a:r>
          </a:p>
        </p:txBody>
      </p:sp>
      <p:sp>
        <p:nvSpPr>
          <p:cNvPr id="17411" name="Rectangle 5"/>
          <p:cNvSpPr>
            <a:spLocks noGrp="1" noChangeArrowheads="1"/>
          </p:cNvSpPr>
          <p:nvPr>
            <p:ph type="subTitle" idx="1"/>
          </p:nvPr>
        </p:nvSpPr>
        <p:spPr>
          <a:xfrm>
            <a:off x="251520" y="1844824"/>
            <a:ext cx="8640960" cy="4680520"/>
          </a:xfrm>
        </p:spPr>
        <p:txBody>
          <a:bodyPr/>
          <a:lstStyle/>
          <a:p>
            <a:endParaRPr lang="en-NZ" sz="2000" dirty="0"/>
          </a:p>
          <a:p>
            <a:r>
              <a:rPr lang="en-NZ" b="1" dirty="0"/>
              <a:t>Do you have a Shower Dome in your rental?</a:t>
            </a:r>
          </a:p>
          <a:p>
            <a:pPr marL="457200" indent="-457200" algn="l">
              <a:buFont typeface="Arial" panose="020B0604020202020204" pitchFamily="34" charset="0"/>
              <a:buChar char="•"/>
            </a:pPr>
            <a:r>
              <a:rPr lang="en-NZ" sz="2400" dirty="0"/>
              <a:t>There is a petition that has started on Facebook to get the House of Representatives to investigate the suitability of shower domes as an acceptable alternative to extractor fans for shower-only bathrooms in the Healthy Homes standards. The petition can be found here:</a:t>
            </a:r>
          </a:p>
          <a:p>
            <a:r>
              <a:rPr lang="en-NZ" sz="2400" u="sng" dirty="0">
                <a:solidFill>
                  <a:srgbClr val="0000CC"/>
                </a:solidFill>
                <a:hlinkClick r:id="rId2">
                  <a:extLst>
                    <a:ext uri="{A12FA001-AC4F-418D-AE19-62706E023703}">
                      <ahyp:hlinkClr xmlns:ahyp="http://schemas.microsoft.com/office/drawing/2018/hyperlinkcolor" xmlns="" val="tx"/>
                    </a:ext>
                  </a:extLst>
                </a:hlinkClick>
              </a:rPr>
              <a:t>https://www.parliament.nz/en/pb/petitions/document/PET_93678/petition-of-a-osullivan-amend-healthy-homes-standards?signed=true</a:t>
            </a:r>
            <a:endParaRPr lang="en-NZ" sz="2400" dirty="0">
              <a:solidFill>
                <a:srgbClr val="0000CC"/>
              </a:solidFill>
            </a:endParaRPr>
          </a:p>
          <a:p>
            <a:r>
              <a:rPr lang="en-NZ" sz="2800" dirty="0"/>
              <a:t/>
            </a:r>
            <a:br>
              <a:rPr lang="en-NZ" sz="2800" dirty="0"/>
            </a:br>
            <a:endParaRPr lang="en-US" sz="2800" dirty="0"/>
          </a:p>
          <a:p>
            <a:endParaRPr lang="en-US"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D1DD9B2-1EAB-4214-B73C-92E0F4591863}"/>
              </a:ext>
            </a:extLst>
          </p:cNvPr>
          <p:cNvPicPr>
            <a:picLocks noChangeAspect="1" noChangeArrowheads="1"/>
          </p:cNvPicPr>
          <p:nvPr/>
        </p:nvPicPr>
        <p:blipFill>
          <a:blip r:embed="rId3" cstate="print"/>
          <a:srcRect/>
          <a:stretch>
            <a:fillRect/>
          </a:stretch>
        </p:blipFill>
        <p:spPr bwMode="auto">
          <a:xfrm>
            <a:off x="5761680" y="116210"/>
            <a:ext cx="2913660" cy="1296566"/>
          </a:xfrm>
          <a:prstGeom prst="rect">
            <a:avLst/>
          </a:prstGeom>
          <a:noFill/>
          <a:ln w="9525">
            <a:noFill/>
            <a:miter lim="800000"/>
            <a:headEnd/>
            <a:tailEnd/>
          </a:ln>
        </p:spPr>
      </p:pic>
    </p:spTree>
    <p:extLst>
      <p:ext uri="{BB962C8B-B14F-4D97-AF65-F5344CB8AC3E}">
        <p14:creationId xmlns:p14="http://schemas.microsoft.com/office/powerpoint/2010/main" val="60087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5E18960-5398-4B13-B707-BDACB550AAA8}"/>
              </a:ext>
            </a:extLst>
          </p:cNvPr>
          <p:cNvSpPr>
            <a:spLocks noGrp="1"/>
          </p:cNvSpPr>
          <p:nvPr>
            <p:ph idx="1"/>
          </p:nvPr>
        </p:nvSpPr>
        <p:spPr/>
        <p:txBody>
          <a:bodyPr/>
          <a:lstStyle/>
          <a:p>
            <a:pPr marL="0" indent="0" algn="ctr">
              <a:buNone/>
            </a:pPr>
            <a:r>
              <a:rPr lang="en-NZ" sz="2800" dirty="0">
                <a:solidFill>
                  <a:srgbClr val="0000CC"/>
                </a:solidFill>
              </a:rPr>
              <a:t>Landlord Compliance Checklist</a:t>
            </a:r>
          </a:p>
          <a:p>
            <a:r>
              <a:rPr lang="en-NZ" sz="2400" dirty="0"/>
              <a:t>With all the changes happening to tenancy legislation check all of your paper work is up to date.</a:t>
            </a:r>
          </a:p>
          <a:p>
            <a:r>
              <a:rPr lang="en-NZ" sz="2400" dirty="0"/>
              <a:t>Print off a copy of the Landlord Compliance Checklist from the Tenancy Services website and work your way through this. This is the form that MBIE Compliance Team will use if they audit you.</a:t>
            </a:r>
          </a:p>
          <a:p>
            <a:r>
              <a:rPr lang="en-NZ" sz="2800" dirty="0">
                <a:solidFill>
                  <a:srgbClr val="0000CC"/>
                </a:solidFill>
                <a:hlinkClick r:id="rId2">
                  <a:extLst>
                    <a:ext uri="{A12FA001-AC4F-418D-AE19-62706E023703}">
                      <ahyp:hlinkClr xmlns:ahyp="http://schemas.microsoft.com/office/drawing/2018/hyperlinkcolor" xmlns="" val="tx"/>
                    </a:ext>
                  </a:extLst>
                </a:hlinkClick>
              </a:rPr>
              <a:t>https://www.tenancy.govt.nz/starting-a-tenancy/new-to-tenancy/landlord-compliance-checklist/</a:t>
            </a:r>
            <a:endParaRPr lang="en-NZ" sz="2800" dirty="0">
              <a:solidFill>
                <a:srgbClr val="0000CC"/>
              </a:solidFill>
            </a:endParaRPr>
          </a:p>
          <a:p>
            <a:endParaRPr lang="en-NZ" sz="2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FF2F56C-5091-40C5-BDB1-2D3A1A21FE4E}"/>
              </a:ext>
            </a:extLst>
          </p:cNvPr>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1800" dirty="0">
                <a:solidFill>
                  <a:srgbClr val="0000CC"/>
                </a:solidFill>
              </a:rPr>
              <a:t>17</a:t>
            </a:r>
            <a:r>
              <a:rPr lang="en-NZ" sz="1800" baseline="30000" dirty="0">
                <a:solidFill>
                  <a:srgbClr val="0000CC"/>
                </a:solidFill>
              </a:rPr>
              <a:t>th</a:t>
            </a:r>
            <a:r>
              <a:rPr lang="en-NZ" sz="1800" dirty="0">
                <a:solidFill>
                  <a:srgbClr val="0000CC"/>
                </a:solidFill>
              </a:rPr>
              <a:t> February 2020</a:t>
            </a:r>
          </a:p>
          <a:p>
            <a:pPr marL="0" indent="0" algn="ctr">
              <a:buNone/>
            </a:pPr>
            <a:r>
              <a:rPr lang="en-NZ" dirty="0">
                <a:solidFill>
                  <a:srgbClr val="0000CC"/>
                </a:solidFill>
              </a:rPr>
              <a:t>Residential Tenancies Amendment Bill introduced to Parliament.</a:t>
            </a:r>
          </a:p>
          <a:p>
            <a:pPr algn="ctr"/>
            <a:r>
              <a:rPr lang="en-NZ" dirty="0"/>
              <a:t>Submissions are now required.</a:t>
            </a:r>
          </a:p>
          <a:p>
            <a:pPr marL="0" indent="0" algn="ctr">
              <a:buNone/>
            </a:pPr>
            <a:endParaRPr lang="en-NZ" sz="2400" dirty="0"/>
          </a:p>
          <a:p>
            <a:pPr marL="0" indent="0" algn="ctr">
              <a:buNone/>
            </a:pPr>
            <a:r>
              <a:rPr lang="en-NZ" sz="2400" dirty="0"/>
              <a:t>These changes are enormous for our industry and every member is advised to make a submission on how these changes will affect them.</a:t>
            </a:r>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814813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1800" dirty="0">
                <a:solidFill>
                  <a:srgbClr val="0000CC"/>
                </a:solidFill>
              </a:rPr>
              <a:t>17</a:t>
            </a:r>
            <a:r>
              <a:rPr lang="en-NZ" sz="1800" baseline="30000" dirty="0">
                <a:solidFill>
                  <a:srgbClr val="0000CC"/>
                </a:solidFill>
              </a:rPr>
              <a:t>th</a:t>
            </a:r>
            <a:r>
              <a:rPr lang="en-NZ" sz="1800" dirty="0">
                <a:solidFill>
                  <a:srgbClr val="0000CC"/>
                </a:solidFill>
              </a:rPr>
              <a:t> February 2020</a:t>
            </a:r>
          </a:p>
          <a:p>
            <a:pPr marL="0" indent="0" algn="ctr">
              <a:buNone/>
            </a:pPr>
            <a:r>
              <a:rPr lang="en-NZ" dirty="0">
                <a:solidFill>
                  <a:srgbClr val="0000CC"/>
                </a:solidFill>
              </a:rPr>
              <a:t>Residential Tenancies Amendment Bill introduced to Parliament.</a:t>
            </a:r>
          </a:p>
          <a:p>
            <a:pPr marL="0" indent="0" algn="ctr">
              <a:buNone/>
            </a:pPr>
            <a:r>
              <a:rPr lang="en-NZ" sz="2800" dirty="0"/>
              <a:t>What these changes </a:t>
            </a:r>
            <a:r>
              <a:rPr lang="en-NZ" sz="2800" dirty="0" smtClean="0"/>
              <a:t>are aiming to achieve:</a:t>
            </a:r>
            <a:endParaRPr lang="en-NZ" sz="2800" dirty="0"/>
          </a:p>
          <a:p>
            <a:r>
              <a:rPr lang="en-NZ" sz="2400" dirty="0"/>
              <a:t>Improve </a:t>
            </a:r>
            <a:r>
              <a:rPr lang="en-NZ" sz="2400" dirty="0" smtClean="0"/>
              <a:t>tenants’ </a:t>
            </a:r>
            <a:r>
              <a:rPr lang="en-NZ" sz="2400" dirty="0"/>
              <a:t>security – a reason must be given to tenants to end a periodic tenancy </a:t>
            </a:r>
            <a:r>
              <a:rPr lang="en-NZ" sz="2400" dirty="0" smtClean="0"/>
              <a:t>agreement.</a:t>
            </a:r>
            <a:endParaRPr lang="en-NZ" sz="2400" dirty="0"/>
          </a:p>
          <a:p>
            <a:r>
              <a:rPr lang="en-NZ" sz="2400" dirty="0"/>
              <a:t>Flatten the inflated demand for rental properties (this   affects anyone with yearly fixed term tenancies – student flats particularly</a:t>
            </a:r>
            <a:r>
              <a:rPr lang="en-NZ" sz="2400" dirty="0" smtClean="0"/>
              <a:t>).</a:t>
            </a:r>
            <a:endParaRPr lang="en-NZ" sz="2400" dirty="0"/>
          </a:p>
          <a:p>
            <a:r>
              <a:rPr lang="en-NZ" sz="2400" dirty="0"/>
              <a:t>Improve the process for the installation of fibre in rental </a:t>
            </a:r>
            <a:r>
              <a:rPr lang="en-NZ" sz="2400" dirty="0" smtClean="0"/>
              <a:t>properties. </a:t>
            </a:r>
            <a:endParaRPr lang="en-NZ" sz="2400" dirty="0"/>
          </a:p>
          <a:p>
            <a:pPr marL="0" indent="0" algn="ctr">
              <a:buNone/>
            </a:pPr>
            <a:endParaRPr lang="en-NZ" sz="2400" dirty="0"/>
          </a:p>
          <a:p>
            <a:pPr marL="0" indent="0" algn="ctr">
              <a:buNone/>
            </a:pPr>
            <a:endParaRPr lang="en-NZ" sz="2400" dirty="0"/>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3741180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1800" dirty="0">
                <a:solidFill>
                  <a:srgbClr val="0000CC"/>
                </a:solidFill>
              </a:rPr>
              <a:t>17</a:t>
            </a:r>
            <a:r>
              <a:rPr lang="en-NZ" sz="1800" baseline="30000" dirty="0">
                <a:solidFill>
                  <a:srgbClr val="0000CC"/>
                </a:solidFill>
              </a:rPr>
              <a:t>th</a:t>
            </a:r>
            <a:r>
              <a:rPr lang="en-NZ" sz="1800" dirty="0">
                <a:solidFill>
                  <a:srgbClr val="0000CC"/>
                </a:solidFill>
              </a:rPr>
              <a:t> February 2020</a:t>
            </a:r>
          </a:p>
          <a:p>
            <a:pPr marL="0" indent="0" algn="ctr">
              <a:buNone/>
            </a:pPr>
            <a:r>
              <a:rPr lang="en-NZ" dirty="0">
                <a:solidFill>
                  <a:srgbClr val="0000CC"/>
                </a:solidFill>
              </a:rPr>
              <a:t>Residential Tenancies Amendment Bill introduced to Parliament. (continued)</a:t>
            </a:r>
          </a:p>
          <a:p>
            <a:r>
              <a:rPr lang="en-NZ" sz="2800" dirty="0"/>
              <a:t>Improve compliance with the law – higher penalties for landlords who do not </a:t>
            </a:r>
            <a:r>
              <a:rPr lang="en-NZ" sz="2800" dirty="0" smtClean="0"/>
              <a:t>comply.</a:t>
            </a:r>
            <a:endParaRPr lang="en-NZ" sz="2800" dirty="0"/>
          </a:p>
          <a:p>
            <a:r>
              <a:rPr lang="en-NZ" sz="2800" dirty="0"/>
              <a:t>Make rental properties safer and more reliable – tenants able to make minor changes to </a:t>
            </a:r>
            <a:r>
              <a:rPr lang="en-NZ" sz="2800" dirty="0" smtClean="0"/>
              <a:t>properties.</a:t>
            </a:r>
            <a:endParaRPr lang="en-NZ" sz="2800" dirty="0"/>
          </a:p>
          <a:p>
            <a:r>
              <a:rPr lang="en-NZ" sz="2800" dirty="0"/>
              <a:t>Prohibit the solicitation of rental bids – including limit rental increase to once every 12 </a:t>
            </a:r>
            <a:r>
              <a:rPr lang="en-NZ" sz="2800" dirty="0" smtClean="0"/>
              <a:t>months.</a:t>
            </a:r>
            <a:endParaRPr lang="en-NZ" sz="2800" dirty="0"/>
          </a:p>
          <a:p>
            <a:pPr marL="0" indent="0" algn="ctr">
              <a:buNone/>
            </a:pPr>
            <a:endParaRPr lang="en-NZ" sz="2800" dirty="0"/>
          </a:p>
          <a:p>
            <a:pPr marL="0" indent="0" algn="ctr">
              <a:buNone/>
            </a:pPr>
            <a:endParaRPr lang="en-NZ" sz="2400" dirty="0"/>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306930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68894-9D79-418A-A163-27A2E2B73669}"/>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50B21D3-8E8C-4DB2-B10C-0BC3AFB96FD1}"/>
              </a:ext>
            </a:extLst>
          </p:cNvPr>
          <p:cNvSpPr>
            <a:spLocks noGrp="1"/>
          </p:cNvSpPr>
          <p:nvPr>
            <p:ph idx="1"/>
          </p:nvPr>
        </p:nvSpPr>
        <p:spPr>
          <a:xfrm>
            <a:off x="457200" y="1700808"/>
            <a:ext cx="8229600" cy="4525963"/>
          </a:xfrm>
        </p:spPr>
        <p:txBody>
          <a:bodyPr/>
          <a:lstStyle/>
          <a:p>
            <a:endParaRPr lang="en-NZ" dirty="0"/>
          </a:p>
          <a:p>
            <a:r>
              <a:rPr lang="en-NZ" dirty="0"/>
              <a:t>The draft bill can be found here under:</a:t>
            </a:r>
          </a:p>
          <a:p>
            <a:pPr marL="0" indent="0">
              <a:buNone/>
            </a:pPr>
            <a:r>
              <a:rPr lang="en-NZ" sz="2000" dirty="0"/>
              <a:t>New Zealand Legislation – Residential Tenancies Amendment Bill</a:t>
            </a:r>
          </a:p>
          <a:p>
            <a:pPr marL="0" indent="0">
              <a:buNone/>
            </a:pPr>
            <a:r>
              <a:rPr lang="en-NZ" sz="2000" dirty="0">
                <a:hlinkClick r:id="rId2"/>
              </a:rPr>
              <a:t>http://www.legislation.govt.nz/bill/government/2017/0258/latest/DLM7247512.html</a:t>
            </a:r>
            <a:endParaRPr lang="en-NZ" sz="2000" dirty="0"/>
          </a:p>
          <a:p>
            <a:r>
              <a:rPr lang="en-NZ" dirty="0"/>
              <a:t>How to make a submission:</a:t>
            </a:r>
          </a:p>
          <a:p>
            <a:pPr marL="0" indent="0">
              <a:buNone/>
            </a:pPr>
            <a:r>
              <a:rPr lang="en-NZ" sz="2000" dirty="0"/>
              <a:t>New Zealand Parliament – how to write a submission</a:t>
            </a:r>
            <a:r>
              <a:rPr lang="en-NZ" dirty="0" smtClean="0"/>
              <a:t>.</a:t>
            </a:r>
          </a:p>
          <a:p>
            <a:pPr marL="0" indent="0">
              <a:buNone/>
            </a:pPr>
            <a:r>
              <a:rPr lang="en-NZ" sz="2000" dirty="0">
                <a:hlinkClick r:id="rId3"/>
              </a:rPr>
              <a:t>https://www.parliament.nz/en/pb/sc/how-to-make-a-submission/</a:t>
            </a:r>
            <a:endParaRPr lang="en-NZ" sz="20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EC0C992-35C1-4104-9976-95A1B3349DF6}"/>
              </a:ext>
            </a:extLst>
          </p:cNvPr>
          <p:cNvPicPr>
            <a:picLocks noChangeAspect="1" noChangeArrowheads="1"/>
          </p:cNvPicPr>
          <p:nvPr/>
        </p:nvPicPr>
        <p:blipFill>
          <a:blip r:embed="rId4"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2129523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endParaRPr lang="en-NZ" b="1" dirty="0">
              <a:solidFill>
                <a:srgbClr val="3333CC"/>
              </a:solidFill>
            </a:endParaRPr>
          </a:p>
          <a:p>
            <a:pPr marL="0" indent="0" algn="ctr">
              <a:buNone/>
            </a:pPr>
            <a:endParaRPr lang="en-NZ" b="1" dirty="0">
              <a:solidFill>
                <a:srgbClr val="3333CC"/>
              </a:solidFill>
            </a:endParaRPr>
          </a:p>
          <a:p>
            <a:pPr marL="0" indent="0" algn="ctr">
              <a:buNone/>
            </a:pPr>
            <a:r>
              <a:rPr lang="en-NZ" sz="3600" b="1" dirty="0">
                <a:solidFill>
                  <a:srgbClr val="0000CC"/>
                </a:solidFill>
              </a:rPr>
              <a:t>Healthy </a:t>
            </a:r>
            <a:r>
              <a:rPr lang="en-NZ" sz="3600" b="1" dirty="0" smtClean="0">
                <a:solidFill>
                  <a:srgbClr val="0000CC"/>
                </a:solidFill>
              </a:rPr>
              <a:t>Homes Standards</a:t>
            </a:r>
            <a:endParaRPr lang="en-NZ" sz="3600" b="1" dirty="0">
              <a:solidFill>
                <a:srgbClr val="0000CC"/>
              </a:solidFill>
            </a:endParaRPr>
          </a:p>
          <a:p>
            <a:pPr algn="ctr"/>
            <a:r>
              <a:rPr lang="en-NZ" dirty="0"/>
              <a:t>What </a:t>
            </a:r>
            <a:r>
              <a:rPr lang="en-NZ" dirty="0" smtClean="0"/>
              <a:t>are these </a:t>
            </a:r>
            <a:r>
              <a:rPr lang="en-NZ" dirty="0"/>
              <a:t>exactly?</a:t>
            </a:r>
          </a:p>
          <a:p>
            <a:pPr algn="ctr"/>
            <a:endParaRPr lang="en-NZ" dirty="0">
              <a:solidFill>
                <a:srgbClr val="0000FF"/>
              </a:solidFill>
            </a:endParaRPr>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899228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endParaRPr lang="en-NZ" b="1" dirty="0">
              <a:solidFill>
                <a:srgbClr val="3333CC"/>
              </a:solidFill>
            </a:endParaRPr>
          </a:p>
          <a:p>
            <a:pPr marL="0" indent="0" algn="ctr">
              <a:buNone/>
            </a:pPr>
            <a:r>
              <a:rPr lang="en-NZ" dirty="0">
                <a:solidFill>
                  <a:srgbClr val="0000CC"/>
                </a:solidFill>
              </a:rPr>
              <a:t>Healthy </a:t>
            </a:r>
            <a:r>
              <a:rPr lang="en-NZ" dirty="0" smtClean="0">
                <a:solidFill>
                  <a:srgbClr val="0000CC"/>
                </a:solidFill>
              </a:rPr>
              <a:t>Homes Standards </a:t>
            </a:r>
            <a:r>
              <a:rPr lang="en-NZ" dirty="0">
                <a:solidFill>
                  <a:srgbClr val="0000CC"/>
                </a:solidFill>
              </a:rPr>
              <a:t>– </a:t>
            </a:r>
            <a:r>
              <a:rPr lang="en-NZ" dirty="0" smtClean="0">
                <a:solidFill>
                  <a:srgbClr val="0000CC"/>
                </a:solidFill>
              </a:rPr>
              <a:t>cover </a:t>
            </a:r>
            <a:r>
              <a:rPr lang="en-NZ" dirty="0">
                <a:solidFill>
                  <a:srgbClr val="0000CC"/>
                </a:solidFill>
              </a:rPr>
              <a:t>5 areas </a:t>
            </a:r>
          </a:p>
          <a:p>
            <a:r>
              <a:rPr lang="en-NZ" dirty="0"/>
              <a:t>Heating</a:t>
            </a:r>
          </a:p>
          <a:p>
            <a:r>
              <a:rPr lang="en-NZ" dirty="0"/>
              <a:t>Insulation </a:t>
            </a:r>
          </a:p>
          <a:p>
            <a:r>
              <a:rPr lang="en-NZ" dirty="0"/>
              <a:t>Ventilation</a:t>
            </a:r>
          </a:p>
          <a:p>
            <a:r>
              <a:rPr lang="en-NZ" dirty="0"/>
              <a:t>Moisture ingress and drainage</a:t>
            </a:r>
          </a:p>
          <a:p>
            <a:r>
              <a:rPr lang="en-NZ" dirty="0"/>
              <a:t>Draft stopping</a:t>
            </a:r>
          </a:p>
          <a:p>
            <a:pPr marL="514350" indent="-514350" algn="ctr">
              <a:buFont typeface="+mj-lt"/>
              <a:buAutoNum type="arabicPeriod"/>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2741F4A9-AE36-474D-A0D8-BC893842C105}"/>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3912079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2800" dirty="0">
                <a:solidFill>
                  <a:srgbClr val="0000CC"/>
                </a:solidFill>
              </a:rPr>
              <a:t>Healthy </a:t>
            </a:r>
            <a:r>
              <a:rPr lang="en-NZ" sz="2800" dirty="0" smtClean="0">
                <a:solidFill>
                  <a:srgbClr val="0000CC"/>
                </a:solidFill>
              </a:rPr>
              <a:t>Homes Standards  </a:t>
            </a:r>
            <a:r>
              <a:rPr lang="en-NZ" sz="2800" dirty="0">
                <a:solidFill>
                  <a:srgbClr val="0000CC"/>
                </a:solidFill>
              </a:rPr>
              <a:t>- Heating</a:t>
            </a:r>
          </a:p>
          <a:p>
            <a:r>
              <a:rPr lang="en-US" sz="2000" dirty="0"/>
              <a:t>All rental properties must have one or more fixed heaters, which can directly heat the main living room to at least 18°C and can maintain this temperature all year round. </a:t>
            </a:r>
          </a:p>
          <a:p>
            <a:r>
              <a:rPr lang="en-US" sz="2000" dirty="0"/>
              <a:t>Certain heating devices that are inefficient, unaffordable or unhealthy will not meet the requirements of this standard. </a:t>
            </a:r>
          </a:p>
          <a:p>
            <a:r>
              <a:rPr lang="en-US" sz="2000" dirty="0"/>
              <a:t>A heating assessment tool is provided at tenancy.govt.nz/heating-tool, which provides a report that shows the minimum heating capacity required.</a:t>
            </a:r>
          </a:p>
          <a:p>
            <a:r>
              <a:rPr lang="en-US" sz="2000" dirty="0"/>
              <a:t>It can be used to check if current heating is sufficient to meet the standard, or if it is necessary to install a new heater. </a:t>
            </a:r>
          </a:p>
          <a:p>
            <a:r>
              <a:rPr lang="en-NZ" sz="2000" dirty="0">
                <a:solidFill>
                  <a:srgbClr val="0000CC"/>
                </a:solidFill>
                <a:hlinkClick r:id="rId2">
                  <a:extLst>
                    <a:ext uri="{A12FA001-AC4F-418D-AE19-62706E023703}">
                      <ahyp:hlinkClr xmlns:ahyp="http://schemas.microsoft.com/office/drawing/2018/hyperlinkcolor" xmlns="" val="tx"/>
                    </a:ext>
                  </a:extLst>
                </a:hlinkClick>
              </a:rPr>
              <a:t>https://www.tenancy.govt.nz/heating-tool/guide/</a:t>
            </a:r>
            <a:endParaRPr lang="en-NZ" sz="2000" b="1" dirty="0">
              <a:solidFill>
                <a:srgbClr val="0000CC"/>
              </a:solidFill>
            </a:endParaRPr>
          </a:p>
          <a:p>
            <a:endParaRPr lang="en-NZ" sz="2000"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8AB3B53E-0FCF-4D4A-9047-11CB56941000}"/>
              </a:ext>
            </a:extLst>
          </p:cNvPr>
          <p:cNvPicPr>
            <a:picLocks noChangeAspect="1" noChangeArrowheads="1"/>
          </p:cNvPicPr>
          <p:nvPr/>
        </p:nvPicPr>
        <p:blipFill>
          <a:blip r:embed="rId3"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1019121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2800" dirty="0">
                <a:solidFill>
                  <a:srgbClr val="0000CC"/>
                </a:solidFill>
              </a:rPr>
              <a:t>Healthy </a:t>
            </a:r>
            <a:r>
              <a:rPr lang="en-NZ" sz="2800" dirty="0" smtClean="0">
                <a:solidFill>
                  <a:srgbClr val="0000CC"/>
                </a:solidFill>
              </a:rPr>
              <a:t>Homes Standards </a:t>
            </a:r>
            <a:r>
              <a:rPr lang="en-NZ" sz="2800" dirty="0">
                <a:solidFill>
                  <a:srgbClr val="0000CC"/>
                </a:solidFill>
              </a:rPr>
              <a:t>– Insulation</a:t>
            </a:r>
          </a:p>
          <a:p>
            <a:pPr marL="0" indent="0" algn="ctr">
              <a:buNone/>
            </a:pPr>
            <a:endParaRPr lang="en-NZ" sz="2800" dirty="0">
              <a:solidFill>
                <a:srgbClr val="0000FF"/>
              </a:solidFill>
            </a:endParaRPr>
          </a:p>
          <a:p>
            <a:r>
              <a:rPr lang="en-US" sz="2000" dirty="0"/>
              <a:t>Ceiling and underfloor insulation has been compulsory in all rental homes since 1 July 2019, where it is reasonably practicable to install. </a:t>
            </a:r>
          </a:p>
          <a:p>
            <a:r>
              <a:rPr lang="en-US" sz="2000" dirty="0"/>
              <a:t>Some existing insulation in rental properties will need to be topped up or replaced. </a:t>
            </a:r>
          </a:p>
          <a:p>
            <a:r>
              <a:rPr lang="en-US" sz="2000" dirty="0"/>
              <a:t>Depending on location, ceiling insulation needs to meet </a:t>
            </a:r>
            <a:r>
              <a:rPr lang="en-US" sz="2000" dirty="0" smtClean="0"/>
              <a:t>a minimum R-value for your zone, </a:t>
            </a:r>
            <a:r>
              <a:rPr lang="en-US" sz="2000" dirty="0"/>
              <a:t>or existing ceiling insulation installed before 1 July 2016 needs to be at least 120mm thick. </a:t>
            </a:r>
          </a:p>
          <a:p>
            <a:r>
              <a:rPr lang="en-US" sz="2000" dirty="0"/>
              <a:t>Underfloor insulation needs a minimum R-value of 1.3. </a:t>
            </a:r>
            <a:r>
              <a:rPr lang="en-US" sz="2000" dirty="0" smtClean="0"/>
              <a:t> </a:t>
            </a:r>
            <a:r>
              <a:rPr lang="en-US" sz="2000" dirty="0"/>
              <a:t>‘R’ stands for resistance – an R-value is a measure of how well insulation resists heat flow. </a:t>
            </a:r>
            <a:endParaRPr lang="en-NZ" sz="20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C402414C-934C-4FB8-ADEF-6AD0203E85F2}"/>
              </a:ext>
            </a:extLst>
          </p:cNvPr>
          <p:cNvPicPr>
            <a:picLocks noChangeAspect="1" noChangeArrowheads="1"/>
          </p:cNvPicPr>
          <p:nvPr/>
        </p:nvPicPr>
        <p:blipFill>
          <a:blip r:embed="rId2" cstate="print"/>
          <a:srcRect/>
          <a:stretch>
            <a:fillRect/>
          </a:stretch>
        </p:blipFill>
        <p:spPr bwMode="auto">
          <a:xfrm>
            <a:off x="2771800" y="265490"/>
            <a:ext cx="2913660" cy="1296566"/>
          </a:xfrm>
          <a:prstGeom prst="rect">
            <a:avLst/>
          </a:prstGeom>
          <a:noFill/>
          <a:ln w="9525">
            <a:noFill/>
            <a:miter lim="800000"/>
            <a:headEnd/>
            <a:tailEnd/>
          </a:ln>
        </p:spPr>
      </p:pic>
    </p:spTree>
    <p:extLst>
      <p:ext uri="{BB962C8B-B14F-4D97-AF65-F5344CB8AC3E}">
        <p14:creationId xmlns:p14="http://schemas.microsoft.com/office/powerpoint/2010/main" val="1510504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4019</TotalTime>
  <Words>959</Words>
  <Application>Microsoft Office PowerPoint</Application>
  <PresentationFormat>On-screen Show (4:3)</PresentationFormat>
  <Paragraphs>119</Paragraphs>
  <Slides>19</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Default Design</vt:lpstr>
      <vt:lpstr>      Napier   HANDY HINTS  February 2020  Written by Sharon Cullwick (NZPIF Executive Officer, formerly NZPIF President) These slides can be presented at one of your meetings if you wish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ZONES FOR CEILING INSULATION</vt:lpstr>
      <vt:lpstr>PowerPoint Presentation</vt:lpstr>
      <vt:lpstr>PowerPoint Presentation</vt:lpstr>
      <vt:lpstr>PowerPoint Presentation</vt:lpstr>
      <vt:lpstr>PowerPoint Presentation</vt:lpstr>
      <vt:lpstr>PowerPoint Presentation</vt:lpstr>
      <vt:lpstr>Infra-Red Heating</vt:lpstr>
      <vt:lpstr>Shower Domes</vt:lpstr>
      <vt:lpstr>PowerPoint Presentation</vt:lpstr>
      <vt:lpstr>      Napier       </vt:lpstr>
    </vt:vector>
  </TitlesOfParts>
  <Company>StreetSMART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Auckland Property Investors Association</dc:title>
  <dc:creator>Sharon Cullwick</dc:creator>
  <cp:lastModifiedBy>Jan Hains</cp:lastModifiedBy>
  <cp:revision>154</cp:revision>
  <cp:lastPrinted>2017-10-09T18:34:59Z</cp:lastPrinted>
  <dcterms:created xsi:type="dcterms:W3CDTF">2009-06-06T04:51:20Z</dcterms:created>
  <dcterms:modified xsi:type="dcterms:W3CDTF">2020-02-18T22:01:10Z</dcterms:modified>
</cp:coreProperties>
</file>