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647" r:id="rId3"/>
    <p:sldId id="652" r:id="rId4"/>
    <p:sldId id="653" r:id="rId5"/>
    <p:sldId id="654" r:id="rId6"/>
    <p:sldId id="655" r:id="rId7"/>
    <p:sldId id="657" r:id="rId8"/>
    <p:sldId id="658" r:id="rId9"/>
    <p:sldId id="660" r:id="rId10"/>
    <p:sldId id="659" r:id="rId11"/>
    <p:sldId id="661" r:id="rId12"/>
    <p:sldId id="656" r:id="rId13"/>
    <p:sldId id="309" r:id="rId14"/>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BC6C3"/>
    <a:srgbClr val="99CCFF"/>
    <a:srgbClr val="CCFFFF"/>
    <a:srgbClr val="FF50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9946" autoAdjust="0"/>
  </p:normalViewPr>
  <p:slideViewPr>
    <p:cSldViewPr>
      <p:cViewPr varScale="1">
        <p:scale>
          <a:sx n="77" d="100"/>
          <a:sy n="77" d="100"/>
        </p:scale>
        <p:origin x="16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7680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05B7A69-1DF5-4034-97F9-61D728E4D4E4}" type="slidenum">
              <a:rPr lang="en-GB" altLang="en-US"/>
              <a:pPr/>
              <a:t>‹#›</a:t>
            </a:fld>
            <a:endParaRPr lang="en-GB" altLang="en-US" dirty="0"/>
          </a:p>
        </p:txBody>
      </p:sp>
    </p:spTree>
    <p:extLst>
      <p:ext uri="{BB962C8B-B14F-4D97-AF65-F5344CB8AC3E}">
        <p14:creationId xmlns:p14="http://schemas.microsoft.com/office/powerpoint/2010/main" val="221602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D0A20E6-2627-42A6-8292-3108D973CB74}" type="slidenum">
              <a:rPr lang="en-GB" altLang="en-US"/>
              <a:pPr/>
              <a:t>‹#›</a:t>
            </a:fld>
            <a:endParaRPr lang="en-GB" altLang="en-US" dirty="0"/>
          </a:p>
        </p:txBody>
      </p:sp>
    </p:spTree>
    <p:extLst>
      <p:ext uri="{BB962C8B-B14F-4D97-AF65-F5344CB8AC3E}">
        <p14:creationId xmlns:p14="http://schemas.microsoft.com/office/powerpoint/2010/main" val="3452772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13</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87A86B-8410-4ECC-9762-169A5E31097D}" type="slidenum">
              <a:rPr lang="en-GB" altLang="en-US"/>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FB06BA-B44B-4699-85DF-F45B9C9FAAF3}" type="slidenum">
              <a:rPr lang="en-GB" altLang="en-US"/>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5695F4A1-3962-4EB0-A382-0C81ECE0B86D}" type="slidenum">
              <a:rPr lang="en-GB" altLang="en-US"/>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82C11AF2-B07F-47A2-A732-F46ACEE423C0}" type="slidenum">
              <a:rPr lang="en-GB" altLang="en-US"/>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F15FE435-E23B-41BA-A3ED-6FBE2B7603FE}" type="slidenum">
              <a:rPr lang="en-GB" altLang="en-US"/>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AB923B12-8B1A-40D1-B273-EB6F538EAE3B}" type="slidenum">
              <a:rPr lang="en-GB" altLang="en-US"/>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fld id="{851260C6-A446-4774-B1B5-086D80674609}" type="slidenum">
              <a:rPr lang="en-GB" altLang="en-US"/>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fld id="{84BF1E8E-2A98-4A8E-B239-96983B445FFA}" type="slidenum">
              <a:rPr lang="en-GB" altLang="en-US"/>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fld id="{AE2F3F89-97EC-48BB-97D4-9A2A3596E605}" type="slidenum">
              <a:rPr lang="en-GB" altLang="en-US"/>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4977D539-75B0-4264-B5DA-D74CDF06D75A}" type="slidenum">
              <a:rPr lang="en-GB" altLang="en-US"/>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1E4AF686-95D7-45D3-B4BD-2732B7BF9B30}" type="slidenum">
              <a:rPr lang="en-GB" altLang="en-US"/>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D4FBBE7-5DE1-4B71-B017-C59CA5A8B387}"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enancy.govt.nz/" TargetMode="External"/><Relationship Id="rId7" Type="http://schemas.openxmlformats.org/officeDocument/2006/relationships/image" Target="../media/image1.png"/><Relationship Id="rId2" Type="http://schemas.openxmlformats.org/officeDocument/2006/relationships/hyperlink" Target="https://www.hud.govt.nz/" TargetMode="External"/><Relationship Id="rId1" Type="http://schemas.openxmlformats.org/officeDocument/2006/relationships/slideLayout" Target="../slideLayouts/slideLayout2.xml"/><Relationship Id="rId6" Type="http://schemas.openxmlformats.org/officeDocument/2006/relationships/hyperlink" Target="https://www.health.govt.nz/" TargetMode="External"/><Relationship Id="rId5" Type="http://schemas.openxmlformats.org/officeDocument/2006/relationships/hyperlink" Target="http://www.worksafe.govt.nz/" TargetMode="External"/><Relationship Id="rId4" Type="http://schemas.openxmlformats.org/officeDocument/2006/relationships/hyperlink" Target="http://www.business.govt.nz/"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B0F0"/>
                </a:solidFill>
              </a:rPr>
              <a:t>HANDY HINTS </a:t>
            </a:r>
            <a:r>
              <a:rPr lang="en-NZ" sz="4000" b="1" dirty="0">
                <a:solidFill>
                  <a:schemeClr val="tx1"/>
                </a:solidFill>
              </a:rPr>
              <a:t/>
            </a:r>
            <a:br>
              <a:rPr lang="en-NZ" sz="4000" b="1" dirty="0">
                <a:solidFill>
                  <a:schemeClr val="tx1"/>
                </a:solidFill>
              </a:rPr>
            </a:br>
            <a:r>
              <a:rPr lang="en-NZ" sz="2400" dirty="0">
                <a:solidFill>
                  <a:schemeClr val="tx1"/>
                </a:solidFill>
              </a:rPr>
              <a:t>19</a:t>
            </a:r>
            <a:r>
              <a:rPr lang="en-NZ" sz="2400" baseline="30000" dirty="0">
                <a:solidFill>
                  <a:schemeClr val="tx1"/>
                </a:solidFill>
              </a:rPr>
              <a:t>th</a:t>
            </a:r>
            <a:r>
              <a:rPr lang="en-NZ" sz="2400" dirty="0">
                <a:solidFill>
                  <a:schemeClr val="tx1"/>
                </a:solidFill>
              </a:rPr>
              <a:t> </a:t>
            </a:r>
            <a:r>
              <a:rPr lang="en-NZ" sz="2400" dirty="0"/>
              <a:t>May 2020</a:t>
            </a:r>
            <a:br>
              <a:rPr lang="en-NZ" sz="2400" dirty="0"/>
            </a:br>
            <a:r>
              <a:rPr lang="en-NZ" sz="3200" dirty="0">
                <a:solidFill>
                  <a:srgbClr val="0000CC"/>
                </a:solidFill>
              </a:rPr>
              <a:t>Covid-19</a:t>
            </a:r>
            <a:r>
              <a:rPr lang="en-NZ" sz="2400" dirty="0"/>
              <a:t/>
            </a:r>
            <a:br>
              <a:rPr lang="en-NZ" sz="2400" dirty="0"/>
            </a:br>
            <a:r>
              <a:rPr lang="en-NZ" sz="3200" dirty="0">
                <a:solidFill>
                  <a:srgbClr val="0000CC"/>
                </a:solidFill>
              </a:rPr>
              <a:t>What has changed under Level 2</a:t>
            </a:r>
            <a:r>
              <a:rPr lang="en-NZ" sz="3200" dirty="0"/>
              <a:t/>
            </a:r>
            <a:br>
              <a:rPr lang="en-NZ" sz="3200" dirty="0"/>
            </a:br>
            <a:r>
              <a:rPr lang="en-NZ" sz="3200" dirty="0"/>
              <a:t/>
            </a:r>
            <a:br>
              <a:rPr lang="en-NZ" sz="32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A2FC7-10BE-4C6A-8789-4C179D4CA0A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0DF96E9-5DC0-4936-AC90-58EABD541790}"/>
              </a:ext>
            </a:extLst>
          </p:cNvPr>
          <p:cNvSpPr>
            <a:spLocks noGrp="1"/>
          </p:cNvSpPr>
          <p:nvPr>
            <p:ph idx="1"/>
          </p:nvPr>
        </p:nvSpPr>
        <p:spPr/>
        <p:txBody>
          <a:bodyPr/>
          <a:lstStyle/>
          <a:p>
            <a:pPr marL="0" indent="0">
              <a:buNone/>
            </a:pPr>
            <a:r>
              <a:rPr lang="en-NZ" dirty="0">
                <a:solidFill>
                  <a:srgbClr val="0000CC"/>
                </a:solidFill>
              </a:rPr>
              <a:t>My </a:t>
            </a:r>
            <a:r>
              <a:rPr lang="en-NZ" dirty="0" smtClean="0">
                <a:solidFill>
                  <a:srgbClr val="0000CC"/>
                </a:solidFill>
              </a:rPr>
              <a:t>tenant’s </a:t>
            </a:r>
            <a:r>
              <a:rPr lang="en-NZ" dirty="0">
                <a:solidFill>
                  <a:srgbClr val="0000CC"/>
                </a:solidFill>
              </a:rPr>
              <a:t>Fixed Term Agreement expired during L4 or L3 what happens now? </a:t>
            </a:r>
          </a:p>
          <a:p>
            <a:r>
              <a:rPr lang="en-NZ" sz="2700" dirty="0" smtClean="0"/>
              <a:t>This </a:t>
            </a:r>
            <a:r>
              <a:rPr lang="en-NZ" sz="2700" dirty="0"/>
              <a:t>automatically </a:t>
            </a:r>
            <a:r>
              <a:rPr lang="en-NZ" sz="2700" dirty="0" smtClean="0"/>
              <a:t>becomes </a:t>
            </a:r>
            <a:r>
              <a:rPr lang="en-NZ" sz="2700" dirty="0"/>
              <a:t>a </a:t>
            </a:r>
            <a:r>
              <a:rPr lang="en-NZ" sz="2700" dirty="0" smtClean="0"/>
              <a:t>periodic tenancy.</a:t>
            </a:r>
            <a:endParaRPr lang="en-NZ" sz="2700" dirty="0"/>
          </a:p>
          <a:p>
            <a:r>
              <a:rPr lang="en-NZ" sz="2700" dirty="0"/>
              <a:t>Tenants can therefore stay in the property </a:t>
            </a:r>
            <a:r>
              <a:rPr lang="en-US" sz="2700" dirty="0"/>
              <a:t>until the tenant or the landlord/Tenancy Tribunal give notice to terminate the tenancy either on the limited grounds in the temporary legislation (during the freeze on termination) or under the usual provisions of the Residential Tenancies Act (after the end of the freeze on termination).</a:t>
            </a:r>
            <a:endParaRPr lang="en-NZ" sz="27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D8E7095-ABD4-43E2-851A-63B91617F266}"/>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52264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879804-4D5F-468B-B991-FBD59A90948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E0E4F0-F510-4379-AB12-8785543045D4}"/>
              </a:ext>
            </a:extLst>
          </p:cNvPr>
          <p:cNvSpPr>
            <a:spLocks noGrp="1"/>
          </p:cNvSpPr>
          <p:nvPr>
            <p:ph idx="1"/>
          </p:nvPr>
        </p:nvSpPr>
        <p:spPr/>
        <p:txBody>
          <a:bodyPr/>
          <a:lstStyle/>
          <a:p>
            <a:pPr marL="0" indent="0">
              <a:buNone/>
            </a:pPr>
            <a:r>
              <a:rPr lang="en-NZ" sz="3600" dirty="0">
                <a:solidFill>
                  <a:srgbClr val="0000CC"/>
                </a:solidFill>
              </a:rPr>
              <a:t>Is the Tenancy Tribunal still working at Level 2?</a:t>
            </a:r>
          </a:p>
          <a:p>
            <a:r>
              <a:rPr lang="en-NZ" sz="2800" dirty="0"/>
              <a:t>Yes, </a:t>
            </a:r>
            <a:r>
              <a:rPr lang="en-NZ" sz="2800" dirty="0" smtClean="0"/>
              <a:t>the Tribunal has </a:t>
            </a:r>
            <a:r>
              <a:rPr lang="en-NZ" sz="2800" dirty="0"/>
              <a:t>the ability to hold hearings without parties in </a:t>
            </a:r>
            <a:r>
              <a:rPr lang="en-NZ" sz="2800" dirty="0" smtClean="0"/>
              <a:t>attendance.</a:t>
            </a:r>
            <a:endParaRPr lang="en-NZ" sz="2800" dirty="0"/>
          </a:p>
          <a:p>
            <a:r>
              <a:rPr lang="en-NZ" sz="2800" dirty="0"/>
              <a:t>These hearings can be teleconferences or just </a:t>
            </a:r>
            <a:r>
              <a:rPr lang="en-NZ" sz="2800" dirty="0" smtClean="0"/>
              <a:t>be based on </a:t>
            </a:r>
            <a:r>
              <a:rPr lang="en-NZ" sz="2800" dirty="0"/>
              <a:t>the papers supplied - so ensure your paperwork is correct.</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D30343F-84A1-4B1A-8730-34C41B0EDFE3}"/>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66762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buNone/>
            </a:pPr>
            <a:r>
              <a:rPr lang="en-NZ" sz="3600" dirty="0">
                <a:solidFill>
                  <a:srgbClr val="0000CC"/>
                </a:solidFill>
              </a:rPr>
              <a:t>Where can I find more information?</a:t>
            </a:r>
          </a:p>
          <a:p>
            <a:r>
              <a:rPr lang="en-NZ" u="sng" dirty="0"/>
              <a:t>Rea.govt.nz</a:t>
            </a:r>
          </a:p>
          <a:p>
            <a:r>
              <a:rPr lang="en-NZ" dirty="0">
                <a:hlinkClick r:id="rId2">
                  <a:extLst>
                    <a:ext uri="{A12FA001-AC4F-418D-AE19-62706E023703}">
                      <ahyp:hlinkClr xmlns:ahyp="http://schemas.microsoft.com/office/drawing/2018/hyperlinkcolor" xmlns="" val="tx"/>
                    </a:ext>
                  </a:extLst>
                </a:hlinkClick>
              </a:rPr>
              <a:t>https://www.hud.govt.nz/</a:t>
            </a:r>
            <a:endParaRPr lang="en-NZ" dirty="0"/>
          </a:p>
          <a:p>
            <a:r>
              <a:rPr lang="en-NZ" dirty="0">
                <a:hlinkClick r:id="rId3">
                  <a:extLst>
                    <a:ext uri="{A12FA001-AC4F-418D-AE19-62706E023703}">
                      <ahyp:hlinkClr xmlns:ahyp="http://schemas.microsoft.com/office/drawing/2018/hyperlinkcolor" xmlns="" val="tx"/>
                    </a:ext>
                  </a:extLst>
                </a:hlinkClick>
              </a:rPr>
              <a:t>www.tenancy.govt.nz</a:t>
            </a:r>
            <a:endParaRPr lang="en-NZ" dirty="0"/>
          </a:p>
          <a:p>
            <a:r>
              <a:rPr lang="en-NZ" dirty="0">
                <a:hlinkClick r:id="rId4">
                  <a:extLst>
                    <a:ext uri="{A12FA001-AC4F-418D-AE19-62706E023703}">
                      <ahyp:hlinkClr xmlns:ahyp="http://schemas.microsoft.com/office/drawing/2018/hyperlinkcolor" xmlns="" val="tx"/>
                    </a:ext>
                  </a:extLst>
                </a:hlinkClick>
              </a:rPr>
              <a:t>www.business.govt.nz</a:t>
            </a:r>
            <a:endParaRPr lang="en-NZ" dirty="0"/>
          </a:p>
          <a:p>
            <a:r>
              <a:rPr lang="en-NZ" dirty="0">
                <a:hlinkClick r:id="rId5">
                  <a:extLst>
                    <a:ext uri="{A12FA001-AC4F-418D-AE19-62706E023703}">
                      <ahyp:hlinkClr xmlns:ahyp="http://schemas.microsoft.com/office/drawing/2018/hyperlinkcolor" xmlns="" val="tx"/>
                    </a:ext>
                  </a:extLst>
                </a:hlinkClick>
              </a:rPr>
              <a:t>www.worksafe.govt.nz</a:t>
            </a:r>
            <a:endParaRPr lang="en-NZ" dirty="0"/>
          </a:p>
          <a:p>
            <a:r>
              <a:rPr lang="en-NZ" dirty="0">
                <a:hlinkClick r:id="rId6">
                  <a:extLst>
                    <a:ext uri="{A12FA001-AC4F-418D-AE19-62706E023703}">
                      <ahyp:hlinkClr xmlns:ahyp="http://schemas.microsoft.com/office/drawing/2018/hyperlinkcolor" xmlns="" val="tx"/>
                    </a:ext>
                  </a:extLst>
                </a:hlinkClick>
              </a:rPr>
              <a:t>https://www.health.govt.nz/</a:t>
            </a:r>
            <a:endParaRPr lang="en-NZ" dirty="0"/>
          </a:p>
          <a:p>
            <a:endParaRPr lang="en-NZ" sz="2800" dirty="0"/>
          </a:p>
          <a:p>
            <a:endParaRPr lang="en-NZ" sz="2800" dirty="0"/>
          </a:p>
          <a:p>
            <a:pPr marL="0" indent="0">
              <a:buNone/>
            </a:pPr>
            <a:endParaRPr lang="en-NZ" dirty="0"/>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7" cstate="print"/>
          <a:srcRect/>
          <a:stretch>
            <a:fillRect/>
          </a:stretch>
        </p:blipFill>
        <p:spPr bwMode="auto">
          <a:xfrm>
            <a:off x="5768795" y="303634"/>
            <a:ext cx="2913660" cy="1296566"/>
          </a:xfrm>
          <a:prstGeom prst="rect">
            <a:avLst/>
          </a:prstGeom>
          <a:noFill/>
          <a:ln w="9525">
            <a:noFill/>
            <a:miter lim="800000"/>
            <a:headEnd/>
            <a:tailEnd/>
          </a:ln>
        </p:spPr>
      </p:pic>
    </p:spTree>
    <p:extLst>
      <p:ext uri="{BB962C8B-B14F-4D97-AF65-F5344CB8AC3E}">
        <p14:creationId xmlns:p14="http://schemas.microsoft.com/office/powerpoint/2010/main" val="70643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4400" b="1" dirty="0"/>
              <a:t>Stay safe.</a:t>
            </a: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3600" dirty="0">
                <a:solidFill>
                  <a:srgbClr val="0000CC"/>
                </a:solidFill>
              </a:rPr>
              <a:t>Can Tenants move?</a:t>
            </a:r>
          </a:p>
          <a:p>
            <a:r>
              <a:rPr lang="en-NZ" sz="2400" dirty="0"/>
              <a:t>Yes, tenants can move </a:t>
            </a:r>
            <a:r>
              <a:rPr lang="en-NZ" sz="2400" dirty="0" smtClean="0"/>
              <a:t>house.</a:t>
            </a:r>
            <a:endParaRPr lang="en-NZ" sz="2400" dirty="0"/>
          </a:p>
          <a:p>
            <a:r>
              <a:rPr lang="en-NZ" sz="2400" dirty="0"/>
              <a:t>Removal companies can move </a:t>
            </a:r>
            <a:r>
              <a:rPr lang="en-NZ" sz="2400" dirty="0" smtClean="0"/>
              <a:t>tenants. </a:t>
            </a:r>
            <a:endParaRPr lang="en-NZ" sz="2400" dirty="0"/>
          </a:p>
          <a:p>
            <a:r>
              <a:rPr lang="en-NZ" sz="2400" dirty="0"/>
              <a:t>Family and friends can help tenants move </a:t>
            </a:r>
            <a:r>
              <a:rPr lang="en-NZ" sz="2400" dirty="0" smtClean="0"/>
              <a:t>house..</a:t>
            </a:r>
            <a:endParaRPr lang="en-NZ" sz="2400" dirty="0"/>
          </a:p>
          <a:p>
            <a:r>
              <a:rPr lang="en-NZ" sz="2400" dirty="0"/>
              <a:t>Physical distancing must be adhered </a:t>
            </a:r>
            <a:r>
              <a:rPr lang="en-NZ" sz="2400" dirty="0" smtClean="0"/>
              <a:t>to.</a:t>
            </a:r>
            <a:endParaRPr lang="en-NZ" sz="2400" dirty="0"/>
          </a:p>
          <a:p>
            <a:r>
              <a:rPr lang="en-NZ" sz="2400" dirty="0"/>
              <a:t>Personal hygiene and surface cleaning must be </a:t>
            </a:r>
            <a:r>
              <a:rPr lang="en-NZ" sz="2400" dirty="0" smtClean="0"/>
              <a:t>completed.</a:t>
            </a:r>
            <a:endParaRPr lang="en-NZ" sz="2400" dirty="0"/>
          </a:p>
          <a:p>
            <a:r>
              <a:rPr lang="en-NZ" sz="2400" dirty="0"/>
              <a:t>Details must be kept of all those people that helped with the move for contact tracing </a:t>
            </a:r>
            <a:r>
              <a:rPr lang="en-NZ" sz="2400" dirty="0" smtClean="0"/>
              <a:t>purposes.</a:t>
            </a:r>
            <a:endParaRPr lang="en-NZ" sz="2800" dirty="0"/>
          </a:p>
          <a:p>
            <a:endParaRPr lang="en-NZ" dirty="0"/>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43643" y="296220"/>
            <a:ext cx="2913660" cy="1296566"/>
          </a:xfrm>
          <a:prstGeom prst="rect">
            <a:avLst/>
          </a:prstGeom>
          <a:noFill/>
          <a:ln w="9525">
            <a:noFill/>
            <a:miter lim="800000"/>
            <a:headEnd/>
            <a:tailEnd/>
          </a:ln>
        </p:spPr>
      </p:pic>
    </p:spTree>
    <p:extLst>
      <p:ext uri="{BB962C8B-B14F-4D97-AF65-F5344CB8AC3E}">
        <p14:creationId xmlns:p14="http://schemas.microsoft.com/office/powerpoint/2010/main" val="81481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buNone/>
            </a:pPr>
            <a:r>
              <a:rPr lang="en-NZ" sz="3600" dirty="0">
                <a:solidFill>
                  <a:srgbClr val="0000CC"/>
                </a:solidFill>
              </a:rPr>
              <a:t>Can I undertake </a:t>
            </a:r>
            <a:r>
              <a:rPr lang="en-NZ" sz="3600" dirty="0" smtClean="0">
                <a:solidFill>
                  <a:srgbClr val="0000CC"/>
                </a:solidFill>
              </a:rPr>
              <a:t>House </a:t>
            </a:r>
            <a:r>
              <a:rPr lang="en-NZ" sz="3600" dirty="0">
                <a:solidFill>
                  <a:srgbClr val="0000CC"/>
                </a:solidFill>
              </a:rPr>
              <a:t>Inspections?</a:t>
            </a:r>
          </a:p>
          <a:p>
            <a:r>
              <a:rPr lang="en-NZ" sz="2800" dirty="0"/>
              <a:t>Yes, these can be </a:t>
            </a:r>
            <a:r>
              <a:rPr lang="en-NZ" sz="2800" dirty="0" smtClean="0"/>
              <a:t>completed.</a:t>
            </a:r>
            <a:endParaRPr lang="en-NZ" sz="2800" dirty="0"/>
          </a:p>
          <a:p>
            <a:r>
              <a:rPr lang="en-NZ" sz="2800" dirty="0"/>
              <a:t>Everyone must adhere to physical distancing and personal hygiene and surface cleaning </a:t>
            </a:r>
            <a:r>
              <a:rPr lang="en-NZ" sz="2800" dirty="0" smtClean="0"/>
              <a:t>requirements.</a:t>
            </a:r>
            <a:endParaRPr lang="en-NZ" sz="2800" dirty="0"/>
          </a:p>
          <a:p>
            <a:r>
              <a:rPr lang="en-NZ" sz="2800" dirty="0"/>
              <a:t>Records of those present must be </a:t>
            </a:r>
            <a:r>
              <a:rPr lang="en-NZ" sz="2800" dirty="0" smtClean="0"/>
              <a:t>kept.</a:t>
            </a:r>
            <a:endParaRPr lang="en-NZ" sz="2800" dirty="0"/>
          </a:p>
          <a:p>
            <a:r>
              <a:rPr lang="en-NZ" sz="2800" dirty="0"/>
              <a:t>Minimise your time at the </a:t>
            </a:r>
            <a:r>
              <a:rPr lang="en-NZ" sz="2800" dirty="0" smtClean="0"/>
              <a:t>property.</a:t>
            </a:r>
            <a:endParaRPr lang="en-NZ" sz="2800" dirty="0"/>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3497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buNone/>
            </a:pPr>
            <a:r>
              <a:rPr lang="en-NZ" sz="3600" dirty="0">
                <a:solidFill>
                  <a:srgbClr val="0000CC"/>
                </a:solidFill>
              </a:rPr>
              <a:t>Can a Tenant Refuse a House Inspection?</a:t>
            </a:r>
          </a:p>
          <a:p>
            <a:r>
              <a:rPr lang="en-NZ" sz="2400" dirty="0"/>
              <a:t>Yes, </a:t>
            </a:r>
            <a:r>
              <a:rPr lang="en-NZ" sz="2400" dirty="0" smtClean="0"/>
              <a:t>but only </a:t>
            </a:r>
            <a:r>
              <a:rPr lang="en-NZ" sz="2400" dirty="0"/>
              <a:t>if they have a recognised health issue that could put then in considerable risk of severe illness from Covid-19. Please see the Ministry of Health Website for a list of illnesses which are considered a risk.</a:t>
            </a:r>
          </a:p>
          <a:p>
            <a:r>
              <a:rPr lang="en-NZ" sz="2400" dirty="0"/>
              <a:t>If your tenant refuses a </a:t>
            </a:r>
            <a:r>
              <a:rPr lang="en-NZ" sz="2400" dirty="0" smtClean="0"/>
              <a:t>house inspection </a:t>
            </a:r>
            <a:r>
              <a:rPr lang="en-NZ" sz="2400" dirty="0"/>
              <a:t>due to health </a:t>
            </a:r>
            <a:r>
              <a:rPr lang="en-NZ" sz="2400" dirty="0" smtClean="0"/>
              <a:t>issues, </a:t>
            </a:r>
            <a:r>
              <a:rPr lang="en-NZ" sz="2400" dirty="0"/>
              <a:t>please advise your insurance company immediately.</a:t>
            </a:r>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803494"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3268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buNone/>
            </a:pPr>
            <a:r>
              <a:rPr lang="en-NZ" sz="3600" dirty="0">
                <a:solidFill>
                  <a:srgbClr val="0000CC"/>
                </a:solidFill>
              </a:rPr>
              <a:t>Can I do Maintenance on my Rental?</a:t>
            </a:r>
          </a:p>
          <a:p>
            <a:r>
              <a:rPr lang="en-NZ" dirty="0"/>
              <a:t>Yes – provided physical distancing and personal hygiene and surface cleaning are observed.</a:t>
            </a:r>
          </a:p>
          <a:p>
            <a:r>
              <a:rPr lang="en-NZ" dirty="0"/>
              <a:t>Contact </a:t>
            </a:r>
            <a:r>
              <a:rPr lang="en-NZ" dirty="0" smtClean="0"/>
              <a:t>tracing records </a:t>
            </a:r>
            <a:r>
              <a:rPr lang="en-NZ" dirty="0"/>
              <a:t>need to be </a:t>
            </a:r>
            <a:r>
              <a:rPr lang="en-NZ" dirty="0" smtClean="0"/>
              <a:t>kept.</a:t>
            </a: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3723928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buNone/>
            </a:pPr>
            <a:r>
              <a:rPr lang="en-NZ" sz="3600" dirty="0">
                <a:solidFill>
                  <a:srgbClr val="0000CC"/>
                </a:solidFill>
              </a:rPr>
              <a:t>Can Real estate Agents sell houses?</a:t>
            </a:r>
          </a:p>
          <a:p>
            <a:r>
              <a:rPr lang="en-NZ" sz="2800" dirty="0"/>
              <a:t>Yes, provided they adhere to physical </a:t>
            </a:r>
            <a:r>
              <a:rPr lang="en-NZ" sz="2800" dirty="0" smtClean="0"/>
              <a:t>distancing.</a:t>
            </a:r>
            <a:endParaRPr lang="en-NZ" sz="2800" dirty="0"/>
          </a:p>
          <a:p>
            <a:r>
              <a:rPr lang="en-NZ" sz="2800" dirty="0"/>
              <a:t>They must comply with personal hygiene and surface </a:t>
            </a:r>
            <a:r>
              <a:rPr lang="en-NZ" sz="2800" dirty="0" smtClean="0"/>
              <a:t>cleaning.</a:t>
            </a:r>
            <a:endParaRPr lang="en-NZ" sz="2800" dirty="0"/>
          </a:p>
          <a:p>
            <a:r>
              <a:rPr lang="en-NZ" sz="2800" dirty="0"/>
              <a:t>Contact tracing records must be </a:t>
            </a:r>
            <a:r>
              <a:rPr lang="en-NZ" sz="2800" dirty="0" smtClean="0"/>
              <a:t>kept.</a:t>
            </a:r>
            <a:endParaRPr lang="en-NZ" sz="2800" dirty="0"/>
          </a:p>
          <a:p>
            <a:endParaRPr lang="en-NZ" sz="2800" dirty="0"/>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99209"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121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BD413B-562F-4DA8-8900-2C05F5316B0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1509824-8D01-47D8-BD0A-9A2428DC6354}"/>
              </a:ext>
            </a:extLst>
          </p:cNvPr>
          <p:cNvSpPr>
            <a:spLocks noGrp="1"/>
          </p:cNvSpPr>
          <p:nvPr>
            <p:ph idx="1"/>
          </p:nvPr>
        </p:nvSpPr>
        <p:spPr/>
        <p:txBody>
          <a:bodyPr/>
          <a:lstStyle/>
          <a:p>
            <a:pPr marL="0" indent="0">
              <a:buNone/>
            </a:pPr>
            <a:r>
              <a:rPr lang="en-NZ" sz="3600" dirty="0">
                <a:solidFill>
                  <a:srgbClr val="0000CC"/>
                </a:solidFill>
              </a:rPr>
              <a:t>Can I increase my Rent?</a:t>
            </a:r>
          </a:p>
          <a:p>
            <a:r>
              <a:rPr lang="en-NZ" sz="3600" dirty="0"/>
              <a:t>No, not until after the 26</a:t>
            </a:r>
            <a:r>
              <a:rPr lang="en-NZ" sz="3600" baseline="30000" dirty="0"/>
              <a:t>th</a:t>
            </a:r>
            <a:r>
              <a:rPr lang="en-NZ" sz="3600" dirty="0"/>
              <a:t> September</a:t>
            </a:r>
          </a:p>
          <a:p>
            <a:endParaRPr lang="en-NZ" sz="3600" dirty="0"/>
          </a:p>
          <a:p>
            <a:pPr marL="0" indent="0">
              <a:buNone/>
            </a:pPr>
            <a:r>
              <a:rPr lang="en-NZ" sz="3600" dirty="0" smtClean="0"/>
              <a:t>NB </a:t>
            </a:r>
            <a:r>
              <a:rPr lang="en-NZ" sz="3600" dirty="0"/>
              <a:t>– please note this date may be extended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2979E43-935B-440C-8F1E-C4A6096DF928}"/>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207228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BD413B-562F-4DA8-8900-2C05F5316B0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1509824-8D01-47D8-BD0A-9A2428DC6354}"/>
              </a:ext>
            </a:extLst>
          </p:cNvPr>
          <p:cNvSpPr>
            <a:spLocks noGrp="1"/>
          </p:cNvSpPr>
          <p:nvPr>
            <p:ph idx="1"/>
          </p:nvPr>
        </p:nvSpPr>
        <p:spPr/>
        <p:txBody>
          <a:bodyPr/>
          <a:lstStyle/>
          <a:p>
            <a:pPr marL="0" indent="0">
              <a:buNone/>
            </a:pPr>
            <a:r>
              <a:rPr lang="en-NZ" sz="3600" dirty="0">
                <a:solidFill>
                  <a:srgbClr val="0000CC"/>
                </a:solidFill>
              </a:rPr>
              <a:t>Can I Terminate a Tenancy?</a:t>
            </a:r>
            <a:endParaRPr lang="en-NZ" sz="3600" dirty="0"/>
          </a:p>
          <a:p>
            <a:r>
              <a:rPr lang="en-NZ" sz="2400" dirty="0"/>
              <a:t>No, not without a Tenancy Tribunal Order to </a:t>
            </a:r>
            <a:r>
              <a:rPr lang="en-NZ" sz="2400" dirty="0" smtClean="0"/>
              <a:t>terminate.</a:t>
            </a:r>
            <a:endParaRPr lang="en-NZ" sz="2400" dirty="0"/>
          </a:p>
          <a:p>
            <a:r>
              <a:rPr lang="en-NZ" sz="2400" dirty="0"/>
              <a:t>You cannot serve a termination letter to tenants until the 25</a:t>
            </a:r>
            <a:r>
              <a:rPr lang="en-NZ" sz="2400" baseline="30000" dirty="0"/>
              <a:t>th</a:t>
            </a:r>
            <a:r>
              <a:rPr lang="en-NZ" sz="2400" dirty="0"/>
              <a:t> June.</a:t>
            </a:r>
          </a:p>
          <a:p>
            <a:r>
              <a:rPr lang="en-NZ" sz="2400" dirty="0"/>
              <a:t>However this date </a:t>
            </a:r>
            <a:r>
              <a:rPr lang="en-NZ" sz="2400" dirty="0" smtClean="0"/>
              <a:t>could </a:t>
            </a:r>
            <a:r>
              <a:rPr lang="en-NZ" sz="2400" dirty="0"/>
              <a:t>be extended out until the 25</a:t>
            </a:r>
            <a:r>
              <a:rPr lang="en-NZ" sz="2400" baseline="30000" dirty="0"/>
              <a:t>th</a:t>
            </a:r>
            <a:r>
              <a:rPr lang="en-NZ" sz="2400" dirty="0"/>
              <a:t> September 2020. (please check legislation at the time)</a:t>
            </a:r>
          </a:p>
          <a:p>
            <a:r>
              <a:rPr lang="en-NZ" sz="2400" dirty="0"/>
              <a:t>If you gave a </a:t>
            </a:r>
            <a:r>
              <a:rPr lang="en-NZ" sz="2400" dirty="0" smtClean="0"/>
              <a:t>termination notice </a:t>
            </a:r>
            <a:r>
              <a:rPr lang="en-NZ" sz="2400" dirty="0"/>
              <a:t>after 26</a:t>
            </a:r>
            <a:r>
              <a:rPr lang="en-NZ" sz="2400" baseline="30000" dirty="0"/>
              <a:t>th</a:t>
            </a:r>
            <a:r>
              <a:rPr lang="en-NZ" sz="2400" dirty="0"/>
              <a:t> March it is of no effect.</a:t>
            </a:r>
          </a:p>
          <a:p>
            <a:endParaRPr lang="en-NZ" sz="3600" dirty="0"/>
          </a:p>
          <a:p>
            <a:endParaRPr lang="en-NZ" sz="36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2979E43-935B-440C-8F1E-C4A6096DF928}"/>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235996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4A2FC7-10BE-4C6A-8789-4C179D4CA0A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0DF96E9-5DC0-4936-AC90-58EABD541790}"/>
              </a:ext>
            </a:extLst>
          </p:cNvPr>
          <p:cNvSpPr>
            <a:spLocks noGrp="1"/>
          </p:cNvSpPr>
          <p:nvPr>
            <p:ph idx="1"/>
          </p:nvPr>
        </p:nvSpPr>
        <p:spPr/>
        <p:txBody>
          <a:bodyPr/>
          <a:lstStyle/>
          <a:p>
            <a:pPr marL="0" indent="0">
              <a:buNone/>
            </a:pPr>
            <a:r>
              <a:rPr lang="en-NZ" dirty="0">
                <a:solidFill>
                  <a:srgbClr val="0000CC"/>
                </a:solidFill>
              </a:rPr>
              <a:t>What grounds can I </a:t>
            </a:r>
            <a:r>
              <a:rPr lang="en-NZ" dirty="0" smtClean="0">
                <a:solidFill>
                  <a:srgbClr val="0000CC"/>
                </a:solidFill>
              </a:rPr>
              <a:t>terminate </a:t>
            </a:r>
            <a:r>
              <a:rPr lang="en-NZ" dirty="0">
                <a:solidFill>
                  <a:srgbClr val="0000CC"/>
                </a:solidFill>
              </a:rPr>
              <a:t>a Tenancy?</a:t>
            </a:r>
          </a:p>
          <a:p>
            <a:r>
              <a:rPr lang="en-NZ" sz="1800" dirty="0">
                <a:solidFill>
                  <a:srgbClr val="0000CC"/>
                </a:solidFill>
              </a:rPr>
              <a:t>You must first get a Tenancy Tribunal Order to terminate and these are the limited and specific grounds for </a:t>
            </a:r>
            <a:r>
              <a:rPr lang="en-NZ" sz="1800" dirty="0" smtClean="0">
                <a:solidFill>
                  <a:srgbClr val="0000CC"/>
                </a:solidFill>
              </a:rPr>
              <a:t>this. These are if a tenant -</a:t>
            </a:r>
            <a:endParaRPr lang="en-NZ" sz="1800" dirty="0">
              <a:solidFill>
                <a:srgbClr val="0000CC"/>
              </a:solidFill>
            </a:endParaRPr>
          </a:p>
          <a:p>
            <a:r>
              <a:rPr lang="en-US" sz="1800" dirty="0"/>
              <a:t>substantially damages, or threatens to substantially damage, the </a:t>
            </a:r>
            <a:r>
              <a:rPr lang="en-US" sz="1800" dirty="0" smtClean="0"/>
              <a:t>premises; </a:t>
            </a:r>
            <a:endParaRPr lang="en-US" sz="1800" dirty="0"/>
          </a:p>
          <a:p>
            <a:r>
              <a:rPr lang="en-US" sz="1800" dirty="0"/>
              <a:t>assaults or threatens to assault the landlord, their family, or the </a:t>
            </a:r>
            <a:r>
              <a:rPr lang="en-US" sz="1800" dirty="0" err="1" smtClean="0"/>
              <a:t>neighbours</a:t>
            </a:r>
            <a:r>
              <a:rPr lang="en-US" sz="1800" dirty="0" smtClean="0"/>
              <a:t>;</a:t>
            </a:r>
            <a:endParaRPr lang="en-US" sz="1800" dirty="0"/>
          </a:p>
          <a:p>
            <a:r>
              <a:rPr lang="en-US" sz="1800" dirty="0"/>
              <a:t>abandons the </a:t>
            </a:r>
            <a:r>
              <a:rPr lang="en-US" sz="1800" dirty="0" smtClean="0"/>
              <a:t>property;</a:t>
            </a:r>
            <a:endParaRPr lang="en-US" sz="1800" dirty="0"/>
          </a:p>
          <a:p>
            <a:r>
              <a:rPr lang="en-US" sz="1800" dirty="0"/>
              <a:t>engages in significant antisocial behaviour (defined as harassment; or any intentional act, if the act reasonably causes significant alarm, distress, or nuisance</a:t>
            </a:r>
            <a:r>
              <a:rPr lang="en-US" sz="1800" dirty="0" smtClean="0"/>
              <a:t>);</a:t>
            </a:r>
            <a:endParaRPr lang="en-US" sz="1800" dirty="0"/>
          </a:p>
          <a:p>
            <a:r>
              <a:rPr lang="en-US" sz="1800" dirty="0"/>
              <a:t>is 60 days behind in rent, which is increased from 21 days (and the Tribunal will need to take into account fairness and if the tenant is making reasonable efforts to pay the rent</a:t>
            </a:r>
            <a:r>
              <a:rPr lang="en-US" sz="1800" dirty="0" smtClean="0"/>
              <a:t>).</a:t>
            </a:r>
            <a:endParaRPr lang="en-US" sz="1800" dirty="0"/>
          </a:p>
          <a:p>
            <a:r>
              <a:rPr lang="en-US" sz="1800" dirty="0" smtClean="0"/>
              <a:t>There is death </a:t>
            </a:r>
            <a:r>
              <a:rPr lang="en-US" sz="1800" dirty="0"/>
              <a:t>of a sole tenant, or the premises is </a:t>
            </a:r>
            <a:r>
              <a:rPr lang="en-US" sz="1800" dirty="0" smtClean="0"/>
              <a:t>uninhabitable.</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DDEAD58-A853-47FF-A75E-C1917692281D}"/>
              </a:ext>
            </a:extLst>
          </p:cNvPr>
          <p:cNvPicPr>
            <a:picLocks noChangeAspect="1" noChangeArrowheads="1"/>
          </p:cNvPicPr>
          <p:nvPr/>
        </p:nvPicPr>
        <p:blipFill>
          <a:blip r:embed="rId2" cstate="print"/>
          <a:srcRect/>
          <a:stretch>
            <a:fillRect/>
          </a:stretch>
        </p:blipFill>
        <p:spPr bwMode="auto">
          <a:xfrm>
            <a:off x="5773140" y="241195"/>
            <a:ext cx="2913660" cy="1296566"/>
          </a:xfrm>
          <a:prstGeom prst="rect">
            <a:avLst/>
          </a:prstGeom>
          <a:noFill/>
          <a:ln w="9525">
            <a:noFill/>
            <a:miter lim="800000"/>
            <a:headEnd/>
            <a:tailEnd/>
          </a:ln>
        </p:spPr>
      </p:pic>
    </p:spTree>
    <p:extLst>
      <p:ext uri="{BB962C8B-B14F-4D97-AF65-F5344CB8AC3E}">
        <p14:creationId xmlns:p14="http://schemas.microsoft.com/office/powerpoint/2010/main" val="337539968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8736</TotalTime>
  <Words>619</Words>
  <Application>Microsoft Office PowerPoint</Application>
  <PresentationFormat>On-screen Show (4:3)</PresentationFormat>
  <Paragraphs>66</Paragraphs>
  <Slides>13</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Default Design</vt:lpstr>
      <vt:lpstr>      Napier   HANDY HINTS  19th May 2020 Covid-19 What has changed under Level 2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Company>StreetSMART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Handy Hints - Sharon Cullwick</dc:title>
  <dc:creator>Sharon Cullwick</dc:creator>
  <cp:lastModifiedBy>Jan Hains</cp:lastModifiedBy>
  <cp:revision>178</cp:revision>
  <cp:lastPrinted>2017-10-09T18:34:59Z</cp:lastPrinted>
  <dcterms:created xsi:type="dcterms:W3CDTF">2009-06-06T04:51:20Z</dcterms:created>
  <dcterms:modified xsi:type="dcterms:W3CDTF">2020-05-21T03:49:36Z</dcterms:modified>
</cp:coreProperties>
</file>