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6"/>
  </p:notesMasterIdLst>
  <p:handoutMasterIdLst>
    <p:handoutMasterId r:id="rId27"/>
  </p:handoutMasterIdLst>
  <p:sldIdLst>
    <p:sldId id="256" r:id="rId2"/>
    <p:sldId id="658" r:id="rId3"/>
    <p:sldId id="661" r:id="rId4"/>
    <p:sldId id="672" r:id="rId5"/>
    <p:sldId id="647" r:id="rId6"/>
    <p:sldId id="665" r:id="rId7"/>
    <p:sldId id="667" r:id="rId8"/>
    <p:sldId id="666" r:id="rId9"/>
    <p:sldId id="632" r:id="rId10"/>
    <p:sldId id="673" r:id="rId11"/>
    <p:sldId id="674" r:id="rId12"/>
    <p:sldId id="679" r:id="rId13"/>
    <p:sldId id="680" r:id="rId14"/>
    <p:sldId id="684" r:id="rId15"/>
    <p:sldId id="685" r:id="rId16"/>
    <p:sldId id="686" r:id="rId17"/>
    <p:sldId id="687" r:id="rId18"/>
    <p:sldId id="688" r:id="rId19"/>
    <p:sldId id="689" r:id="rId20"/>
    <p:sldId id="690" r:id="rId21"/>
    <p:sldId id="691" r:id="rId22"/>
    <p:sldId id="670" r:id="rId23"/>
    <p:sldId id="671" r:id="rId24"/>
    <p:sldId id="309" r:id="rId25"/>
  </p:sldIdLst>
  <p:sldSz cx="9144000" cy="6858000" type="screen4x3"/>
  <p:notesSz cx="6858000" cy="9945688"/>
  <p:defaultTextStyle>
    <a:defPPr>
      <a:defRPr lang="en-US"/>
    </a:defPPr>
    <a:lvl1pPr algn="l" rtl="0" fontAlgn="base">
      <a:spcBef>
        <a:spcPct val="0"/>
      </a:spcBef>
      <a:spcAft>
        <a:spcPct val="0"/>
      </a:spcAft>
      <a:defRPr kern="1200">
        <a:solidFill>
          <a:schemeClr val="tx1"/>
        </a:solidFill>
        <a:latin typeface="Arial" pitchFamily="34" charset="0"/>
        <a:ea typeface="+mn-ea"/>
        <a:cs typeface="Arial" pitchFamily="34" charset="0"/>
      </a:defRPr>
    </a:lvl1pPr>
    <a:lvl2pPr marL="457200" algn="l" rtl="0" fontAlgn="base">
      <a:spcBef>
        <a:spcPct val="0"/>
      </a:spcBef>
      <a:spcAft>
        <a:spcPct val="0"/>
      </a:spcAft>
      <a:defRPr kern="1200">
        <a:solidFill>
          <a:schemeClr val="tx1"/>
        </a:solidFill>
        <a:latin typeface="Arial" pitchFamily="34" charset="0"/>
        <a:ea typeface="+mn-ea"/>
        <a:cs typeface="Arial" pitchFamily="34" charset="0"/>
      </a:defRPr>
    </a:lvl2pPr>
    <a:lvl3pPr marL="914400" algn="l" rtl="0" fontAlgn="base">
      <a:spcBef>
        <a:spcPct val="0"/>
      </a:spcBef>
      <a:spcAft>
        <a:spcPct val="0"/>
      </a:spcAft>
      <a:defRPr kern="1200">
        <a:solidFill>
          <a:schemeClr val="tx1"/>
        </a:solidFill>
        <a:latin typeface="Arial" pitchFamily="34" charset="0"/>
        <a:ea typeface="+mn-ea"/>
        <a:cs typeface="Arial" pitchFamily="34" charset="0"/>
      </a:defRPr>
    </a:lvl3pPr>
    <a:lvl4pPr marL="1371600" algn="l" rtl="0" fontAlgn="base">
      <a:spcBef>
        <a:spcPct val="0"/>
      </a:spcBef>
      <a:spcAft>
        <a:spcPct val="0"/>
      </a:spcAft>
      <a:defRPr kern="1200">
        <a:solidFill>
          <a:schemeClr val="tx1"/>
        </a:solidFill>
        <a:latin typeface="Arial" pitchFamily="34" charset="0"/>
        <a:ea typeface="+mn-ea"/>
        <a:cs typeface="Arial" pitchFamily="34" charset="0"/>
      </a:defRPr>
    </a:lvl4pPr>
    <a:lvl5pPr marL="1828800" algn="l" rtl="0" fontAlgn="base">
      <a:spcBef>
        <a:spcPct val="0"/>
      </a:spcBef>
      <a:spcAft>
        <a:spcPct val="0"/>
      </a:spcAft>
      <a:defRPr kern="1200">
        <a:solidFill>
          <a:schemeClr val="tx1"/>
        </a:solidFill>
        <a:latin typeface="Arial" pitchFamily="34" charset="0"/>
        <a:ea typeface="+mn-ea"/>
        <a:cs typeface="Arial" pitchFamily="34" charset="0"/>
      </a:defRPr>
    </a:lvl5pPr>
    <a:lvl6pPr marL="2286000" algn="l" defTabSz="914400" rtl="0" eaLnBrk="1" latinLnBrk="0" hangingPunct="1">
      <a:defRPr kern="1200">
        <a:solidFill>
          <a:schemeClr val="tx1"/>
        </a:solidFill>
        <a:latin typeface="Arial" pitchFamily="34" charset="0"/>
        <a:ea typeface="+mn-ea"/>
        <a:cs typeface="Arial" pitchFamily="34" charset="0"/>
      </a:defRPr>
    </a:lvl6pPr>
    <a:lvl7pPr marL="2743200" algn="l" defTabSz="914400" rtl="0" eaLnBrk="1" latinLnBrk="0" hangingPunct="1">
      <a:defRPr kern="1200">
        <a:solidFill>
          <a:schemeClr val="tx1"/>
        </a:solidFill>
        <a:latin typeface="Arial" pitchFamily="34" charset="0"/>
        <a:ea typeface="+mn-ea"/>
        <a:cs typeface="Arial" pitchFamily="34" charset="0"/>
      </a:defRPr>
    </a:lvl7pPr>
    <a:lvl8pPr marL="3200400" algn="l" defTabSz="914400" rtl="0" eaLnBrk="1" latinLnBrk="0" hangingPunct="1">
      <a:defRPr kern="1200">
        <a:solidFill>
          <a:schemeClr val="tx1"/>
        </a:solidFill>
        <a:latin typeface="Arial" pitchFamily="34" charset="0"/>
        <a:ea typeface="+mn-ea"/>
        <a:cs typeface="Arial" pitchFamily="34" charset="0"/>
      </a:defRPr>
    </a:lvl8pPr>
    <a:lvl9pPr marL="3657600" algn="l" defTabSz="914400" rtl="0" eaLnBrk="1" latinLnBrk="0" hangingPunct="1">
      <a:defRPr kern="1200">
        <a:solidFill>
          <a:schemeClr val="tx1"/>
        </a:solidFill>
        <a:latin typeface="Arial" pitchFamily="34" charset="0"/>
        <a:ea typeface="+mn-ea"/>
        <a:cs typeface="Arial"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333CC"/>
    <a:srgbClr val="0000FF"/>
    <a:srgbClr val="FF3300"/>
    <a:srgbClr val="FF6600"/>
    <a:srgbClr val="009900"/>
    <a:srgbClr val="3399FF"/>
    <a:srgbClr val="000000"/>
    <a:srgbClr val="FFCC00"/>
    <a:srgbClr val="66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044" autoAdjust="0"/>
    <p:restoredTop sz="86451" autoAdjust="0"/>
  </p:normalViewPr>
  <p:slideViewPr>
    <p:cSldViewPr>
      <p:cViewPr varScale="1">
        <p:scale>
          <a:sx n="74" d="100"/>
          <a:sy n="74" d="100"/>
        </p:scale>
        <p:origin x="1284" y="72"/>
      </p:cViewPr>
      <p:guideLst>
        <p:guide orient="horz" pos="2160"/>
        <p:guide pos="2880"/>
      </p:guideLst>
    </p:cSldViewPr>
  </p:slideViewPr>
  <p:outlineViewPr>
    <p:cViewPr>
      <p:scale>
        <a:sx n="33" d="100"/>
        <a:sy n="33" d="100"/>
      </p:scale>
      <p:origin x="0" y="-13038"/>
    </p:cViewPr>
  </p:outlineViewPr>
  <p:notesTextViewPr>
    <p:cViewPr>
      <p:scale>
        <a:sx n="3" d="2"/>
        <a:sy n="3" d="2"/>
      </p:scale>
      <p:origin x="0" y="0"/>
    </p:cViewPr>
  </p:notesTextViewPr>
  <p:sorterViewPr>
    <p:cViewPr varScale="1">
      <p:scale>
        <a:sx n="1" d="1"/>
        <a:sy n="1" d="1"/>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handoutMaster" Target="handoutMasters/handoutMaster1.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70" name="Rectangle 2"/>
          <p:cNvSpPr>
            <a:spLocks noGrp="1" noChangeArrowheads="1"/>
          </p:cNvSpPr>
          <p:nvPr>
            <p:ph type="hdr" sz="quarter"/>
          </p:nvPr>
        </p:nvSpPr>
        <p:spPr bwMode="auto">
          <a:xfrm>
            <a:off x="0" y="0"/>
            <a:ext cx="2971800" cy="497285"/>
          </a:xfrm>
          <a:prstGeom prst="rect">
            <a:avLst/>
          </a:prstGeom>
          <a:noFill/>
          <a:ln w="9525">
            <a:noFill/>
            <a:miter lim="800000"/>
            <a:headEnd/>
            <a:tailEnd/>
          </a:ln>
          <a:effectLst/>
        </p:spPr>
        <p:txBody>
          <a:bodyPr vert="horz" wrap="square" lIns="91870" tIns="45935" rIns="91870" bIns="45935" numCol="1" anchor="t" anchorCtr="0" compatLnSpc="1">
            <a:prstTxWarp prst="textNoShape">
              <a:avLst/>
            </a:prstTxWarp>
          </a:bodyPr>
          <a:lstStyle>
            <a:lvl1pPr>
              <a:defRPr sz="1200" dirty="0">
                <a:latin typeface="Arial" charset="0"/>
                <a:cs typeface="+mn-cs"/>
              </a:defRPr>
            </a:lvl1pPr>
          </a:lstStyle>
          <a:p>
            <a:pPr>
              <a:defRPr/>
            </a:pPr>
            <a:endParaRPr lang="en-US" dirty="0"/>
          </a:p>
        </p:txBody>
      </p:sp>
      <p:sp>
        <p:nvSpPr>
          <p:cNvPr id="7171" name="Rectangle 3"/>
          <p:cNvSpPr>
            <a:spLocks noGrp="1" noChangeArrowheads="1"/>
          </p:cNvSpPr>
          <p:nvPr>
            <p:ph type="dt" sz="quarter" idx="1"/>
          </p:nvPr>
        </p:nvSpPr>
        <p:spPr bwMode="auto">
          <a:xfrm>
            <a:off x="3884614" y="0"/>
            <a:ext cx="2971800" cy="497285"/>
          </a:xfrm>
          <a:prstGeom prst="rect">
            <a:avLst/>
          </a:prstGeom>
          <a:noFill/>
          <a:ln w="9525">
            <a:noFill/>
            <a:miter lim="800000"/>
            <a:headEnd/>
            <a:tailEnd/>
          </a:ln>
          <a:effectLst/>
        </p:spPr>
        <p:txBody>
          <a:bodyPr vert="horz" wrap="square" lIns="91870" tIns="45935" rIns="91870" bIns="45935" numCol="1" anchor="t" anchorCtr="0" compatLnSpc="1">
            <a:prstTxWarp prst="textNoShape">
              <a:avLst/>
            </a:prstTxWarp>
          </a:bodyPr>
          <a:lstStyle>
            <a:lvl1pPr algn="r">
              <a:defRPr sz="1200" dirty="0">
                <a:latin typeface="Arial" charset="0"/>
                <a:cs typeface="+mn-cs"/>
              </a:defRPr>
            </a:lvl1pPr>
          </a:lstStyle>
          <a:p>
            <a:pPr>
              <a:defRPr/>
            </a:pPr>
            <a:endParaRPr lang="en-US" dirty="0"/>
          </a:p>
        </p:txBody>
      </p:sp>
      <p:sp>
        <p:nvSpPr>
          <p:cNvPr id="7172" name="Rectangle 4"/>
          <p:cNvSpPr>
            <a:spLocks noGrp="1" noChangeArrowheads="1"/>
          </p:cNvSpPr>
          <p:nvPr>
            <p:ph type="ftr" sz="quarter" idx="2"/>
          </p:nvPr>
        </p:nvSpPr>
        <p:spPr bwMode="auto">
          <a:xfrm>
            <a:off x="0" y="9446677"/>
            <a:ext cx="2971800" cy="497285"/>
          </a:xfrm>
          <a:prstGeom prst="rect">
            <a:avLst/>
          </a:prstGeom>
          <a:noFill/>
          <a:ln w="9525">
            <a:noFill/>
            <a:miter lim="800000"/>
            <a:headEnd/>
            <a:tailEnd/>
          </a:ln>
          <a:effectLst/>
        </p:spPr>
        <p:txBody>
          <a:bodyPr vert="horz" wrap="square" lIns="91870" tIns="45935" rIns="91870" bIns="45935" numCol="1" anchor="b" anchorCtr="0" compatLnSpc="1">
            <a:prstTxWarp prst="textNoShape">
              <a:avLst/>
            </a:prstTxWarp>
          </a:bodyPr>
          <a:lstStyle>
            <a:lvl1pPr>
              <a:defRPr sz="1200" dirty="0">
                <a:latin typeface="Arial" charset="0"/>
                <a:cs typeface="+mn-cs"/>
              </a:defRPr>
            </a:lvl1pPr>
          </a:lstStyle>
          <a:p>
            <a:pPr>
              <a:defRPr/>
            </a:pPr>
            <a:endParaRPr lang="en-US" dirty="0"/>
          </a:p>
        </p:txBody>
      </p:sp>
      <p:sp>
        <p:nvSpPr>
          <p:cNvPr id="7173" name="Rectangle 5"/>
          <p:cNvSpPr>
            <a:spLocks noGrp="1" noChangeArrowheads="1"/>
          </p:cNvSpPr>
          <p:nvPr>
            <p:ph type="sldNum" sz="quarter" idx="3"/>
          </p:nvPr>
        </p:nvSpPr>
        <p:spPr bwMode="auto">
          <a:xfrm>
            <a:off x="3884614" y="9446677"/>
            <a:ext cx="2971800" cy="497285"/>
          </a:xfrm>
          <a:prstGeom prst="rect">
            <a:avLst/>
          </a:prstGeom>
          <a:noFill/>
          <a:ln w="9525">
            <a:noFill/>
            <a:miter lim="800000"/>
            <a:headEnd/>
            <a:tailEnd/>
          </a:ln>
          <a:effectLst/>
        </p:spPr>
        <p:txBody>
          <a:bodyPr vert="horz" wrap="square" lIns="91870" tIns="45935" rIns="91870" bIns="45935" numCol="1" anchor="b" anchorCtr="0" compatLnSpc="1">
            <a:prstTxWarp prst="textNoShape">
              <a:avLst/>
            </a:prstTxWarp>
          </a:bodyPr>
          <a:lstStyle>
            <a:lvl1pPr algn="r">
              <a:defRPr sz="1200">
                <a:latin typeface="Arial" charset="0"/>
                <a:cs typeface="+mn-cs"/>
              </a:defRPr>
            </a:lvl1pPr>
          </a:lstStyle>
          <a:p>
            <a:pPr>
              <a:defRPr/>
            </a:pPr>
            <a:fld id="{0A011B7D-2B76-49A2-8833-97679F92BEBA}" type="slidenum">
              <a:rPr lang="en-US"/>
              <a:pPr>
                <a:defRPr/>
              </a:pPr>
              <a:t>‹#›</a:t>
            </a:fld>
            <a:endParaRPr lang="en-US" dirty="0"/>
          </a:p>
        </p:txBody>
      </p:sp>
    </p:spTree>
    <p:extLst>
      <p:ext uri="{BB962C8B-B14F-4D97-AF65-F5344CB8AC3E}">
        <p14:creationId xmlns:p14="http://schemas.microsoft.com/office/powerpoint/2010/main" val="27430643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6" name="Rectangle 2"/>
          <p:cNvSpPr>
            <a:spLocks noGrp="1" noChangeArrowheads="1"/>
          </p:cNvSpPr>
          <p:nvPr>
            <p:ph type="hdr" sz="quarter"/>
          </p:nvPr>
        </p:nvSpPr>
        <p:spPr bwMode="auto">
          <a:xfrm>
            <a:off x="0" y="0"/>
            <a:ext cx="2971800" cy="497285"/>
          </a:xfrm>
          <a:prstGeom prst="rect">
            <a:avLst/>
          </a:prstGeom>
          <a:noFill/>
          <a:ln w="9525">
            <a:noFill/>
            <a:miter lim="800000"/>
            <a:headEnd/>
            <a:tailEnd/>
          </a:ln>
          <a:effectLst/>
        </p:spPr>
        <p:txBody>
          <a:bodyPr vert="horz" wrap="square" lIns="91870" tIns="45935" rIns="91870" bIns="45935" numCol="1" anchor="t" anchorCtr="0" compatLnSpc="1">
            <a:prstTxWarp prst="textNoShape">
              <a:avLst/>
            </a:prstTxWarp>
          </a:bodyPr>
          <a:lstStyle>
            <a:lvl1pPr>
              <a:defRPr sz="1200" dirty="0">
                <a:latin typeface="Arial" charset="0"/>
                <a:cs typeface="+mn-cs"/>
              </a:defRPr>
            </a:lvl1pPr>
          </a:lstStyle>
          <a:p>
            <a:pPr>
              <a:defRPr/>
            </a:pPr>
            <a:endParaRPr lang="en-US" dirty="0"/>
          </a:p>
        </p:txBody>
      </p:sp>
      <p:sp>
        <p:nvSpPr>
          <p:cNvPr id="6147" name="Rectangle 3"/>
          <p:cNvSpPr>
            <a:spLocks noGrp="1" noChangeArrowheads="1"/>
          </p:cNvSpPr>
          <p:nvPr>
            <p:ph type="dt" idx="1"/>
          </p:nvPr>
        </p:nvSpPr>
        <p:spPr bwMode="auto">
          <a:xfrm>
            <a:off x="3884614" y="0"/>
            <a:ext cx="2971800" cy="497285"/>
          </a:xfrm>
          <a:prstGeom prst="rect">
            <a:avLst/>
          </a:prstGeom>
          <a:noFill/>
          <a:ln w="9525">
            <a:noFill/>
            <a:miter lim="800000"/>
            <a:headEnd/>
            <a:tailEnd/>
          </a:ln>
          <a:effectLst/>
        </p:spPr>
        <p:txBody>
          <a:bodyPr vert="horz" wrap="square" lIns="91870" tIns="45935" rIns="91870" bIns="45935" numCol="1" anchor="t" anchorCtr="0" compatLnSpc="1">
            <a:prstTxWarp prst="textNoShape">
              <a:avLst/>
            </a:prstTxWarp>
          </a:bodyPr>
          <a:lstStyle>
            <a:lvl1pPr algn="r">
              <a:defRPr sz="1200" dirty="0">
                <a:latin typeface="Arial" charset="0"/>
                <a:cs typeface="+mn-cs"/>
              </a:defRPr>
            </a:lvl1pPr>
          </a:lstStyle>
          <a:p>
            <a:pPr>
              <a:defRPr/>
            </a:pPr>
            <a:endParaRPr lang="en-US" dirty="0"/>
          </a:p>
        </p:txBody>
      </p:sp>
      <p:sp>
        <p:nvSpPr>
          <p:cNvPr id="21508" name="Rectangle 4"/>
          <p:cNvSpPr>
            <a:spLocks noGrp="1" noRot="1" noChangeAspect="1" noChangeArrowheads="1" noTextEdit="1"/>
          </p:cNvSpPr>
          <p:nvPr>
            <p:ph type="sldImg" idx="2"/>
          </p:nvPr>
        </p:nvSpPr>
        <p:spPr bwMode="auto">
          <a:xfrm>
            <a:off x="942975" y="746125"/>
            <a:ext cx="4972050" cy="3729038"/>
          </a:xfrm>
          <a:prstGeom prst="rect">
            <a:avLst/>
          </a:prstGeom>
          <a:noFill/>
          <a:ln w="9525">
            <a:solidFill>
              <a:srgbClr val="000000"/>
            </a:solidFill>
            <a:miter lim="800000"/>
            <a:headEnd/>
            <a:tailEnd/>
          </a:ln>
        </p:spPr>
      </p:sp>
      <p:sp>
        <p:nvSpPr>
          <p:cNvPr id="6149" name="Rectangle 5"/>
          <p:cNvSpPr>
            <a:spLocks noGrp="1" noChangeArrowheads="1"/>
          </p:cNvSpPr>
          <p:nvPr>
            <p:ph type="body" sz="quarter" idx="3"/>
          </p:nvPr>
        </p:nvSpPr>
        <p:spPr bwMode="auto">
          <a:xfrm>
            <a:off x="685801" y="4724203"/>
            <a:ext cx="5486400" cy="4475559"/>
          </a:xfrm>
          <a:prstGeom prst="rect">
            <a:avLst/>
          </a:prstGeom>
          <a:noFill/>
          <a:ln w="9525">
            <a:noFill/>
            <a:miter lim="800000"/>
            <a:headEnd/>
            <a:tailEnd/>
          </a:ln>
          <a:effectLst/>
        </p:spPr>
        <p:txBody>
          <a:bodyPr vert="horz" wrap="square" lIns="91870" tIns="45935" rIns="91870" bIns="45935"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6150" name="Rectangle 6"/>
          <p:cNvSpPr>
            <a:spLocks noGrp="1" noChangeArrowheads="1"/>
          </p:cNvSpPr>
          <p:nvPr>
            <p:ph type="ftr" sz="quarter" idx="4"/>
          </p:nvPr>
        </p:nvSpPr>
        <p:spPr bwMode="auto">
          <a:xfrm>
            <a:off x="0" y="9446677"/>
            <a:ext cx="2971800" cy="497285"/>
          </a:xfrm>
          <a:prstGeom prst="rect">
            <a:avLst/>
          </a:prstGeom>
          <a:noFill/>
          <a:ln w="9525">
            <a:noFill/>
            <a:miter lim="800000"/>
            <a:headEnd/>
            <a:tailEnd/>
          </a:ln>
          <a:effectLst/>
        </p:spPr>
        <p:txBody>
          <a:bodyPr vert="horz" wrap="square" lIns="91870" tIns="45935" rIns="91870" bIns="45935" numCol="1" anchor="b" anchorCtr="0" compatLnSpc="1">
            <a:prstTxWarp prst="textNoShape">
              <a:avLst/>
            </a:prstTxWarp>
          </a:bodyPr>
          <a:lstStyle>
            <a:lvl1pPr>
              <a:defRPr sz="1200" dirty="0">
                <a:latin typeface="Arial" charset="0"/>
                <a:cs typeface="+mn-cs"/>
              </a:defRPr>
            </a:lvl1pPr>
          </a:lstStyle>
          <a:p>
            <a:pPr>
              <a:defRPr/>
            </a:pPr>
            <a:endParaRPr lang="en-US" dirty="0"/>
          </a:p>
        </p:txBody>
      </p:sp>
      <p:sp>
        <p:nvSpPr>
          <p:cNvPr id="6151" name="Rectangle 7"/>
          <p:cNvSpPr>
            <a:spLocks noGrp="1" noChangeArrowheads="1"/>
          </p:cNvSpPr>
          <p:nvPr>
            <p:ph type="sldNum" sz="quarter" idx="5"/>
          </p:nvPr>
        </p:nvSpPr>
        <p:spPr bwMode="auto">
          <a:xfrm>
            <a:off x="3884614" y="9446677"/>
            <a:ext cx="2971800" cy="497285"/>
          </a:xfrm>
          <a:prstGeom prst="rect">
            <a:avLst/>
          </a:prstGeom>
          <a:noFill/>
          <a:ln w="9525">
            <a:noFill/>
            <a:miter lim="800000"/>
            <a:headEnd/>
            <a:tailEnd/>
          </a:ln>
          <a:effectLst/>
        </p:spPr>
        <p:txBody>
          <a:bodyPr vert="horz" wrap="square" lIns="91870" tIns="45935" rIns="91870" bIns="45935" numCol="1" anchor="b" anchorCtr="0" compatLnSpc="1">
            <a:prstTxWarp prst="textNoShape">
              <a:avLst/>
            </a:prstTxWarp>
          </a:bodyPr>
          <a:lstStyle>
            <a:lvl1pPr algn="r">
              <a:defRPr sz="1200">
                <a:latin typeface="Arial" charset="0"/>
                <a:cs typeface="+mn-cs"/>
              </a:defRPr>
            </a:lvl1pPr>
          </a:lstStyle>
          <a:p>
            <a:pPr>
              <a:defRPr/>
            </a:pPr>
            <a:fld id="{434B7306-F176-4A5F-8FBE-80C6EF8EAE4A}" type="slidenum">
              <a:rPr lang="en-US"/>
              <a:pPr>
                <a:defRPr/>
              </a:pPr>
              <a:t>‹#›</a:t>
            </a:fld>
            <a:endParaRPr lang="en-US" dirty="0"/>
          </a:p>
        </p:txBody>
      </p:sp>
    </p:spTree>
    <p:extLst>
      <p:ext uri="{BB962C8B-B14F-4D97-AF65-F5344CB8AC3E}">
        <p14:creationId xmlns:p14="http://schemas.microsoft.com/office/powerpoint/2010/main" val="2982251945"/>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7"/>
          <p:cNvSpPr>
            <a:spLocks noGrp="1" noChangeArrowheads="1"/>
          </p:cNvSpPr>
          <p:nvPr>
            <p:ph type="sldNum" sz="quarter" idx="5"/>
          </p:nvPr>
        </p:nvSpPr>
        <p:spPr>
          <a:noFill/>
          <a:ln>
            <a:miter lim="800000"/>
            <a:headEnd/>
            <a:tailEnd/>
          </a:ln>
        </p:spPr>
        <p:txBody>
          <a:bodyPr/>
          <a:lstStyle/>
          <a:p>
            <a:fld id="{53AC78E2-3423-4093-ACDD-D41E000B3AEC}" type="slidenum">
              <a:rPr lang="en-GB" altLang="en-US"/>
              <a:pPr/>
              <a:t>1</a:t>
            </a:fld>
            <a:endParaRPr lang="en-GB" altLang="en-US" dirty="0"/>
          </a:p>
        </p:txBody>
      </p:sp>
      <p:sp>
        <p:nvSpPr>
          <p:cNvPr id="5123" name="Rectangle 2"/>
          <p:cNvSpPr>
            <a:spLocks noGrp="1" noRot="1" noChangeAspect="1" noChangeArrowheads="1" noTextEdit="1"/>
          </p:cNvSpPr>
          <p:nvPr>
            <p:ph type="sldImg"/>
          </p:nvPr>
        </p:nvSpPr>
        <p:spPr>
          <a:ln/>
        </p:spPr>
      </p:sp>
      <p:sp>
        <p:nvSpPr>
          <p:cNvPr id="5124" name="Rectangle 3"/>
          <p:cNvSpPr>
            <a:spLocks noGrp="1" noChangeArrowheads="1"/>
          </p:cNvSpPr>
          <p:nvPr>
            <p:ph type="body" idx="1"/>
          </p:nvPr>
        </p:nvSpPr>
        <p:spPr>
          <a:noFill/>
        </p:spPr>
        <p:txBody>
          <a:bodyPr/>
          <a:lstStyle/>
          <a:p>
            <a:pPr eaLnBrk="1" hangingPunct="1"/>
            <a:endParaRPr lang="en-US" altLang="en-US" dirty="0"/>
          </a:p>
        </p:txBody>
      </p:sp>
    </p:spTree>
    <p:extLst>
      <p:ext uri="{BB962C8B-B14F-4D97-AF65-F5344CB8AC3E}">
        <p14:creationId xmlns:p14="http://schemas.microsoft.com/office/powerpoint/2010/main" val="12147523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NZ" dirty="0"/>
          </a:p>
        </p:txBody>
      </p:sp>
      <p:sp>
        <p:nvSpPr>
          <p:cNvPr id="4" name="Slide Number Placeholder 3"/>
          <p:cNvSpPr>
            <a:spLocks noGrp="1"/>
          </p:cNvSpPr>
          <p:nvPr>
            <p:ph type="sldNum" sz="quarter" idx="5"/>
          </p:nvPr>
        </p:nvSpPr>
        <p:spPr/>
        <p:txBody>
          <a:bodyPr/>
          <a:lstStyle/>
          <a:p>
            <a:pPr>
              <a:defRPr/>
            </a:pPr>
            <a:fld id="{434B7306-F176-4A5F-8FBE-80C6EF8EAE4A}" type="slidenum">
              <a:rPr lang="en-US" smtClean="0"/>
              <a:pPr>
                <a:defRPr/>
              </a:pPr>
              <a:t>12</a:t>
            </a:fld>
            <a:endParaRPr lang="en-US" dirty="0"/>
          </a:p>
        </p:txBody>
      </p:sp>
    </p:spTree>
    <p:extLst>
      <p:ext uri="{BB962C8B-B14F-4D97-AF65-F5344CB8AC3E}">
        <p14:creationId xmlns:p14="http://schemas.microsoft.com/office/powerpoint/2010/main" val="124461905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7"/>
          <p:cNvSpPr>
            <a:spLocks noGrp="1" noChangeArrowheads="1"/>
          </p:cNvSpPr>
          <p:nvPr>
            <p:ph type="sldNum" sz="quarter" idx="5"/>
          </p:nvPr>
        </p:nvSpPr>
        <p:spPr>
          <a:noFill/>
          <a:ln>
            <a:miter lim="800000"/>
            <a:headEnd/>
            <a:tailEnd/>
          </a:ln>
        </p:spPr>
        <p:txBody>
          <a:bodyPr/>
          <a:lstStyle/>
          <a:p>
            <a:fld id="{53AC78E2-3423-4093-ACDD-D41E000B3AEC}" type="slidenum">
              <a:rPr lang="en-GB" altLang="en-US"/>
              <a:pPr/>
              <a:t>24</a:t>
            </a:fld>
            <a:endParaRPr lang="en-GB" altLang="en-US" dirty="0"/>
          </a:p>
        </p:txBody>
      </p:sp>
      <p:sp>
        <p:nvSpPr>
          <p:cNvPr id="5123" name="Rectangle 2"/>
          <p:cNvSpPr>
            <a:spLocks noGrp="1" noRot="1" noChangeAspect="1" noChangeArrowheads="1" noTextEdit="1"/>
          </p:cNvSpPr>
          <p:nvPr>
            <p:ph type="sldImg"/>
          </p:nvPr>
        </p:nvSpPr>
        <p:spPr>
          <a:ln/>
        </p:spPr>
      </p:sp>
      <p:sp>
        <p:nvSpPr>
          <p:cNvPr id="5124" name="Rectangle 3"/>
          <p:cNvSpPr>
            <a:spLocks noGrp="1" noChangeArrowheads="1"/>
          </p:cNvSpPr>
          <p:nvPr>
            <p:ph type="body" idx="1"/>
          </p:nvPr>
        </p:nvSpPr>
        <p:spPr>
          <a:noFill/>
        </p:spPr>
        <p:txBody>
          <a:bodyPr/>
          <a:lstStyle/>
          <a:p>
            <a:pPr eaLnBrk="1" hangingPunct="1"/>
            <a:endParaRPr lang="en-US" altLang="en-US" dirty="0"/>
          </a:p>
        </p:txBody>
      </p:sp>
    </p:spTree>
    <p:extLst>
      <p:ext uri="{BB962C8B-B14F-4D97-AF65-F5344CB8AC3E}">
        <p14:creationId xmlns:p14="http://schemas.microsoft.com/office/powerpoint/2010/main" val="357777398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9"/>
            <a:ext cx="7772400" cy="1470025"/>
          </a:xfrm>
        </p:spPr>
        <p:txBody>
          <a:bodyPr/>
          <a:lstStyle/>
          <a:p>
            <a:r>
              <a:rPr lang="en-US"/>
              <a:t>Click to edit Master title style</a:t>
            </a:r>
            <a:endParaRPr lang="en-NZ"/>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NZ"/>
          </a:p>
        </p:txBody>
      </p:sp>
      <p:sp>
        <p:nvSpPr>
          <p:cNvPr id="4"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0486206F-D009-4D8C-BD2B-D97FB4A5CF7A}" type="slidenum">
              <a:rPr lang="en-US"/>
              <a:pPr>
                <a:defRPr/>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NZ"/>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NZ"/>
          </a:p>
        </p:txBody>
      </p:sp>
      <p:sp>
        <p:nvSpPr>
          <p:cNvPr id="4"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00C56B5F-07B7-4CE6-BC29-1CABDA16D3EB}" type="slidenum">
              <a:rPr lang="en-US"/>
              <a:pPr>
                <a:defRPr/>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42"/>
            <a:ext cx="2057400" cy="5851525"/>
          </a:xfrm>
        </p:spPr>
        <p:txBody>
          <a:bodyPr vert="eaVert"/>
          <a:lstStyle/>
          <a:p>
            <a:r>
              <a:rPr lang="en-US"/>
              <a:t>Click to edit Master title style</a:t>
            </a:r>
            <a:endParaRPr lang="en-NZ"/>
          </a:p>
        </p:txBody>
      </p:sp>
      <p:sp>
        <p:nvSpPr>
          <p:cNvPr id="3" name="Vertical Text Placeholder 2"/>
          <p:cNvSpPr>
            <a:spLocks noGrp="1"/>
          </p:cNvSpPr>
          <p:nvPr>
            <p:ph type="body" orient="vert" idx="1"/>
          </p:nvPr>
        </p:nvSpPr>
        <p:spPr>
          <a:xfrm>
            <a:off x="457200" y="274642"/>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NZ"/>
          </a:p>
        </p:txBody>
      </p:sp>
      <p:sp>
        <p:nvSpPr>
          <p:cNvPr id="4"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BD6046C3-4DBC-4B7A-ACE2-0C6AE15D1530}" type="slidenum">
              <a:rPr lang="en-US"/>
              <a:pPr>
                <a:defRPr/>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a:t>Click to edit Master title style</a:t>
            </a:r>
            <a:endParaRPr lang="en-NZ"/>
          </a:p>
        </p:txBody>
      </p:sp>
      <p:sp>
        <p:nvSpPr>
          <p:cNvPr id="3" name="Table Placeholder 2"/>
          <p:cNvSpPr>
            <a:spLocks noGrp="1"/>
          </p:cNvSpPr>
          <p:nvPr>
            <p:ph type="tbl" idx="1"/>
          </p:nvPr>
        </p:nvSpPr>
        <p:spPr>
          <a:xfrm>
            <a:off x="457200" y="1600204"/>
            <a:ext cx="8229600" cy="4525963"/>
          </a:xfrm>
        </p:spPr>
        <p:txBody>
          <a:bodyPr/>
          <a:lstStyle/>
          <a:p>
            <a:pPr lvl="0"/>
            <a:endParaRPr lang="en-NZ" noProof="0" dirty="0"/>
          </a:p>
        </p:txBody>
      </p:sp>
      <p:sp>
        <p:nvSpPr>
          <p:cNvPr id="4"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3F927896-0C26-4EC5-B97B-B40367979DDA}" type="slidenum">
              <a:rPr lang="en-US"/>
              <a:pPr>
                <a:defRPr/>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NZ"/>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NZ"/>
          </a:p>
        </p:txBody>
      </p:sp>
      <p:sp>
        <p:nvSpPr>
          <p:cNvPr id="4"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473EB779-63CF-40FF-BEED-515482A1E20A}" type="slidenum">
              <a:rPr lang="en-US"/>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4"/>
            <a:ext cx="7772400" cy="1362075"/>
          </a:xfrm>
        </p:spPr>
        <p:txBody>
          <a:bodyPr anchor="t"/>
          <a:lstStyle>
            <a:lvl1pPr algn="l">
              <a:defRPr sz="4000" b="1" cap="all"/>
            </a:lvl1pPr>
          </a:lstStyle>
          <a:p>
            <a:r>
              <a:rPr lang="en-US"/>
              <a:t>Click to edit Master title style</a:t>
            </a:r>
            <a:endParaRPr lang="en-NZ"/>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5"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6" name="Rectangle 6"/>
          <p:cNvSpPr>
            <a:spLocks noGrp="1" noChangeArrowheads="1"/>
          </p:cNvSpPr>
          <p:nvPr>
            <p:ph type="sldNum" sz="quarter" idx="12"/>
          </p:nvPr>
        </p:nvSpPr>
        <p:spPr>
          <a:ln/>
        </p:spPr>
        <p:txBody>
          <a:bodyPr/>
          <a:lstStyle>
            <a:lvl1pPr>
              <a:defRPr/>
            </a:lvl1pPr>
          </a:lstStyle>
          <a:p>
            <a:pPr>
              <a:defRPr/>
            </a:pPr>
            <a:fld id="{54BD12B6-AB42-4BAE-8DA9-8A01781F75F7}" type="slidenum">
              <a:rPr lang="en-US"/>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NZ"/>
          </a:p>
        </p:txBody>
      </p:sp>
      <p:sp>
        <p:nvSpPr>
          <p:cNvPr id="3" name="Content Placeholder 2"/>
          <p:cNvSpPr>
            <a:spLocks noGrp="1"/>
          </p:cNvSpPr>
          <p:nvPr>
            <p:ph sz="half" idx="1"/>
          </p:nvPr>
        </p:nvSpPr>
        <p:spPr>
          <a:xfrm>
            <a:off x="457200" y="1600204"/>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NZ"/>
          </a:p>
        </p:txBody>
      </p:sp>
      <p:sp>
        <p:nvSpPr>
          <p:cNvPr id="4" name="Content Placeholder 3"/>
          <p:cNvSpPr>
            <a:spLocks noGrp="1"/>
          </p:cNvSpPr>
          <p:nvPr>
            <p:ph sz="half" idx="2"/>
          </p:nvPr>
        </p:nvSpPr>
        <p:spPr>
          <a:xfrm>
            <a:off x="4648200" y="1600204"/>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NZ"/>
          </a:p>
        </p:txBody>
      </p:sp>
      <p:sp>
        <p:nvSpPr>
          <p:cNvPr id="5"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6"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7" name="Rectangle 6"/>
          <p:cNvSpPr>
            <a:spLocks noGrp="1" noChangeArrowheads="1"/>
          </p:cNvSpPr>
          <p:nvPr>
            <p:ph type="sldNum" sz="quarter" idx="12"/>
          </p:nvPr>
        </p:nvSpPr>
        <p:spPr>
          <a:ln/>
        </p:spPr>
        <p:txBody>
          <a:bodyPr/>
          <a:lstStyle>
            <a:lvl1pPr>
              <a:defRPr/>
            </a:lvl1pPr>
          </a:lstStyle>
          <a:p>
            <a:pPr>
              <a:defRPr/>
            </a:pPr>
            <a:fld id="{6152912C-36A1-4D5C-AB21-12C71C032042}" type="slidenum">
              <a:rPr lang="en-US"/>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NZ"/>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NZ"/>
          </a:p>
        </p:txBody>
      </p:sp>
      <p:sp>
        <p:nvSpPr>
          <p:cNvPr id="5" name="Text Placeholder 4"/>
          <p:cNvSpPr>
            <a:spLocks noGrp="1"/>
          </p:cNvSpPr>
          <p:nvPr>
            <p:ph type="body" sz="quarter" idx="3"/>
          </p:nvPr>
        </p:nvSpPr>
        <p:spPr>
          <a:xfrm>
            <a:off x="4645027"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7"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NZ"/>
          </a:p>
        </p:txBody>
      </p:sp>
      <p:sp>
        <p:nvSpPr>
          <p:cNvPr id="7"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8"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9" name="Rectangle 6"/>
          <p:cNvSpPr>
            <a:spLocks noGrp="1" noChangeArrowheads="1"/>
          </p:cNvSpPr>
          <p:nvPr>
            <p:ph type="sldNum" sz="quarter" idx="12"/>
          </p:nvPr>
        </p:nvSpPr>
        <p:spPr>
          <a:ln/>
        </p:spPr>
        <p:txBody>
          <a:bodyPr/>
          <a:lstStyle>
            <a:lvl1pPr>
              <a:defRPr/>
            </a:lvl1pPr>
          </a:lstStyle>
          <a:p>
            <a:pPr>
              <a:defRPr/>
            </a:pPr>
            <a:fld id="{BCB64493-D760-4005-81E2-090F04A61FC0}"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NZ"/>
          </a:p>
        </p:txBody>
      </p:sp>
      <p:sp>
        <p:nvSpPr>
          <p:cNvPr id="3"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4"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5" name="Rectangle 6"/>
          <p:cNvSpPr>
            <a:spLocks noGrp="1" noChangeArrowheads="1"/>
          </p:cNvSpPr>
          <p:nvPr>
            <p:ph type="sldNum" sz="quarter" idx="12"/>
          </p:nvPr>
        </p:nvSpPr>
        <p:spPr>
          <a:ln/>
        </p:spPr>
        <p:txBody>
          <a:bodyPr/>
          <a:lstStyle>
            <a:lvl1pPr>
              <a:defRPr/>
            </a:lvl1pPr>
          </a:lstStyle>
          <a:p>
            <a:pPr>
              <a:defRPr/>
            </a:pPr>
            <a:fld id="{256056A0-36D9-421E-B77C-98D4328AA2AD}" type="slidenum">
              <a:rPr lang="en-US"/>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3"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4" name="Rectangle 6"/>
          <p:cNvSpPr>
            <a:spLocks noGrp="1" noChangeArrowheads="1"/>
          </p:cNvSpPr>
          <p:nvPr>
            <p:ph type="sldNum" sz="quarter" idx="12"/>
          </p:nvPr>
        </p:nvSpPr>
        <p:spPr>
          <a:ln/>
        </p:spPr>
        <p:txBody>
          <a:bodyPr/>
          <a:lstStyle>
            <a:lvl1pPr>
              <a:defRPr/>
            </a:lvl1pPr>
          </a:lstStyle>
          <a:p>
            <a:pPr>
              <a:defRPr/>
            </a:pPr>
            <a:fld id="{D2B55E52-01BA-4A7F-AE9E-2B9DAD4CC5D8}" type="slidenum">
              <a:rPr lang="en-US"/>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2" y="273050"/>
            <a:ext cx="3008313" cy="1162050"/>
          </a:xfrm>
        </p:spPr>
        <p:txBody>
          <a:bodyPr anchor="b"/>
          <a:lstStyle>
            <a:lvl1pPr algn="l">
              <a:defRPr sz="2000" b="1"/>
            </a:lvl1pPr>
          </a:lstStyle>
          <a:p>
            <a:r>
              <a:rPr lang="en-US"/>
              <a:t>Click to edit Master title style</a:t>
            </a:r>
            <a:endParaRPr lang="en-NZ"/>
          </a:p>
        </p:txBody>
      </p:sp>
      <p:sp>
        <p:nvSpPr>
          <p:cNvPr id="3" name="Content Placeholder 2"/>
          <p:cNvSpPr>
            <a:spLocks noGrp="1"/>
          </p:cNvSpPr>
          <p:nvPr>
            <p:ph idx="1"/>
          </p:nvPr>
        </p:nvSpPr>
        <p:spPr>
          <a:xfrm>
            <a:off x="3575050" y="273054"/>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NZ"/>
          </a:p>
        </p:txBody>
      </p:sp>
      <p:sp>
        <p:nvSpPr>
          <p:cNvPr id="4" name="Text Placeholder 3"/>
          <p:cNvSpPr>
            <a:spLocks noGrp="1"/>
          </p:cNvSpPr>
          <p:nvPr>
            <p:ph type="body" sz="half" idx="2"/>
          </p:nvPr>
        </p:nvSpPr>
        <p:spPr>
          <a:xfrm>
            <a:off x="457202" y="1435103"/>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6"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7" name="Rectangle 6"/>
          <p:cNvSpPr>
            <a:spLocks noGrp="1" noChangeArrowheads="1"/>
          </p:cNvSpPr>
          <p:nvPr>
            <p:ph type="sldNum" sz="quarter" idx="12"/>
          </p:nvPr>
        </p:nvSpPr>
        <p:spPr>
          <a:ln/>
        </p:spPr>
        <p:txBody>
          <a:bodyPr/>
          <a:lstStyle>
            <a:lvl1pPr>
              <a:defRPr/>
            </a:lvl1pPr>
          </a:lstStyle>
          <a:p>
            <a:pPr>
              <a:defRPr/>
            </a:pPr>
            <a:fld id="{E2768438-C7E3-4CBA-8484-43058D7B0C9E}" type="slidenum">
              <a:rPr lang="en-US"/>
              <a:pPr>
                <a:defRPr/>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NZ"/>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NZ"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r>
              <a:rPr lang="en-US" dirty="0"/>
              <a:t>13</a:t>
            </a:r>
            <a:r>
              <a:rPr lang="en-US" baseline="30000" dirty="0"/>
              <a:t>th</a:t>
            </a:r>
            <a:r>
              <a:rPr lang="en-US" dirty="0"/>
              <a:t> October 2010</a:t>
            </a:r>
          </a:p>
        </p:txBody>
      </p:sp>
      <p:sp>
        <p:nvSpPr>
          <p:cNvPr id="6" name="Rectangle 5"/>
          <p:cNvSpPr>
            <a:spLocks noGrp="1" noChangeArrowheads="1"/>
          </p:cNvSpPr>
          <p:nvPr>
            <p:ph type="ftr" sz="quarter" idx="11"/>
          </p:nvPr>
        </p:nvSpPr>
        <p:spPr>
          <a:ln/>
        </p:spPr>
        <p:txBody>
          <a:bodyPr/>
          <a:lstStyle>
            <a:lvl1pPr>
              <a:defRPr/>
            </a:lvl1pPr>
          </a:lstStyle>
          <a:p>
            <a:pPr>
              <a:defRPr/>
            </a:pPr>
            <a:endParaRPr lang="en-US" dirty="0"/>
          </a:p>
        </p:txBody>
      </p:sp>
      <p:sp>
        <p:nvSpPr>
          <p:cNvPr id="7" name="Rectangle 6"/>
          <p:cNvSpPr>
            <a:spLocks noGrp="1" noChangeArrowheads="1"/>
          </p:cNvSpPr>
          <p:nvPr>
            <p:ph type="sldNum" sz="quarter" idx="12"/>
          </p:nvPr>
        </p:nvSpPr>
        <p:spPr>
          <a:ln/>
        </p:spPr>
        <p:txBody>
          <a:bodyPr/>
          <a:lstStyle>
            <a:lvl1pPr>
              <a:defRPr/>
            </a:lvl1pPr>
          </a:lstStyle>
          <a:p>
            <a:pPr>
              <a:defRPr/>
            </a:pPr>
            <a:fld id="{B8E10951-302A-4B91-9148-115AAFD3DD15}" type="slidenum">
              <a:rPr lang="en-US"/>
              <a:pPr>
                <a:defRPr/>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endParaRPr lang="en-US"/>
          </a:p>
        </p:txBody>
      </p:sp>
      <p:sp>
        <p:nvSpPr>
          <p:cNvPr id="1027" name="Rectangle 3"/>
          <p:cNvSpPr>
            <a:spLocks noGrp="1" noChangeArrowheads="1"/>
          </p:cNvSpPr>
          <p:nvPr>
            <p:ph type="body" idx="1"/>
          </p:nvPr>
        </p:nvSpPr>
        <p:spPr bwMode="auto">
          <a:xfrm>
            <a:off x="457200" y="1600204"/>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dirty="0">
                <a:latin typeface="Arial" charset="0"/>
                <a:cs typeface="+mn-cs"/>
              </a:defRPr>
            </a:lvl1pPr>
          </a:lstStyle>
          <a:p>
            <a:pPr>
              <a:defRPr/>
            </a:pPr>
            <a:r>
              <a:rPr lang="en-US" dirty="0"/>
              <a:t>13</a:t>
            </a:r>
            <a:r>
              <a:rPr lang="en-US" baseline="30000" dirty="0"/>
              <a:t>th</a:t>
            </a:r>
            <a:r>
              <a:rPr lang="en-US" dirty="0"/>
              <a:t> October 2010</a:t>
            </a: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dirty="0">
                <a:latin typeface="Arial" charset="0"/>
                <a:cs typeface="+mn-cs"/>
              </a:defRPr>
            </a:lvl1pPr>
          </a:lstStyle>
          <a:p>
            <a:pPr>
              <a:defRPr/>
            </a:pPr>
            <a:endParaRPr lang="en-US" dirty="0"/>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atin typeface="Arial" charset="0"/>
                <a:cs typeface="+mn-cs"/>
              </a:defRPr>
            </a:lvl1pPr>
          </a:lstStyle>
          <a:p>
            <a:pPr>
              <a:defRPr/>
            </a:pPr>
            <a:fld id="{4621C554-33AE-49AA-8C9C-619E2D28F17D}" type="slidenum">
              <a:rPr lang="en-US"/>
              <a:pPr>
                <a:defRPr/>
              </a:pPr>
              <a:t>‹#›</a:t>
            </a:fld>
            <a:endParaRPr lang="en-US" dirty="0"/>
          </a:p>
        </p:txBody>
      </p:sp>
      <p:sp>
        <p:nvSpPr>
          <p:cNvPr id="1034" name="AutoShape 10" descr="FA Logo Waikato RGB"/>
          <p:cNvSpPr>
            <a:spLocks noChangeAspect="1" noChangeArrowheads="1"/>
          </p:cNvSpPr>
          <p:nvPr userDrawn="1"/>
        </p:nvSpPr>
        <p:spPr bwMode="auto">
          <a:xfrm>
            <a:off x="155575" y="46040"/>
            <a:ext cx="2038350" cy="904875"/>
          </a:xfrm>
          <a:prstGeom prst="rect">
            <a:avLst/>
          </a:prstGeom>
          <a:noFill/>
        </p:spPr>
        <p:txBody>
          <a:bodyPr/>
          <a:lstStyle/>
          <a:p>
            <a:pPr>
              <a:defRPr/>
            </a:pPr>
            <a:endParaRPr lang="en-NZ" dirty="0">
              <a:latin typeface="Arial" charset="0"/>
              <a:cs typeface="+mn-cs"/>
            </a:endParaRPr>
          </a:p>
        </p:txBody>
      </p:sp>
      <p:sp>
        <p:nvSpPr>
          <p:cNvPr id="1036" name="AutoShape 12" descr="FA Logo Waikato RGB"/>
          <p:cNvSpPr>
            <a:spLocks noChangeAspect="1" noChangeArrowheads="1"/>
          </p:cNvSpPr>
          <p:nvPr userDrawn="1"/>
        </p:nvSpPr>
        <p:spPr bwMode="auto">
          <a:xfrm>
            <a:off x="155575" y="46040"/>
            <a:ext cx="2038350" cy="904875"/>
          </a:xfrm>
          <a:prstGeom prst="rect">
            <a:avLst/>
          </a:prstGeom>
          <a:noFill/>
        </p:spPr>
        <p:txBody>
          <a:bodyPr/>
          <a:lstStyle/>
          <a:p>
            <a:pPr>
              <a:defRPr/>
            </a:pPr>
            <a:endParaRPr lang="en-NZ" dirty="0">
              <a:latin typeface="Arial" charset="0"/>
              <a:cs typeface="+mn-cs"/>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4400">
          <a:solidFill>
            <a:srgbClr val="000000"/>
          </a:solidFill>
          <a:latin typeface="+mj-lt"/>
          <a:ea typeface="+mj-ea"/>
          <a:cs typeface="+mj-cs"/>
        </a:defRPr>
      </a:lvl1pPr>
      <a:lvl2pPr algn="ctr" rtl="0" eaLnBrk="0" fontAlgn="base" hangingPunct="0">
        <a:spcBef>
          <a:spcPct val="0"/>
        </a:spcBef>
        <a:spcAft>
          <a:spcPct val="0"/>
        </a:spcAft>
        <a:defRPr sz="4400">
          <a:solidFill>
            <a:srgbClr val="000000"/>
          </a:solidFill>
          <a:latin typeface="Arial" charset="0"/>
        </a:defRPr>
      </a:lvl2pPr>
      <a:lvl3pPr algn="ctr" rtl="0" eaLnBrk="0" fontAlgn="base" hangingPunct="0">
        <a:spcBef>
          <a:spcPct val="0"/>
        </a:spcBef>
        <a:spcAft>
          <a:spcPct val="0"/>
        </a:spcAft>
        <a:defRPr sz="4400">
          <a:solidFill>
            <a:srgbClr val="000000"/>
          </a:solidFill>
          <a:latin typeface="Arial" charset="0"/>
        </a:defRPr>
      </a:lvl3pPr>
      <a:lvl4pPr algn="ctr" rtl="0" eaLnBrk="0" fontAlgn="base" hangingPunct="0">
        <a:spcBef>
          <a:spcPct val="0"/>
        </a:spcBef>
        <a:spcAft>
          <a:spcPct val="0"/>
        </a:spcAft>
        <a:defRPr sz="4400">
          <a:solidFill>
            <a:srgbClr val="000000"/>
          </a:solidFill>
          <a:latin typeface="Arial" charset="0"/>
        </a:defRPr>
      </a:lvl4pPr>
      <a:lvl5pPr algn="ctr" rtl="0" eaLnBrk="0" fontAlgn="base" hangingPunct="0">
        <a:spcBef>
          <a:spcPct val="0"/>
        </a:spcBef>
        <a:spcAft>
          <a:spcPct val="0"/>
        </a:spcAft>
        <a:defRPr sz="4400">
          <a:solidFill>
            <a:srgbClr val="000000"/>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s://www.hud.govt.nz/news-and-resources/news/residential-tenancies-amendment-bill-select-committee-report-back/"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hyperlink" Target="http://www.nzpif.org.nz/"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98" name="Rectangle 6"/>
          <p:cNvSpPr>
            <a:spLocks noChangeArrowheads="1"/>
          </p:cNvSpPr>
          <p:nvPr/>
        </p:nvSpPr>
        <p:spPr bwMode="auto">
          <a:xfrm>
            <a:off x="0" y="0"/>
            <a:ext cx="9144000" cy="6858000"/>
          </a:xfrm>
          <a:prstGeom prst="rect">
            <a:avLst/>
          </a:prstGeom>
          <a:solidFill>
            <a:schemeClr val="accent1">
              <a:alpha val="0"/>
            </a:schemeClr>
          </a:solidFill>
          <a:ln w="508000">
            <a:solidFill>
              <a:schemeClr val="accent1"/>
            </a:solidFill>
            <a:miter lim="800000"/>
            <a:headEnd/>
            <a:tailEnd/>
          </a:ln>
          <a:effectLst/>
        </p:spPr>
        <p:txBody>
          <a:bodyPr wrap="none" anchor="ctr"/>
          <a:lstStyle/>
          <a:p>
            <a:pPr eaLnBrk="1" hangingPunct="1"/>
            <a:endParaRPr lang="en-NZ" altLang="en-US" dirty="0"/>
          </a:p>
        </p:txBody>
      </p:sp>
      <p:sp>
        <p:nvSpPr>
          <p:cNvPr id="4099" name="Rectangle 2"/>
          <p:cNvSpPr>
            <a:spLocks noGrp="1" noChangeArrowheads="1"/>
          </p:cNvSpPr>
          <p:nvPr>
            <p:ph type="ctrTitle"/>
          </p:nvPr>
        </p:nvSpPr>
        <p:spPr>
          <a:xfrm>
            <a:off x="630238" y="2560638"/>
            <a:ext cx="7847012" cy="2308522"/>
          </a:xfrm>
        </p:spPr>
        <p:txBody>
          <a:bodyPr/>
          <a:lstStyle/>
          <a:p>
            <a:pPr marL="0" indent="0">
              <a:buNone/>
            </a:pPr>
            <a:r>
              <a:rPr lang="en-NZ" sz="4000" b="1" dirty="0">
                <a:solidFill>
                  <a:schemeClr val="bg1"/>
                </a:solidFill>
              </a:rPr>
              <a:t> </a:t>
            </a:r>
            <a:br>
              <a:rPr lang="en-NZ" sz="4000" b="1" dirty="0">
                <a:solidFill>
                  <a:schemeClr val="bg1"/>
                </a:solidFill>
              </a:rPr>
            </a:br>
            <a:r>
              <a:rPr lang="en-NZ" sz="4000" b="1" dirty="0">
                <a:solidFill>
                  <a:schemeClr val="bg1"/>
                </a:solidFill>
              </a:rPr>
              <a:t/>
            </a:r>
            <a:br>
              <a:rPr lang="en-NZ" sz="4000" b="1" dirty="0">
                <a:solidFill>
                  <a:schemeClr val="bg1"/>
                </a:solidFill>
              </a:rPr>
            </a:br>
            <a:r>
              <a:rPr lang="en-NZ" sz="4000" b="1" dirty="0">
                <a:solidFill>
                  <a:schemeClr val="bg1"/>
                </a:solidFill>
              </a:rPr>
              <a:t/>
            </a:r>
            <a:br>
              <a:rPr lang="en-NZ" sz="4000" b="1" dirty="0">
                <a:solidFill>
                  <a:schemeClr val="bg1"/>
                </a:solidFill>
              </a:rPr>
            </a:br>
            <a:r>
              <a:rPr lang="en-NZ" sz="4000" b="1" dirty="0">
                <a:solidFill>
                  <a:schemeClr val="bg1"/>
                </a:solidFill>
              </a:rPr>
              <a:t/>
            </a:r>
            <a:br>
              <a:rPr lang="en-NZ" sz="4000" b="1" dirty="0">
                <a:solidFill>
                  <a:schemeClr val="bg1"/>
                </a:solidFill>
              </a:rPr>
            </a:br>
            <a:r>
              <a:rPr lang="en-NZ" sz="4000" b="1" dirty="0">
                <a:solidFill>
                  <a:schemeClr val="bg1"/>
                </a:solidFill>
              </a:rPr>
              <a:t/>
            </a:r>
            <a:br>
              <a:rPr lang="en-NZ" sz="4000" b="1" dirty="0">
                <a:solidFill>
                  <a:schemeClr val="bg1"/>
                </a:solidFill>
              </a:rPr>
            </a:br>
            <a:r>
              <a:rPr lang="en-NZ" sz="4000" b="1" dirty="0">
                <a:solidFill>
                  <a:schemeClr val="bg1"/>
                </a:solidFill>
              </a:rPr>
              <a:t>Napier </a:t>
            </a:r>
            <a:r>
              <a:rPr lang="en-NZ" sz="4000" b="1" dirty="0">
                <a:solidFill>
                  <a:schemeClr val="tx1"/>
                </a:solidFill>
              </a:rPr>
              <a:t/>
            </a:r>
            <a:br>
              <a:rPr lang="en-NZ" sz="4000" b="1" dirty="0">
                <a:solidFill>
                  <a:schemeClr val="tx1"/>
                </a:solidFill>
              </a:rPr>
            </a:br>
            <a:r>
              <a:rPr lang="en-NZ" sz="4000" b="1" dirty="0">
                <a:solidFill>
                  <a:schemeClr val="tx1"/>
                </a:solidFill>
              </a:rPr>
              <a:t/>
            </a:r>
            <a:br>
              <a:rPr lang="en-NZ" sz="4000" b="1" dirty="0">
                <a:solidFill>
                  <a:schemeClr val="tx1"/>
                </a:solidFill>
              </a:rPr>
            </a:br>
            <a:r>
              <a:rPr lang="en-NZ" sz="4000" b="1" dirty="0">
                <a:solidFill>
                  <a:srgbClr val="00B0F0"/>
                </a:solidFill>
              </a:rPr>
              <a:t>HANDY HINTS </a:t>
            </a:r>
            <a:br>
              <a:rPr lang="en-NZ" sz="4000" b="1" dirty="0">
                <a:solidFill>
                  <a:srgbClr val="00B0F0"/>
                </a:solidFill>
              </a:rPr>
            </a:br>
            <a:r>
              <a:rPr lang="en-NZ" sz="4000" b="1" dirty="0">
                <a:solidFill>
                  <a:srgbClr val="00B0F0"/>
                </a:solidFill>
              </a:rPr>
              <a:t/>
            </a:r>
            <a:br>
              <a:rPr lang="en-NZ" sz="4000" b="1" dirty="0">
                <a:solidFill>
                  <a:srgbClr val="00B0F0"/>
                </a:solidFill>
              </a:rPr>
            </a:br>
            <a:r>
              <a:rPr lang="en-NZ" sz="2400" dirty="0"/>
              <a:t>July 2020</a:t>
            </a:r>
            <a:br>
              <a:rPr lang="en-NZ" sz="2400" dirty="0"/>
            </a:br>
            <a:r>
              <a:rPr lang="en-NZ" sz="2400" dirty="0"/>
              <a:t/>
            </a:r>
            <a:br>
              <a:rPr lang="en-NZ" sz="2400" dirty="0"/>
            </a:br>
            <a:r>
              <a:rPr lang="en-NZ" sz="2400" dirty="0"/>
              <a:t>Written by Sharon Cullwick </a:t>
            </a:r>
            <a:br>
              <a:rPr lang="en-NZ" sz="2400" dirty="0"/>
            </a:br>
            <a:r>
              <a:rPr lang="en-NZ" sz="2400" dirty="0"/>
              <a:t>(NZPIF Executive Officer)</a:t>
            </a:r>
            <a:br>
              <a:rPr lang="en-NZ" sz="2400" dirty="0"/>
            </a:br>
            <a:r>
              <a:rPr lang="en-NZ" sz="2400" dirty="0"/>
              <a:t/>
            </a:r>
            <a:br>
              <a:rPr lang="en-NZ" sz="2400" dirty="0"/>
            </a:br>
            <a:r>
              <a:rPr lang="en-NZ" sz="2400" b="1" dirty="0">
                <a:solidFill>
                  <a:srgbClr val="0000CC"/>
                </a:solidFill>
              </a:rPr>
              <a:t/>
            </a:r>
            <a:br>
              <a:rPr lang="en-NZ" sz="2400" b="1" dirty="0">
                <a:solidFill>
                  <a:srgbClr val="0000CC"/>
                </a:solidFill>
              </a:rPr>
            </a:br>
            <a:r>
              <a:rPr lang="en-NZ" sz="4000" b="1" dirty="0">
                <a:solidFill>
                  <a:srgbClr val="0000CC"/>
                </a:solidFill>
              </a:rPr>
              <a:t/>
            </a:r>
            <a:br>
              <a:rPr lang="en-NZ" sz="4000" b="1" dirty="0">
                <a:solidFill>
                  <a:srgbClr val="0000CC"/>
                </a:solidFill>
              </a:rPr>
            </a:br>
            <a:r>
              <a:rPr lang="en-NZ" sz="4000" b="1" dirty="0">
                <a:solidFill>
                  <a:srgbClr val="0000CC"/>
                </a:solidFill>
              </a:rPr>
              <a:t/>
            </a:r>
            <a:br>
              <a:rPr lang="en-NZ" sz="4000" b="1" dirty="0">
                <a:solidFill>
                  <a:srgbClr val="0000CC"/>
                </a:solidFill>
              </a:rPr>
            </a:br>
            <a:r>
              <a:rPr lang="en-NZ" sz="4000" b="1" dirty="0">
                <a:solidFill>
                  <a:schemeClr val="bg1"/>
                </a:solidFill>
              </a:rPr>
              <a:t/>
            </a:r>
            <a:br>
              <a:rPr lang="en-NZ" sz="4000" b="1" dirty="0">
                <a:solidFill>
                  <a:schemeClr val="bg1"/>
                </a:solidFill>
              </a:rPr>
            </a:br>
            <a:endParaRPr lang="en-GB" altLang="en-US" sz="4000" b="1" dirty="0">
              <a:solidFill>
                <a:srgbClr val="0000CC"/>
              </a:solidFill>
            </a:endParaRPr>
          </a:p>
        </p:txBody>
      </p:sp>
      <p:pic>
        <p:nvPicPr>
          <p:cNvPr id="4101" name="Picture 6" descr="C:\Users\glenda.watson\AppData\Local\Microsoft\Windows\Temporary Internet Files\Content.Outlook\SE8HEYGD\NZPIF - logo 1.TIF"/>
          <p:cNvPicPr>
            <a:picLocks noChangeAspect="1" noChangeArrowheads="1"/>
          </p:cNvPicPr>
          <p:nvPr/>
        </p:nvPicPr>
        <p:blipFill>
          <a:blip r:embed="rId3" cstate="print"/>
          <a:srcRect/>
          <a:stretch>
            <a:fillRect/>
          </a:stretch>
        </p:blipFill>
        <p:spPr bwMode="auto">
          <a:xfrm>
            <a:off x="2781300" y="476250"/>
            <a:ext cx="3521075" cy="1566863"/>
          </a:xfrm>
          <a:prstGeom prst="rect">
            <a:avLst/>
          </a:prstGeom>
          <a:noFill/>
          <a:ln w="9525">
            <a:noFill/>
            <a:miter lim="800000"/>
            <a:headEnd/>
            <a:tailEnd/>
          </a:ln>
        </p:spPr>
      </p:pic>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71C2FF66-1FF0-404E-9C19-D0FB9374E162}"/>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6AD3D8CE-7099-40AA-B918-06FE30BCF615}"/>
              </a:ext>
            </a:extLst>
          </p:cNvPr>
          <p:cNvSpPr>
            <a:spLocks noGrp="1"/>
          </p:cNvSpPr>
          <p:nvPr>
            <p:ph idx="1"/>
          </p:nvPr>
        </p:nvSpPr>
        <p:spPr/>
        <p:txBody>
          <a:bodyPr/>
          <a:lstStyle/>
          <a:p>
            <a:pPr marL="0" indent="0" algn="ctr">
              <a:buNone/>
            </a:pPr>
            <a:r>
              <a:rPr lang="en-NZ" dirty="0">
                <a:solidFill>
                  <a:srgbClr val="0000CC"/>
                </a:solidFill>
              </a:rPr>
              <a:t> Progress of the RTA Amendment Bill:</a:t>
            </a:r>
          </a:p>
          <a:p>
            <a:r>
              <a:rPr lang="en-NZ" sz="2000" dirty="0"/>
              <a:t>17</a:t>
            </a:r>
            <a:r>
              <a:rPr lang="en-NZ" sz="2000" baseline="30000" dirty="0"/>
              <a:t>th</a:t>
            </a:r>
            <a:r>
              <a:rPr lang="en-NZ" sz="2000" dirty="0"/>
              <a:t> February 2020 - Residential Tenancies Amendment Bill introduced to Parliament.</a:t>
            </a:r>
          </a:p>
          <a:p>
            <a:r>
              <a:rPr lang="en-NZ" sz="2000" dirty="0"/>
              <a:t>20</a:t>
            </a:r>
            <a:r>
              <a:rPr lang="en-NZ" sz="2000" baseline="30000" dirty="0"/>
              <a:t>th</a:t>
            </a:r>
            <a:r>
              <a:rPr lang="en-NZ" sz="2000" dirty="0"/>
              <a:t> February 2020 - Bill passed the first Reading </a:t>
            </a:r>
          </a:p>
          <a:p>
            <a:r>
              <a:rPr lang="en-NZ" sz="2000" dirty="0"/>
              <a:t>25</a:t>
            </a:r>
            <a:r>
              <a:rPr lang="en-NZ" sz="2000" baseline="30000" dirty="0"/>
              <a:t>th</a:t>
            </a:r>
            <a:r>
              <a:rPr lang="en-NZ" sz="2000" dirty="0"/>
              <a:t> March 2020 - Submissions were heard over lock down by the Social Services and Community Committee.</a:t>
            </a:r>
          </a:p>
          <a:p>
            <a:r>
              <a:rPr lang="en-NZ" sz="2000" b="1" dirty="0">
                <a:solidFill>
                  <a:srgbClr val="0000CC"/>
                </a:solidFill>
              </a:rPr>
              <a:t>7</a:t>
            </a:r>
            <a:r>
              <a:rPr lang="en-NZ" sz="2000" b="1" baseline="30000" dirty="0">
                <a:solidFill>
                  <a:srgbClr val="0000CC"/>
                </a:solidFill>
              </a:rPr>
              <a:t>th</a:t>
            </a:r>
            <a:r>
              <a:rPr lang="en-NZ" sz="2000" b="1" dirty="0">
                <a:solidFill>
                  <a:srgbClr val="0000CC"/>
                </a:solidFill>
              </a:rPr>
              <a:t> July 2020 – Select Committee reported back. (was supposed to be due 22</a:t>
            </a:r>
            <a:r>
              <a:rPr lang="en-NZ" sz="2000" b="1" baseline="30000" dirty="0">
                <a:solidFill>
                  <a:srgbClr val="0000CC"/>
                </a:solidFill>
              </a:rPr>
              <a:t>nd</a:t>
            </a:r>
            <a:r>
              <a:rPr lang="en-NZ" sz="2000" b="1" dirty="0">
                <a:solidFill>
                  <a:srgbClr val="0000CC"/>
                </a:solidFill>
              </a:rPr>
              <a:t> June)</a:t>
            </a:r>
            <a:endParaRPr lang="en-NZ" sz="2000" dirty="0">
              <a:solidFill>
                <a:srgbClr val="0000CC"/>
              </a:solidFill>
            </a:endParaRPr>
          </a:p>
          <a:p>
            <a:r>
              <a:rPr lang="en-NZ" sz="2000" dirty="0">
                <a:solidFill>
                  <a:srgbClr val="0000CC"/>
                </a:solidFill>
              </a:rPr>
              <a:t>July – August 2020 – Second Reading – no date is set for this</a:t>
            </a:r>
          </a:p>
          <a:p>
            <a:r>
              <a:rPr lang="en-NZ" sz="2000" dirty="0">
                <a:solidFill>
                  <a:srgbClr val="0000CC"/>
                </a:solidFill>
              </a:rPr>
              <a:t>July – August 2020 - Committee of Whole House</a:t>
            </a:r>
          </a:p>
          <a:p>
            <a:r>
              <a:rPr lang="en-NZ" sz="2000" dirty="0">
                <a:solidFill>
                  <a:srgbClr val="0000CC"/>
                </a:solidFill>
              </a:rPr>
              <a:t>July – August 2020 - Third Reading</a:t>
            </a:r>
          </a:p>
          <a:p>
            <a:r>
              <a:rPr lang="en-NZ" sz="2000" dirty="0">
                <a:solidFill>
                  <a:srgbClr val="0000CC"/>
                </a:solidFill>
              </a:rPr>
              <a:t>If approved receives Royal Assent (Becomes law 6 months later)</a:t>
            </a:r>
          </a:p>
          <a:p>
            <a:pPr marL="0" indent="0" algn="ctr">
              <a:buNone/>
            </a:pPr>
            <a:endParaRPr lang="en-NZ" sz="2400" dirty="0"/>
          </a:p>
          <a:p>
            <a:pPr marL="0" indent="0" algn="ctr">
              <a:buNone/>
            </a:pPr>
            <a:endParaRPr lang="en-NZ" dirty="0">
              <a:solidFill>
                <a:srgbClr val="0000FF"/>
              </a:solidFill>
            </a:endParaRPr>
          </a:p>
          <a:p>
            <a:pPr marL="0" indent="0" algn="ctr">
              <a:buNone/>
            </a:pPr>
            <a:endParaRPr lang="en-NZ" dirty="0">
              <a:solidFill>
                <a:srgbClr val="0000FF"/>
              </a:solidFill>
            </a:endParaRPr>
          </a:p>
          <a:p>
            <a:pPr algn="ctr"/>
            <a:endParaRPr lang="en-NZ" dirty="0">
              <a:solidFill>
                <a:srgbClr val="0000FF"/>
              </a:solidFill>
            </a:endParaRPr>
          </a:p>
        </p:txBody>
      </p:sp>
      <p:pic>
        <p:nvPicPr>
          <p:cNvPr id="5" name="Picture 6" descr="C:\Users\glenda.watson\AppData\Local\Microsoft\Windows\Temporary Internet Files\Content.Outlook\SE8HEYGD\NZPIF - logo 1.TIF">
            <a:extLst>
              <a:ext uri="{FF2B5EF4-FFF2-40B4-BE49-F238E27FC236}">
                <a16:creationId xmlns="" xmlns:a16="http://schemas.microsoft.com/office/drawing/2014/main" id="{ACA4F4B9-4BAF-4074-B014-68B7DA9F013D}"/>
              </a:ext>
            </a:extLst>
          </p:cNvPr>
          <p:cNvPicPr>
            <a:picLocks noChangeAspect="1" noChangeArrowheads="1"/>
          </p:cNvPicPr>
          <p:nvPr/>
        </p:nvPicPr>
        <p:blipFill>
          <a:blip r:embed="rId2" cstate="print"/>
          <a:srcRect/>
          <a:stretch>
            <a:fillRect/>
          </a:stretch>
        </p:blipFill>
        <p:spPr bwMode="auto">
          <a:xfrm>
            <a:off x="2771800" y="265490"/>
            <a:ext cx="2913660" cy="1296566"/>
          </a:xfrm>
          <a:prstGeom prst="rect">
            <a:avLst/>
          </a:prstGeom>
          <a:noFill/>
          <a:ln w="9525">
            <a:noFill/>
            <a:miter lim="800000"/>
            <a:headEnd/>
            <a:tailEnd/>
          </a:ln>
        </p:spPr>
      </p:pic>
    </p:spTree>
    <p:extLst>
      <p:ext uri="{BB962C8B-B14F-4D97-AF65-F5344CB8AC3E}">
        <p14:creationId xmlns:p14="http://schemas.microsoft.com/office/powerpoint/2010/main" val="195926111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3AD68894-9D79-418A-A163-27A2E2B73669}"/>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B50B21D3-8E8C-4DB2-B10C-0BC3AFB96FD1}"/>
              </a:ext>
            </a:extLst>
          </p:cNvPr>
          <p:cNvSpPr>
            <a:spLocks noGrp="1"/>
          </p:cNvSpPr>
          <p:nvPr>
            <p:ph idx="1"/>
          </p:nvPr>
        </p:nvSpPr>
        <p:spPr/>
        <p:txBody>
          <a:bodyPr/>
          <a:lstStyle/>
          <a:p>
            <a:endParaRPr lang="en-NZ" dirty="0"/>
          </a:p>
          <a:p>
            <a:pPr marL="0" indent="0">
              <a:buNone/>
            </a:pPr>
            <a:r>
              <a:rPr lang="en-NZ" dirty="0">
                <a:solidFill>
                  <a:srgbClr val="0000CC"/>
                </a:solidFill>
              </a:rPr>
              <a:t>The Select Committee Report can be found here :</a:t>
            </a:r>
          </a:p>
          <a:p>
            <a:pPr marL="0" indent="0">
              <a:buNone/>
            </a:pPr>
            <a:r>
              <a:rPr lang="en-NZ" dirty="0">
                <a:hlinkClick r:id="rId2">
                  <a:extLst>
                    <a:ext uri="{A12FA001-AC4F-418D-AE19-62706E023703}">
                      <ahyp:hlinkClr xmlns="" xmlns:ahyp="http://schemas.microsoft.com/office/drawing/2018/hyperlinkcolor" val="tx"/>
                    </a:ext>
                  </a:extLst>
                </a:hlinkClick>
              </a:rPr>
              <a:t>https://www.hud.govt.nz/news-and-resources/news/residential-tenancies-amendment-bill-select-committee-report-back/</a:t>
            </a:r>
            <a:endParaRPr lang="en-NZ" dirty="0"/>
          </a:p>
          <a:p>
            <a:pPr marL="0" indent="0">
              <a:buNone/>
            </a:pPr>
            <a:endParaRPr lang="en-NZ" sz="2400" dirty="0"/>
          </a:p>
          <a:p>
            <a:pPr marL="0" indent="0">
              <a:buNone/>
            </a:pPr>
            <a:endParaRPr lang="en-NZ" dirty="0"/>
          </a:p>
          <a:p>
            <a:endParaRPr lang="en-NZ"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AEC0C992-35C1-4104-9976-95A1B3349DF6}"/>
              </a:ext>
            </a:extLst>
          </p:cNvPr>
          <p:cNvPicPr>
            <a:picLocks noChangeAspect="1" noChangeArrowheads="1"/>
          </p:cNvPicPr>
          <p:nvPr/>
        </p:nvPicPr>
        <p:blipFill>
          <a:blip r:embed="rId3" cstate="print"/>
          <a:srcRect/>
          <a:stretch>
            <a:fillRect/>
          </a:stretch>
        </p:blipFill>
        <p:spPr bwMode="auto">
          <a:xfrm>
            <a:off x="2771800" y="265490"/>
            <a:ext cx="2913660" cy="1296566"/>
          </a:xfrm>
          <a:prstGeom prst="rect">
            <a:avLst/>
          </a:prstGeom>
          <a:noFill/>
          <a:ln w="9525">
            <a:noFill/>
            <a:miter lim="800000"/>
            <a:headEnd/>
            <a:tailEnd/>
          </a:ln>
        </p:spPr>
      </p:pic>
    </p:spTree>
    <p:extLst>
      <p:ext uri="{BB962C8B-B14F-4D97-AF65-F5344CB8AC3E}">
        <p14:creationId xmlns:p14="http://schemas.microsoft.com/office/powerpoint/2010/main" val="212952388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8E73462B-D876-4141-9416-73DD2A25445D}"/>
              </a:ext>
            </a:extLst>
          </p:cNvPr>
          <p:cNvSpPr>
            <a:spLocks noGrp="1"/>
          </p:cNvSpPr>
          <p:nvPr>
            <p:ph type="title"/>
          </p:nvPr>
        </p:nvSpPr>
        <p:spPr/>
        <p:txBody>
          <a:bodyPr/>
          <a:lstStyle/>
          <a:p>
            <a:endParaRPr lang="en-NZ" dirty="0"/>
          </a:p>
        </p:txBody>
      </p:sp>
      <p:sp>
        <p:nvSpPr>
          <p:cNvPr id="5" name="Rectangle 2">
            <a:extLst>
              <a:ext uri="{FF2B5EF4-FFF2-40B4-BE49-F238E27FC236}">
                <a16:creationId xmlns="" xmlns:a16="http://schemas.microsoft.com/office/drawing/2014/main" id="{20D0747A-6C63-48BB-A88F-894D01E448D1}"/>
              </a:ext>
            </a:extLst>
          </p:cNvPr>
          <p:cNvSpPr>
            <a:spLocks noGrp="1" noChangeArrowheads="1"/>
          </p:cNvSpPr>
          <p:nvPr>
            <p:ph idx="1"/>
          </p:nvPr>
        </p:nvSpPr>
        <p:spPr bwMode="auto">
          <a:xfrm>
            <a:off x="457200" y="1000863"/>
            <a:ext cx="8229600" cy="572464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NZ" altLang="en-US" sz="2000" b="0" i="0" u="none" strike="noStrike" cap="none" normalizeH="0" baseline="0" dirty="0">
              <a:ln>
                <a:noFill/>
              </a:ln>
              <a:solidFill>
                <a:schemeClr val="tx1"/>
              </a:solidFill>
              <a:effectLst/>
              <a:latin typeface="Arial" panose="020B0604020202020204" pitchFamily="34" charset="0"/>
              <a:ea typeface="Calibri" panose="020F050202020403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NZ" altLang="en-US" b="1" i="0" u="none" strike="noStrike" cap="none" normalizeH="0" baseline="0" dirty="0">
              <a:ln>
                <a:noFill/>
              </a:ln>
              <a:solidFill>
                <a:srgbClr val="3333CC"/>
              </a:solidFill>
              <a:effectLst/>
              <a:latin typeface="Arial" panose="020B0604020202020204" pitchFamily="34" charset="0"/>
              <a:ea typeface="Calibri" panose="020F050202020403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NZ" altLang="en-US" b="1" i="0" u="none" strike="noStrike" cap="none" normalizeH="0" baseline="0" dirty="0">
                <a:ln>
                  <a:noFill/>
                </a:ln>
                <a:solidFill>
                  <a:srgbClr val="3333CC"/>
                </a:solidFill>
                <a:effectLst/>
                <a:latin typeface="Arial" panose="020B0604020202020204" pitchFamily="34" charset="0"/>
                <a:ea typeface="Calibri" panose="020F0502020204030204" pitchFamily="34" charset="0"/>
              </a:rPr>
              <a:t>Select Committee recommended:</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en-NZ" altLang="en-US" sz="20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a:t>
            </a:r>
            <a:r>
              <a:rPr kumimoji="0" lang="en-NZ" altLang="en-US" sz="24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Making minor amendments to clarify and optimise some termination grounds, fibre exemptions, rent setting provisions, and enforcement provisions.</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en-NZ" altLang="en-US" sz="24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Expanding the termination ground relating to using the premises for occupation of employees to include contractors, and adding a new provision to enable use of this ground where the landlord is the Ministry of Education and the employer is a Board of Trustees.</a:t>
            </a:r>
          </a:p>
          <a:p>
            <a:pPr marL="0" marR="0" lvl="0" indent="0" algn="l" defTabSz="914400" rtl="0" eaLnBrk="0" fontAlgn="base" latinLnBrk="0" hangingPunct="0">
              <a:lnSpc>
                <a:spcPct val="100000"/>
              </a:lnSpc>
              <a:spcBef>
                <a:spcPct val="0"/>
              </a:spcBef>
              <a:spcAft>
                <a:spcPct val="0"/>
              </a:spcAft>
              <a:buClrTx/>
              <a:buSzTx/>
              <a:buFontTx/>
              <a:buChar char="•"/>
              <a:tabLst/>
            </a:pPr>
            <a:r>
              <a:rPr kumimoji="0" lang="en-NZ" altLang="en-US" sz="2400" b="0" i="0" u="none" strike="noStrike" cap="none" normalizeH="0" baseline="0" dirty="0">
                <a:ln>
                  <a:noFill/>
                </a:ln>
                <a:solidFill>
                  <a:schemeClr val="tx1"/>
                </a:solidFill>
                <a:effectLst/>
                <a:latin typeface="Arial" panose="020B0604020202020204" pitchFamily="34" charset="0"/>
                <a:ea typeface="Times New Roman" panose="02020603050405020304" pitchFamily="18" charset="0"/>
              </a:rPr>
              <a:t> Clarifying that where a tenant challenges a notice of anti-social behaviour in the Tenancy Tribunal, the landlord bears the burden of proof. </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en-NZ" altLang="en-US" sz="1800" b="0" i="0" u="none" strike="noStrike" cap="none" normalizeH="0" baseline="0" dirty="0">
              <a:ln>
                <a:noFill/>
              </a:ln>
              <a:solidFill>
                <a:schemeClr val="tx1"/>
              </a:solidFill>
              <a:effectLst/>
              <a:latin typeface="Arial" panose="020B0604020202020204" pitchFamily="34" charset="0"/>
            </a:endParaRPr>
          </a:p>
        </p:txBody>
      </p:sp>
      <p:pic>
        <p:nvPicPr>
          <p:cNvPr id="6" name="Picture 6" descr="C:\Users\glenda.watson\AppData\Local\Microsoft\Windows\Temporary Internet Files\Content.Outlook\SE8HEYGD\NZPIF - logo 1.TIF">
            <a:extLst>
              <a:ext uri="{FF2B5EF4-FFF2-40B4-BE49-F238E27FC236}">
                <a16:creationId xmlns="" xmlns:a16="http://schemas.microsoft.com/office/drawing/2014/main" id="{CE971FB8-810D-4891-9211-50E0106AFB3B}"/>
              </a:ext>
            </a:extLst>
          </p:cNvPr>
          <p:cNvPicPr>
            <a:picLocks noChangeAspect="1" noChangeArrowheads="1"/>
          </p:cNvPicPr>
          <p:nvPr/>
        </p:nvPicPr>
        <p:blipFill>
          <a:blip r:embed="rId3" cstate="print"/>
          <a:srcRect/>
          <a:stretch>
            <a:fillRect/>
          </a:stretch>
        </p:blipFill>
        <p:spPr bwMode="auto">
          <a:xfrm>
            <a:off x="5773140" y="197855"/>
            <a:ext cx="2913660" cy="1296566"/>
          </a:xfrm>
          <a:prstGeom prst="rect">
            <a:avLst/>
          </a:prstGeom>
          <a:noFill/>
          <a:ln w="9525">
            <a:noFill/>
            <a:miter lim="800000"/>
            <a:headEnd/>
            <a:tailEnd/>
          </a:ln>
        </p:spPr>
      </p:pic>
    </p:spTree>
    <p:extLst>
      <p:ext uri="{BB962C8B-B14F-4D97-AF65-F5344CB8AC3E}">
        <p14:creationId xmlns:p14="http://schemas.microsoft.com/office/powerpoint/2010/main" val="369886241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CC46444F-051F-449F-9D96-61BBBC5B8ECB}"/>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561E225F-0A09-4FEE-B300-9BC1BDC74435}"/>
              </a:ext>
            </a:extLst>
          </p:cNvPr>
          <p:cNvSpPr>
            <a:spLocks noGrp="1"/>
          </p:cNvSpPr>
          <p:nvPr>
            <p:ph idx="1"/>
          </p:nvPr>
        </p:nvSpPr>
        <p:spPr/>
        <p:txBody>
          <a:bodyPr/>
          <a:lstStyle/>
          <a:p>
            <a:pPr marL="0" indent="0">
              <a:spcBef>
                <a:spcPct val="0"/>
              </a:spcBef>
              <a:buNone/>
            </a:pPr>
            <a:r>
              <a:rPr lang="en-NZ" altLang="en-US" b="1" dirty="0">
                <a:solidFill>
                  <a:srgbClr val="3333CC"/>
                </a:solidFill>
                <a:latin typeface="Arial" panose="020B0604020202020204" pitchFamily="34" charset="0"/>
                <a:ea typeface="Calibri" panose="020F0502020204030204" pitchFamily="34" charset="0"/>
              </a:rPr>
              <a:t>Select Committee recommended (continued)</a:t>
            </a:r>
            <a:endParaRPr lang="en-NZ" altLang="en-US" b="1" dirty="0">
              <a:solidFill>
                <a:srgbClr val="3333CC"/>
              </a:solidFill>
              <a:latin typeface="Arial" panose="020B0604020202020204" pitchFamily="34" charset="0"/>
            </a:endParaRPr>
          </a:p>
          <a:p>
            <a:pPr marL="0" lvl="0" indent="0">
              <a:spcBef>
                <a:spcPct val="0"/>
              </a:spcBef>
            </a:pPr>
            <a:r>
              <a:rPr lang="en-NZ" altLang="en-US" sz="2400" dirty="0">
                <a:latin typeface="Arial" panose="020B0604020202020204" pitchFamily="34" charset="0"/>
                <a:ea typeface="Times New Roman" panose="02020603050405020304" pitchFamily="18" charset="0"/>
              </a:rPr>
              <a:t> Narrowing the family portion of the associated person test to only include spouses and partners.</a:t>
            </a:r>
          </a:p>
          <a:p>
            <a:pPr marL="0" lvl="0" indent="0">
              <a:spcBef>
                <a:spcPct val="0"/>
              </a:spcBef>
            </a:pPr>
            <a:r>
              <a:rPr lang="en-NZ" altLang="en-US" sz="2400" dirty="0">
                <a:latin typeface="Arial" panose="020B0604020202020204" pitchFamily="34" charset="0"/>
                <a:ea typeface="Times New Roman" panose="02020603050405020304" pitchFamily="18" charset="0"/>
              </a:rPr>
              <a:t> Providing automatic name suppression where the Regulator takes a case on behalf of a party. </a:t>
            </a:r>
          </a:p>
          <a:p>
            <a:pPr marL="0" lvl="0" indent="0">
              <a:spcBef>
                <a:spcPct val="0"/>
              </a:spcBef>
            </a:pPr>
            <a:r>
              <a:rPr lang="en-NZ" altLang="en-US" sz="2400" dirty="0">
                <a:latin typeface="Arial" panose="020B0604020202020204" pitchFamily="34" charset="0"/>
                <a:ea typeface="Times New Roman" panose="02020603050405020304" pitchFamily="18" charset="0"/>
              </a:rPr>
              <a:t> Including a new obligation for landlords to respond to assignment requests in writing within a reasonable period of time. </a:t>
            </a:r>
          </a:p>
          <a:p>
            <a:pPr marL="0" lvl="0" indent="0">
              <a:spcBef>
                <a:spcPct val="0"/>
              </a:spcBef>
            </a:pPr>
            <a:r>
              <a:rPr lang="en-NZ" altLang="en-US" sz="2400" dirty="0">
                <a:latin typeface="Arial" panose="020B0604020202020204" pitchFamily="34" charset="0"/>
                <a:ea typeface="Times New Roman" panose="02020603050405020304" pitchFamily="18" charset="0"/>
              </a:rPr>
              <a:t> Clarifying that premises used to provide government-funded transitional and emergency housing are exempt from the Act, to address the uncertainty in the sector.</a:t>
            </a:r>
            <a:endParaRPr lang="en-NZ" altLang="en-US" sz="2400" dirty="0">
              <a:latin typeface="Arial" panose="020B0604020202020204" pitchFamily="34" charset="0"/>
            </a:endParaRPr>
          </a:p>
          <a:p>
            <a:endParaRPr lang="en-NZ"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72561F7C-CA5A-4EC9-9746-730FB52EC215}"/>
              </a:ext>
            </a:extLst>
          </p:cNvPr>
          <p:cNvPicPr>
            <a:picLocks noChangeAspect="1" noChangeArrowheads="1"/>
          </p:cNvPicPr>
          <p:nvPr/>
        </p:nvPicPr>
        <p:blipFill>
          <a:blip r:embed="rId2" cstate="print"/>
          <a:srcRect/>
          <a:stretch>
            <a:fillRect/>
          </a:stretch>
        </p:blipFill>
        <p:spPr bwMode="auto">
          <a:xfrm>
            <a:off x="5773140" y="274638"/>
            <a:ext cx="2913660" cy="1296566"/>
          </a:xfrm>
          <a:prstGeom prst="rect">
            <a:avLst/>
          </a:prstGeom>
          <a:noFill/>
          <a:ln w="9525">
            <a:noFill/>
            <a:miter lim="800000"/>
            <a:headEnd/>
            <a:tailEnd/>
          </a:ln>
        </p:spPr>
      </p:pic>
    </p:spTree>
    <p:extLst>
      <p:ext uri="{BB962C8B-B14F-4D97-AF65-F5344CB8AC3E}">
        <p14:creationId xmlns:p14="http://schemas.microsoft.com/office/powerpoint/2010/main" val="7428524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F65A8123-D191-4607-84F1-DA55C7687C47}"/>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560BA078-AAFA-439A-A30D-4BD6D735BF93}"/>
              </a:ext>
            </a:extLst>
          </p:cNvPr>
          <p:cNvSpPr>
            <a:spLocks noGrp="1"/>
          </p:cNvSpPr>
          <p:nvPr>
            <p:ph idx="1"/>
          </p:nvPr>
        </p:nvSpPr>
        <p:spPr/>
        <p:txBody>
          <a:bodyPr/>
          <a:lstStyle/>
          <a:p>
            <a:pPr marL="0" indent="0">
              <a:buNone/>
            </a:pPr>
            <a:r>
              <a:rPr lang="en-NZ" b="1" dirty="0">
                <a:solidFill>
                  <a:srgbClr val="3333CC"/>
                </a:solidFill>
              </a:rPr>
              <a:t>55a Termination grounds for anti – social behaviour</a:t>
            </a:r>
          </a:p>
          <a:p>
            <a:r>
              <a:rPr lang="en-US" sz="2000" dirty="0"/>
              <a:t>(1) A landlord under a periodic tenancy may apply to the Tribunal for an order terminating the tenancy on the ground of anti-social behaviour.</a:t>
            </a:r>
          </a:p>
          <a:p>
            <a:r>
              <a:rPr lang="en-US" sz="2000" dirty="0"/>
              <a:t>(2) The Tribunal must (subject to </a:t>
            </a:r>
            <a:r>
              <a:rPr lang="en-US" sz="2000" b="1" dirty="0"/>
              <a:t>subsection (3)</a:t>
            </a:r>
            <a:r>
              <a:rPr lang="en-US" sz="2000" dirty="0"/>
              <a:t>) make the order if satisfied that—</a:t>
            </a:r>
          </a:p>
          <a:p>
            <a:r>
              <a:rPr lang="en-US" sz="2000" dirty="0"/>
              <a:t>(a) on 3 separate occasions within a 90-day period the tenant, or a person in the premises with the tenant’s permission (other than the landlord or a person acting on the landlord’s behalf or with the landlord’s authority), engaged in anti-social behaviour in connection with the tenancy; and</a:t>
            </a:r>
          </a:p>
          <a:p>
            <a:pPr marL="0" indent="0">
              <a:buNone/>
            </a:pPr>
            <a:endParaRPr lang="en-NZ" b="1" dirty="0">
              <a:solidFill>
                <a:srgbClr val="3333CC"/>
              </a:solidFill>
            </a:endParaRPr>
          </a:p>
          <a:p>
            <a:pPr marL="0" indent="0">
              <a:buNone/>
            </a:pPr>
            <a:endParaRPr lang="en-NZ" sz="2400" dirty="0">
              <a:solidFill>
                <a:srgbClr val="3333CC"/>
              </a:solidFill>
            </a:endParaRPr>
          </a:p>
          <a:p>
            <a:pPr marL="0" indent="0">
              <a:buNone/>
            </a:pPr>
            <a:endParaRPr lang="en-NZ"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F70CD909-C397-4BE7-9BCA-E8944A8F1C07}"/>
              </a:ext>
            </a:extLst>
          </p:cNvPr>
          <p:cNvPicPr>
            <a:picLocks noChangeAspect="1" noChangeArrowheads="1"/>
          </p:cNvPicPr>
          <p:nvPr/>
        </p:nvPicPr>
        <p:blipFill>
          <a:blip r:embed="rId2" cstate="print"/>
          <a:srcRect/>
          <a:stretch>
            <a:fillRect/>
          </a:stretch>
        </p:blipFill>
        <p:spPr bwMode="auto">
          <a:xfrm>
            <a:off x="5773140" y="274638"/>
            <a:ext cx="2913660" cy="1296566"/>
          </a:xfrm>
          <a:prstGeom prst="rect">
            <a:avLst/>
          </a:prstGeom>
          <a:noFill/>
          <a:ln w="9525">
            <a:noFill/>
            <a:miter lim="800000"/>
            <a:headEnd/>
            <a:tailEnd/>
          </a:ln>
        </p:spPr>
      </p:pic>
    </p:spTree>
    <p:extLst>
      <p:ext uri="{BB962C8B-B14F-4D97-AF65-F5344CB8AC3E}">
        <p14:creationId xmlns:p14="http://schemas.microsoft.com/office/powerpoint/2010/main" val="209350920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61957D5F-3195-40EE-A47D-ECC98AD24DE4}"/>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688AFDD4-49D8-4E1B-A0B6-36602150D338}"/>
              </a:ext>
            </a:extLst>
          </p:cNvPr>
          <p:cNvSpPr>
            <a:spLocks noGrp="1"/>
          </p:cNvSpPr>
          <p:nvPr>
            <p:ph idx="1"/>
          </p:nvPr>
        </p:nvSpPr>
        <p:spPr/>
        <p:txBody>
          <a:bodyPr/>
          <a:lstStyle/>
          <a:p>
            <a:pPr marL="0" indent="0">
              <a:buNone/>
            </a:pPr>
            <a:r>
              <a:rPr lang="en-NZ" b="1" dirty="0">
                <a:solidFill>
                  <a:srgbClr val="3333CC"/>
                </a:solidFill>
              </a:rPr>
              <a:t>55a Termination grounds for anti – social behaviour (continued)</a:t>
            </a:r>
            <a:endParaRPr lang="en-US" dirty="0"/>
          </a:p>
          <a:p>
            <a:r>
              <a:rPr lang="en-US" sz="2000" dirty="0"/>
              <a:t>(b) on each occasion the landlord gave the tenant written notice—</a:t>
            </a:r>
          </a:p>
          <a:p>
            <a:r>
              <a:rPr lang="en-US" sz="2000" dirty="0"/>
              <a:t>(</a:t>
            </a:r>
            <a:r>
              <a:rPr lang="en-US" sz="2000" dirty="0" err="1"/>
              <a:t>i</a:t>
            </a:r>
            <a:r>
              <a:rPr lang="en-US" sz="2000" dirty="0"/>
              <a:t>) describing clearly which specific behaviour was considered to be anti-social and (if known to the landlord) who engaged in it; and</a:t>
            </a:r>
          </a:p>
          <a:p>
            <a:r>
              <a:rPr lang="en-US" sz="2000" dirty="0"/>
              <a:t>(ii) advising the tenant of the date, approximate time, and location of the behaviour; and</a:t>
            </a:r>
          </a:p>
          <a:p>
            <a:r>
              <a:rPr lang="en-US" sz="2000" dirty="0"/>
              <a:t>(iii) stating how many other notices (if any) the landlord has given the tenant under this paragraph in connection with the same tenancy and the same 90-day period; and</a:t>
            </a:r>
          </a:p>
          <a:p>
            <a:endParaRPr lang="en-NZ" dirty="0"/>
          </a:p>
        </p:txBody>
      </p:sp>
      <p:pic>
        <p:nvPicPr>
          <p:cNvPr id="6" name="Picture 6" descr="C:\Users\glenda.watson\AppData\Local\Microsoft\Windows\Temporary Internet Files\Content.Outlook\SE8HEYGD\NZPIF - logo 1.TIF">
            <a:extLst>
              <a:ext uri="{FF2B5EF4-FFF2-40B4-BE49-F238E27FC236}">
                <a16:creationId xmlns="" xmlns:a16="http://schemas.microsoft.com/office/drawing/2014/main" id="{7C2788A3-C4FA-4A9A-8FBA-61D9E6BF5060}"/>
              </a:ext>
            </a:extLst>
          </p:cNvPr>
          <p:cNvPicPr>
            <a:picLocks noChangeAspect="1" noChangeArrowheads="1"/>
          </p:cNvPicPr>
          <p:nvPr/>
        </p:nvPicPr>
        <p:blipFill>
          <a:blip r:embed="rId2" cstate="print"/>
          <a:srcRect/>
          <a:stretch>
            <a:fillRect/>
          </a:stretch>
        </p:blipFill>
        <p:spPr bwMode="auto">
          <a:xfrm>
            <a:off x="5773140" y="274638"/>
            <a:ext cx="2913660" cy="1296566"/>
          </a:xfrm>
          <a:prstGeom prst="rect">
            <a:avLst/>
          </a:prstGeom>
          <a:noFill/>
          <a:ln w="9525">
            <a:noFill/>
            <a:miter lim="800000"/>
            <a:headEnd/>
            <a:tailEnd/>
          </a:ln>
        </p:spPr>
      </p:pic>
    </p:spTree>
    <p:extLst>
      <p:ext uri="{BB962C8B-B14F-4D97-AF65-F5344CB8AC3E}">
        <p14:creationId xmlns:p14="http://schemas.microsoft.com/office/powerpoint/2010/main" val="299464721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FF0E995A-1DC2-4212-9CBA-FB0149050A7D}"/>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16E2F6E9-3237-4B66-A29C-2F21EC65FC3E}"/>
              </a:ext>
            </a:extLst>
          </p:cNvPr>
          <p:cNvSpPr>
            <a:spLocks noGrp="1"/>
          </p:cNvSpPr>
          <p:nvPr>
            <p:ph idx="1"/>
          </p:nvPr>
        </p:nvSpPr>
        <p:spPr/>
        <p:txBody>
          <a:bodyPr/>
          <a:lstStyle/>
          <a:p>
            <a:pPr marL="0" indent="0">
              <a:buNone/>
            </a:pPr>
            <a:r>
              <a:rPr lang="en-NZ" b="1" dirty="0">
                <a:solidFill>
                  <a:srgbClr val="3333CC"/>
                </a:solidFill>
              </a:rPr>
              <a:t>55a Termination grounds for anti – social behaviour (continued)</a:t>
            </a:r>
            <a:endParaRPr lang="en-US" dirty="0"/>
          </a:p>
          <a:p>
            <a:r>
              <a:rPr lang="en-US" sz="2000" dirty="0"/>
              <a:t>(iv) advising the tenant of the tenant’s right to make an application to the Tribunal challenging the notice (</a:t>
            </a:r>
            <a:r>
              <a:rPr lang="en-US" sz="2000" i="1" dirty="0"/>
              <a:t>see</a:t>
            </a:r>
            <a:r>
              <a:rPr lang="en-US" sz="2000" dirty="0"/>
              <a:t> sections 77(1) and 78(1)﻿(a) regarding the Tribunal); and</a:t>
            </a:r>
          </a:p>
          <a:p>
            <a:r>
              <a:rPr lang="en-US" sz="2000" dirty="0"/>
              <a:t>(c) the landlord’s application to the Tribunal was made within 28 days after the landlord gave the third notice.</a:t>
            </a:r>
          </a:p>
          <a:p>
            <a:endParaRPr lang="en-NZ"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1BFAC875-3A3F-44CD-9710-F639130FFBA6}"/>
              </a:ext>
            </a:extLst>
          </p:cNvPr>
          <p:cNvPicPr>
            <a:picLocks noChangeAspect="1" noChangeArrowheads="1"/>
          </p:cNvPicPr>
          <p:nvPr/>
        </p:nvPicPr>
        <p:blipFill>
          <a:blip r:embed="rId2" cstate="print"/>
          <a:srcRect/>
          <a:stretch>
            <a:fillRect/>
          </a:stretch>
        </p:blipFill>
        <p:spPr bwMode="auto">
          <a:xfrm>
            <a:off x="5773140" y="274638"/>
            <a:ext cx="2913660" cy="1296566"/>
          </a:xfrm>
          <a:prstGeom prst="rect">
            <a:avLst/>
          </a:prstGeom>
          <a:noFill/>
          <a:ln w="9525">
            <a:noFill/>
            <a:miter lim="800000"/>
            <a:headEnd/>
            <a:tailEnd/>
          </a:ln>
        </p:spPr>
      </p:pic>
    </p:spTree>
    <p:extLst>
      <p:ext uri="{BB962C8B-B14F-4D97-AF65-F5344CB8AC3E}">
        <p14:creationId xmlns:p14="http://schemas.microsoft.com/office/powerpoint/2010/main" val="218251706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2AF39B6A-B74D-4A10-905A-B8C74E55B04B}"/>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8B43C088-FCD2-4D71-A93F-D4298D87132F}"/>
              </a:ext>
            </a:extLst>
          </p:cNvPr>
          <p:cNvSpPr>
            <a:spLocks noGrp="1"/>
          </p:cNvSpPr>
          <p:nvPr>
            <p:ph idx="1"/>
          </p:nvPr>
        </p:nvSpPr>
        <p:spPr/>
        <p:txBody>
          <a:bodyPr/>
          <a:lstStyle/>
          <a:p>
            <a:pPr marL="0" indent="0">
              <a:buNone/>
            </a:pPr>
            <a:r>
              <a:rPr lang="en-NZ" b="1" dirty="0">
                <a:solidFill>
                  <a:srgbClr val="3333CC"/>
                </a:solidFill>
              </a:rPr>
              <a:t>55a Termination grounds for anti – social behaviour (continued)</a:t>
            </a:r>
            <a:endParaRPr lang="en-US" dirty="0"/>
          </a:p>
          <a:p>
            <a:r>
              <a:rPr lang="en-US" sz="2000" dirty="0"/>
              <a:t>3) However, the Tribunal must not make the order if satisfied that—</a:t>
            </a:r>
          </a:p>
          <a:p>
            <a:r>
              <a:rPr lang="en-US" sz="2000" dirty="0"/>
              <a:t>(a) doing so would be unfair because of the circumstances in which the behaviour occurred or the notices were given; or</a:t>
            </a:r>
          </a:p>
          <a:p>
            <a:r>
              <a:rPr lang="en-US" sz="2000" dirty="0"/>
              <a:t>(b) in making the application, the landlord was motivated wholly or partly by the exercise or proposed exercise by the tenant of any right, power, authority, or remedy conferred on the tenant by the tenancy agreement or by this or any other Act or any complaint by the tenant against the landlord relating to the tenancy (unless the Tribunal is satisfied that the purported exercise or the complaint was or would be vexatious or frivolous to such an extent that the landlord was justified in making the application).</a:t>
            </a:r>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2E976B46-80DA-4B4B-8209-1098F22C5BF5}"/>
              </a:ext>
            </a:extLst>
          </p:cNvPr>
          <p:cNvPicPr>
            <a:picLocks noChangeAspect="1" noChangeArrowheads="1"/>
          </p:cNvPicPr>
          <p:nvPr/>
        </p:nvPicPr>
        <p:blipFill>
          <a:blip r:embed="rId2" cstate="print"/>
          <a:srcRect/>
          <a:stretch>
            <a:fillRect/>
          </a:stretch>
        </p:blipFill>
        <p:spPr bwMode="auto">
          <a:xfrm>
            <a:off x="5773140" y="274638"/>
            <a:ext cx="2913660" cy="1296566"/>
          </a:xfrm>
          <a:prstGeom prst="rect">
            <a:avLst/>
          </a:prstGeom>
          <a:noFill/>
          <a:ln w="9525">
            <a:noFill/>
            <a:miter lim="800000"/>
            <a:headEnd/>
            <a:tailEnd/>
          </a:ln>
        </p:spPr>
      </p:pic>
    </p:spTree>
    <p:extLst>
      <p:ext uri="{BB962C8B-B14F-4D97-AF65-F5344CB8AC3E}">
        <p14:creationId xmlns:p14="http://schemas.microsoft.com/office/powerpoint/2010/main" val="246434038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BBB918A6-FCB0-4F22-937A-E2DFA924D505}"/>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28249454-B733-4772-BF69-26A3F5667006}"/>
              </a:ext>
            </a:extLst>
          </p:cNvPr>
          <p:cNvSpPr>
            <a:spLocks noGrp="1"/>
          </p:cNvSpPr>
          <p:nvPr>
            <p:ph idx="1"/>
          </p:nvPr>
        </p:nvSpPr>
        <p:spPr/>
        <p:txBody>
          <a:bodyPr/>
          <a:lstStyle/>
          <a:p>
            <a:pPr marL="0" indent="0">
              <a:buNone/>
            </a:pPr>
            <a:r>
              <a:rPr lang="en-NZ" b="1" dirty="0">
                <a:solidFill>
                  <a:srgbClr val="3333CC"/>
                </a:solidFill>
              </a:rPr>
              <a:t>55a Termination grounds for anti – social behaviour (continued)</a:t>
            </a:r>
            <a:endParaRPr lang="en-US" dirty="0"/>
          </a:p>
          <a:p>
            <a:r>
              <a:rPr lang="en-US" sz="2000" dirty="0"/>
              <a:t>(4) In deciding whether to make an order under subsection (2), the Tribunal must not take into account the impact that terminating the tenancy would have on the tenant.</a:t>
            </a:r>
          </a:p>
          <a:p>
            <a:r>
              <a:rPr lang="en-US" sz="2000" dirty="0"/>
              <a:t>(5) In subsection (2)﻿(a), if a tenant is in the premises at the same time as another person (other than the landlord or a person acting on the landlord’s behalf or with the landlord’s authority), the tenant is presumed to have permitted the person to be in the premises unless the tenant proves that they took all reasonable steps to prevent the person from entering the premises or to eject the person from the premises.</a:t>
            </a:r>
          </a:p>
          <a:p>
            <a:endParaRPr lang="en-NZ"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3D749A17-E8C8-40EC-87D9-D0328D1DDF13}"/>
              </a:ext>
            </a:extLst>
          </p:cNvPr>
          <p:cNvPicPr>
            <a:picLocks noChangeAspect="1" noChangeArrowheads="1"/>
          </p:cNvPicPr>
          <p:nvPr/>
        </p:nvPicPr>
        <p:blipFill>
          <a:blip r:embed="rId2" cstate="print"/>
          <a:srcRect/>
          <a:stretch>
            <a:fillRect/>
          </a:stretch>
        </p:blipFill>
        <p:spPr bwMode="auto">
          <a:xfrm>
            <a:off x="5773140" y="274638"/>
            <a:ext cx="2913660" cy="1296566"/>
          </a:xfrm>
          <a:prstGeom prst="rect">
            <a:avLst/>
          </a:prstGeom>
          <a:noFill/>
          <a:ln w="9525">
            <a:noFill/>
            <a:miter lim="800000"/>
            <a:headEnd/>
            <a:tailEnd/>
          </a:ln>
        </p:spPr>
      </p:pic>
    </p:spTree>
    <p:extLst>
      <p:ext uri="{BB962C8B-B14F-4D97-AF65-F5344CB8AC3E}">
        <p14:creationId xmlns:p14="http://schemas.microsoft.com/office/powerpoint/2010/main" val="238446451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DA19A47A-0AFF-4EA5-A5CC-A7110F6F2AA0}"/>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0C11026E-ACD5-40FE-AD4D-FC23137B4962}"/>
              </a:ext>
            </a:extLst>
          </p:cNvPr>
          <p:cNvSpPr>
            <a:spLocks noGrp="1"/>
          </p:cNvSpPr>
          <p:nvPr>
            <p:ph idx="1"/>
          </p:nvPr>
        </p:nvSpPr>
        <p:spPr/>
        <p:txBody>
          <a:bodyPr/>
          <a:lstStyle/>
          <a:p>
            <a:pPr marL="0" indent="0">
              <a:buNone/>
            </a:pPr>
            <a:r>
              <a:rPr lang="en-NZ" b="1" dirty="0">
                <a:solidFill>
                  <a:srgbClr val="3333CC"/>
                </a:solidFill>
              </a:rPr>
              <a:t>55a Termination grounds for anti – social behaviour (continued)</a:t>
            </a:r>
            <a:endParaRPr lang="en-US" dirty="0"/>
          </a:p>
          <a:p>
            <a:r>
              <a:rPr lang="en-US" sz="2000" dirty="0"/>
              <a:t>(5A) If a tenant makes an application to the Tribunal challenging a notice given under subsection (2)﻿(b), it is for the landlord to prove that anti-social behaviour was engaged in as described in subsection (2)﻿(a) and that the notice met the requirements of subsection (2)﻿(b).</a:t>
            </a:r>
          </a:p>
          <a:p>
            <a:r>
              <a:rPr lang="en-US" sz="2000" dirty="0"/>
              <a:t>(6) In this section, anti-social behaviour means—</a:t>
            </a:r>
          </a:p>
          <a:p>
            <a:r>
              <a:rPr lang="en-US" sz="2000" dirty="0"/>
              <a:t>(a) harassment; or</a:t>
            </a:r>
          </a:p>
          <a:p>
            <a:r>
              <a:rPr lang="en-US" sz="2000" dirty="0"/>
              <a:t>(b) any other act or omission (whether intentional or not), if the act or omission reasonably </a:t>
            </a:r>
            <a:r>
              <a:rPr lang="en-US" sz="2000" dirty="0">
                <a:solidFill>
                  <a:srgbClr val="FF0000"/>
                </a:solidFill>
              </a:rPr>
              <a:t>causes alarm, distress</a:t>
            </a:r>
            <a:r>
              <a:rPr lang="en-US" sz="2000" dirty="0"/>
              <a:t>, or nuisance that is more than minor.</a:t>
            </a:r>
            <a:endParaRPr lang="en-NZ" sz="2000" dirty="0"/>
          </a:p>
          <a:p>
            <a:endParaRPr lang="en-NZ"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0EB89CEF-F8B9-4D4B-8985-9DCDADD6E28E}"/>
              </a:ext>
            </a:extLst>
          </p:cNvPr>
          <p:cNvPicPr>
            <a:picLocks noChangeAspect="1" noChangeArrowheads="1"/>
          </p:cNvPicPr>
          <p:nvPr/>
        </p:nvPicPr>
        <p:blipFill>
          <a:blip r:embed="rId2" cstate="print"/>
          <a:srcRect/>
          <a:stretch>
            <a:fillRect/>
          </a:stretch>
        </p:blipFill>
        <p:spPr bwMode="auto">
          <a:xfrm>
            <a:off x="5773140" y="274638"/>
            <a:ext cx="2913660" cy="1296566"/>
          </a:xfrm>
          <a:prstGeom prst="rect">
            <a:avLst/>
          </a:prstGeom>
          <a:noFill/>
          <a:ln w="9525">
            <a:noFill/>
            <a:miter lim="800000"/>
            <a:headEnd/>
            <a:tailEnd/>
          </a:ln>
        </p:spPr>
      </p:pic>
    </p:spTree>
    <p:extLst>
      <p:ext uri="{BB962C8B-B14F-4D97-AF65-F5344CB8AC3E}">
        <p14:creationId xmlns:p14="http://schemas.microsoft.com/office/powerpoint/2010/main" val="166467000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71C2FF66-1FF0-404E-9C19-D0FB9374E162}"/>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6AD3D8CE-7099-40AA-B918-06FE30BCF615}"/>
              </a:ext>
            </a:extLst>
          </p:cNvPr>
          <p:cNvSpPr>
            <a:spLocks noGrp="1"/>
          </p:cNvSpPr>
          <p:nvPr>
            <p:ph idx="1"/>
          </p:nvPr>
        </p:nvSpPr>
        <p:spPr/>
        <p:txBody>
          <a:bodyPr/>
          <a:lstStyle/>
          <a:p>
            <a:pPr marL="0" indent="0" algn="ctr">
              <a:buNone/>
            </a:pPr>
            <a:r>
              <a:rPr lang="en-NZ" b="1" dirty="0">
                <a:solidFill>
                  <a:srgbClr val="0000CC"/>
                </a:solidFill>
              </a:rPr>
              <a:t>2020 NZPIF AGM and </a:t>
            </a:r>
          </a:p>
          <a:p>
            <a:pPr marL="0" indent="0" algn="ctr">
              <a:buNone/>
            </a:pPr>
            <a:r>
              <a:rPr lang="en-NZ" b="1" dirty="0">
                <a:solidFill>
                  <a:srgbClr val="0000CC"/>
                </a:solidFill>
              </a:rPr>
              <a:t>Communications Meeting</a:t>
            </a:r>
          </a:p>
          <a:p>
            <a:r>
              <a:rPr lang="en-NZ" sz="2800" dirty="0"/>
              <a:t>Date is confirmed as Saturday 17</a:t>
            </a:r>
            <a:r>
              <a:rPr lang="en-NZ" sz="2800" baseline="30000" dirty="0"/>
              <a:t>th</a:t>
            </a:r>
            <a:r>
              <a:rPr lang="en-NZ" sz="2800" dirty="0"/>
              <a:t> October at the Brentwood Hotel in Wellington.</a:t>
            </a:r>
          </a:p>
          <a:p>
            <a:r>
              <a:rPr lang="en-NZ" sz="2800" dirty="0"/>
              <a:t>NZPIF will pay for one person to attend however each Association is able to send more representatives. </a:t>
            </a:r>
          </a:p>
          <a:p>
            <a:r>
              <a:rPr lang="en-NZ" sz="2800" dirty="0"/>
              <a:t>AGM – this will be included that day. </a:t>
            </a:r>
          </a:p>
        </p:txBody>
      </p:sp>
      <p:pic>
        <p:nvPicPr>
          <p:cNvPr id="5" name="Picture 6" descr="C:\Users\glenda.watson\AppData\Local\Microsoft\Windows\Temporary Internet Files\Content.Outlook\SE8HEYGD\NZPIF - logo 1.TIF">
            <a:extLst>
              <a:ext uri="{FF2B5EF4-FFF2-40B4-BE49-F238E27FC236}">
                <a16:creationId xmlns="" xmlns:a16="http://schemas.microsoft.com/office/drawing/2014/main" id="{ACA4F4B9-4BAF-4074-B014-68B7DA9F013D}"/>
              </a:ext>
            </a:extLst>
          </p:cNvPr>
          <p:cNvPicPr>
            <a:picLocks noChangeAspect="1" noChangeArrowheads="1"/>
          </p:cNvPicPr>
          <p:nvPr/>
        </p:nvPicPr>
        <p:blipFill>
          <a:blip r:embed="rId2" cstate="print"/>
          <a:srcRect/>
          <a:stretch>
            <a:fillRect/>
          </a:stretch>
        </p:blipFill>
        <p:spPr bwMode="auto">
          <a:xfrm>
            <a:off x="5800956" y="290191"/>
            <a:ext cx="2913660" cy="1296566"/>
          </a:xfrm>
          <a:prstGeom prst="rect">
            <a:avLst/>
          </a:prstGeom>
          <a:noFill/>
          <a:ln w="9525">
            <a:noFill/>
            <a:miter lim="800000"/>
            <a:headEnd/>
            <a:tailEnd/>
          </a:ln>
        </p:spPr>
      </p:pic>
    </p:spTree>
    <p:extLst>
      <p:ext uri="{BB962C8B-B14F-4D97-AF65-F5344CB8AC3E}">
        <p14:creationId xmlns:p14="http://schemas.microsoft.com/office/powerpoint/2010/main" val="29711507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E7A92C7E-6DE4-4D57-970D-7BA7C5361B36}"/>
              </a:ext>
            </a:extLst>
          </p:cNvPr>
          <p:cNvSpPr>
            <a:spLocks noGrp="1"/>
          </p:cNvSpPr>
          <p:nvPr>
            <p:ph type="title"/>
          </p:nvPr>
        </p:nvSpPr>
        <p:spPr/>
        <p:txBody>
          <a:bodyPr/>
          <a:lstStyle/>
          <a:p>
            <a:endParaRPr lang="en-NZ"/>
          </a:p>
        </p:txBody>
      </p:sp>
      <p:sp>
        <p:nvSpPr>
          <p:cNvPr id="3" name="Content Placeholder 2">
            <a:extLst>
              <a:ext uri="{FF2B5EF4-FFF2-40B4-BE49-F238E27FC236}">
                <a16:creationId xmlns="" xmlns:a16="http://schemas.microsoft.com/office/drawing/2014/main" id="{B992CF0C-8BCB-45D9-BDCC-8CD5E3E4C04A}"/>
              </a:ext>
            </a:extLst>
          </p:cNvPr>
          <p:cNvSpPr>
            <a:spLocks noGrp="1"/>
          </p:cNvSpPr>
          <p:nvPr>
            <p:ph idx="1"/>
          </p:nvPr>
        </p:nvSpPr>
        <p:spPr/>
        <p:txBody>
          <a:bodyPr/>
          <a:lstStyle/>
          <a:p>
            <a:r>
              <a:rPr lang="en-US" b="1" dirty="0">
                <a:solidFill>
                  <a:srgbClr val="3333CC"/>
                </a:solidFill>
              </a:rPr>
              <a:t>55BTermination where it would be unreasonable to require landlord to continue with tenancy</a:t>
            </a:r>
          </a:p>
          <a:p>
            <a:r>
              <a:rPr lang="en-US" sz="1800" dirty="0"/>
              <a:t>(1) A landlord under a periodic tenancy may apply to the Tribunal for an order terminating the tenancy on the ground of hardship.</a:t>
            </a:r>
          </a:p>
          <a:p>
            <a:r>
              <a:rPr lang="en-US" sz="1800" dirty="0"/>
              <a:t>(2) The Tribunal may make the order only if satisfied that—</a:t>
            </a:r>
          </a:p>
          <a:p>
            <a:r>
              <a:rPr lang="en-US" sz="1800" dirty="0"/>
              <a:t>(a) without the order the landlord would suffer greater hardship than the tenant; and</a:t>
            </a:r>
          </a:p>
          <a:p>
            <a:r>
              <a:rPr lang="en-US" sz="1800" dirty="0"/>
              <a:t>(b) because of that hardship, it would be unreasonable to require the landlord to continue with the tenancy.</a:t>
            </a:r>
          </a:p>
          <a:p>
            <a:r>
              <a:rPr lang="en-US" sz="1800" dirty="0"/>
              <a:t>(3) In deciding whether it would be unreasonable to require the landlord to continue with the tenancy, the Tribunal must take into account the impact that terminating the tenancy would have on the tenant.</a:t>
            </a:r>
          </a:p>
          <a:p>
            <a:r>
              <a:rPr lang="en-US" sz="1800" dirty="0"/>
              <a:t>(4) Any order under this section must specify a date for the termination.</a:t>
            </a:r>
          </a:p>
          <a:p>
            <a:endParaRPr lang="en-NZ" dirty="0"/>
          </a:p>
        </p:txBody>
      </p:sp>
    </p:spTree>
    <p:extLst>
      <p:ext uri="{BB962C8B-B14F-4D97-AF65-F5344CB8AC3E}">
        <p14:creationId xmlns:p14="http://schemas.microsoft.com/office/powerpoint/2010/main" val="105393831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17EAF1CB-9B8F-4090-8CD3-271B9F92CB13}"/>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B490E24D-FB99-49FB-97C6-34C2DDEE9E59}"/>
              </a:ext>
            </a:extLst>
          </p:cNvPr>
          <p:cNvSpPr>
            <a:spLocks noGrp="1"/>
          </p:cNvSpPr>
          <p:nvPr>
            <p:ph idx="1"/>
          </p:nvPr>
        </p:nvSpPr>
        <p:spPr>
          <a:xfrm>
            <a:off x="457200" y="1628800"/>
            <a:ext cx="8229600" cy="4525963"/>
          </a:xfrm>
        </p:spPr>
        <p:txBody>
          <a:bodyPr/>
          <a:lstStyle/>
          <a:p>
            <a:pPr marL="0" indent="0">
              <a:buNone/>
            </a:pPr>
            <a:r>
              <a:rPr lang="en-NZ" sz="2800" dirty="0">
                <a:solidFill>
                  <a:srgbClr val="0000CC"/>
                </a:solidFill>
              </a:rPr>
              <a:t>How can we try and stop this:</a:t>
            </a:r>
          </a:p>
          <a:p>
            <a:r>
              <a:rPr lang="en-NZ" sz="2200" dirty="0"/>
              <a:t>Please talk to your local MP’s, local media, councils, business owners, friends and family </a:t>
            </a:r>
          </a:p>
          <a:p>
            <a:r>
              <a:rPr lang="en-US" sz="2200" dirty="0"/>
              <a:t>Use social media to let your friends know how the RTA changes can impact them directly. </a:t>
            </a:r>
          </a:p>
          <a:p>
            <a:r>
              <a:rPr lang="en-US" sz="2200" dirty="0"/>
              <a:t>The more discussion we have, the more notice the Government will take on this matter.</a:t>
            </a:r>
          </a:p>
          <a:p>
            <a:r>
              <a:rPr lang="en-US" sz="2200" dirty="0"/>
              <a:t>Ask any property owner to join their local Association or Associate membership to help us in our fight to stop these changes.</a:t>
            </a:r>
          </a:p>
          <a:p>
            <a:r>
              <a:rPr lang="en-US" sz="2200" dirty="0"/>
              <a:t>Write letters to everyone who will listen</a:t>
            </a:r>
          </a:p>
          <a:p>
            <a:pPr marL="0" indent="0" algn="ctr">
              <a:buNone/>
            </a:pPr>
            <a:r>
              <a:rPr lang="en-NZ" sz="2200" b="1" dirty="0">
                <a:solidFill>
                  <a:srgbClr val="0000CC"/>
                </a:solidFill>
                <a:hlinkClick r:id="rId2">
                  <a:extLst>
                    <a:ext uri="{A12FA001-AC4F-418D-AE19-62706E023703}">
                      <ahyp:hlinkClr xmlns="" xmlns:ahyp="http://schemas.microsoft.com/office/drawing/2018/hyperlinkcolor" val="tx"/>
                    </a:ext>
                  </a:extLst>
                </a:hlinkClick>
              </a:rPr>
              <a:t>www.nzpif.org.nz</a:t>
            </a:r>
            <a:endParaRPr lang="en-NZ" sz="2200" b="1" dirty="0">
              <a:solidFill>
                <a:srgbClr val="0000CC"/>
              </a:solidFill>
            </a:endParaRPr>
          </a:p>
          <a:p>
            <a:endParaRPr lang="en-US" sz="2400" dirty="0"/>
          </a:p>
          <a:p>
            <a:endParaRPr lang="en-NZ" sz="2800"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AF0E47EA-8341-47F4-AE32-1CE59A2AB0CD}"/>
              </a:ext>
            </a:extLst>
          </p:cNvPr>
          <p:cNvPicPr>
            <a:picLocks noChangeAspect="1" noChangeArrowheads="1"/>
          </p:cNvPicPr>
          <p:nvPr/>
        </p:nvPicPr>
        <p:blipFill>
          <a:blip r:embed="rId3" cstate="print"/>
          <a:srcRect/>
          <a:stretch>
            <a:fillRect/>
          </a:stretch>
        </p:blipFill>
        <p:spPr bwMode="auto">
          <a:xfrm>
            <a:off x="6084168" y="300815"/>
            <a:ext cx="2464427" cy="1096918"/>
          </a:xfrm>
          <a:prstGeom prst="rect">
            <a:avLst/>
          </a:prstGeom>
          <a:noFill/>
          <a:ln w="9525">
            <a:noFill/>
            <a:miter lim="800000"/>
            <a:headEnd/>
            <a:tailEnd/>
          </a:ln>
        </p:spPr>
      </p:pic>
    </p:spTree>
    <p:extLst>
      <p:ext uri="{BB962C8B-B14F-4D97-AF65-F5344CB8AC3E}">
        <p14:creationId xmlns:p14="http://schemas.microsoft.com/office/powerpoint/2010/main" val="238821164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F1A42A9D-F5E6-43D3-BD95-77FC42A0DCE5}"/>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AA9905F4-D9EF-49EE-80E1-88FEF4C46881}"/>
              </a:ext>
            </a:extLst>
          </p:cNvPr>
          <p:cNvSpPr>
            <a:spLocks noGrp="1"/>
          </p:cNvSpPr>
          <p:nvPr>
            <p:ph idx="1"/>
          </p:nvPr>
        </p:nvSpPr>
        <p:spPr/>
        <p:txBody>
          <a:bodyPr/>
          <a:lstStyle/>
          <a:p>
            <a:pPr marL="0" indent="0">
              <a:buNone/>
            </a:pPr>
            <a:r>
              <a:rPr lang="en-NZ" b="1" dirty="0">
                <a:solidFill>
                  <a:srgbClr val="3333CC"/>
                </a:solidFill>
              </a:rPr>
              <a:t>New Bond Forms</a:t>
            </a:r>
          </a:p>
          <a:p>
            <a:r>
              <a:rPr lang="en-NZ" sz="2400" dirty="0"/>
              <a:t>Tenancy Services have updated their bond forms.</a:t>
            </a:r>
          </a:p>
          <a:p>
            <a:r>
              <a:rPr lang="en-NZ" sz="2400" dirty="0"/>
              <a:t>Ensure you are using the latest version for faster processing.</a:t>
            </a:r>
          </a:p>
          <a:p>
            <a:r>
              <a:rPr lang="en-NZ" sz="2400" dirty="0"/>
              <a:t>Tenant email is no longer mandatory.</a:t>
            </a:r>
          </a:p>
          <a:p>
            <a:r>
              <a:rPr lang="en-NZ" sz="2400" dirty="0"/>
              <a:t>Additional forms can now be attached to the one Bond Lodgement form.</a:t>
            </a:r>
          </a:p>
          <a:p>
            <a:endParaRPr lang="en-NZ" sz="2400" b="1"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FD3D37F6-4B73-405C-9B9E-7F189B0D64A4}"/>
              </a:ext>
            </a:extLst>
          </p:cNvPr>
          <p:cNvPicPr>
            <a:picLocks noChangeAspect="1" noChangeArrowheads="1"/>
          </p:cNvPicPr>
          <p:nvPr/>
        </p:nvPicPr>
        <p:blipFill>
          <a:blip r:embed="rId2" cstate="print"/>
          <a:srcRect/>
          <a:stretch>
            <a:fillRect/>
          </a:stretch>
        </p:blipFill>
        <p:spPr bwMode="auto">
          <a:xfrm>
            <a:off x="5773140" y="212355"/>
            <a:ext cx="2913660" cy="1296566"/>
          </a:xfrm>
          <a:prstGeom prst="rect">
            <a:avLst/>
          </a:prstGeom>
          <a:noFill/>
          <a:ln w="9525">
            <a:noFill/>
            <a:miter lim="800000"/>
            <a:headEnd/>
            <a:tailEnd/>
          </a:ln>
        </p:spPr>
      </p:pic>
    </p:spTree>
    <p:extLst>
      <p:ext uri="{BB962C8B-B14F-4D97-AF65-F5344CB8AC3E}">
        <p14:creationId xmlns:p14="http://schemas.microsoft.com/office/powerpoint/2010/main" val="244676598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58B336B0-0927-4B35-A08D-BCBC8FC1F067}"/>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109EBBD0-659A-4228-8BBF-82AC303E6C8D}"/>
              </a:ext>
            </a:extLst>
          </p:cNvPr>
          <p:cNvSpPr>
            <a:spLocks noGrp="1"/>
          </p:cNvSpPr>
          <p:nvPr>
            <p:ph idx="1"/>
          </p:nvPr>
        </p:nvSpPr>
        <p:spPr/>
        <p:txBody>
          <a:bodyPr/>
          <a:lstStyle/>
          <a:p>
            <a:pPr marL="0" indent="0">
              <a:buNone/>
            </a:pPr>
            <a:r>
              <a:rPr lang="en-NZ" b="1" dirty="0">
                <a:solidFill>
                  <a:srgbClr val="3333CC"/>
                </a:solidFill>
              </a:rPr>
              <a:t>Rent Arrears Assistance Housing Support Product</a:t>
            </a:r>
          </a:p>
          <a:p>
            <a:r>
              <a:rPr lang="en-NZ" sz="2300" dirty="0"/>
              <a:t>This is a product to help tenants stay in their homes due to losing their jobs or reduced working hours</a:t>
            </a:r>
          </a:p>
          <a:p>
            <a:r>
              <a:rPr lang="en-NZ" sz="2300" dirty="0"/>
              <a:t>Tenants should contact Ministry of Social Development.</a:t>
            </a:r>
          </a:p>
          <a:p>
            <a:r>
              <a:rPr lang="en-US" sz="2300" dirty="0"/>
              <a:t>Available from 6</a:t>
            </a:r>
            <a:r>
              <a:rPr lang="en-US" sz="2300" baseline="30000" dirty="0"/>
              <a:t>th</a:t>
            </a:r>
            <a:r>
              <a:rPr lang="en-US" sz="2300" dirty="0"/>
              <a:t> July 2020.</a:t>
            </a:r>
          </a:p>
          <a:p>
            <a:r>
              <a:rPr lang="en-US" sz="2300" dirty="0"/>
              <a:t>Tenants need to prove hardship and they will be asset tested.</a:t>
            </a:r>
          </a:p>
          <a:p>
            <a:r>
              <a:rPr lang="en-US" sz="2300" dirty="0"/>
              <a:t>Can help with overdue rent payments.</a:t>
            </a:r>
          </a:p>
          <a:p>
            <a:r>
              <a:rPr lang="en-US" sz="2300" dirty="0"/>
              <a:t>Tenants can get up to $4000 in the next 12 month period.</a:t>
            </a:r>
            <a:endParaRPr lang="en-NZ" sz="2300"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A188179D-917F-499C-8FC9-D4A99B660E35}"/>
              </a:ext>
            </a:extLst>
          </p:cNvPr>
          <p:cNvPicPr>
            <a:picLocks noChangeAspect="1" noChangeArrowheads="1"/>
          </p:cNvPicPr>
          <p:nvPr/>
        </p:nvPicPr>
        <p:blipFill>
          <a:blip r:embed="rId2" cstate="print"/>
          <a:srcRect/>
          <a:stretch>
            <a:fillRect/>
          </a:stretch>
        </p:blipFill>
        <p:spPr bwMode="auto">
          <a:xfrm>
            <a:off x="5773140" y="212355"/>
            <a:ext cx="2913660" cy="1296566"/>
          </a:xfrm>
          <a:prstGeom prst="rect">
            <a:avLst/>
          </a:prstGeom>
          <a:noFill/>
          <a:ln w="9525">
            <a:noFill/>
            <a:miter lim="800000"/>
            <a:headEnd/>
            <a:tailEnd/>
          </a:ln>
        </p:spPr>
      </p:pic>
    </p:spTree>
    <p:extLst>
      <p:ext uri="{BB962C8B-B14F-4D97-AF65-F5344CB8AC3E}">
        <p14:creationId xmlns:p14="http://schemas.microsoft.com/office/powerpoint/2010/main" val="257911619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98" name="Rectangle 6"/>
          <p:cNvSpPr>
            <a:spLocks noChangeArrowheads="1"/>
          </p:cNvSpPr>
          <p:nvPr/>
        </p:nvSpPr>
        <p:spPr bwMode="auto">
          <a:xfrm>
            <a:off x="0" y="0"/>
            <a:ext cx="9144000" cy="6858000"/>
          </a:xfrm>
          <a:prstGeom prst="rect">
            <a:avLst/>
          </a:prstGeom>
          <a:solidFill>
            <a:schemeClr val="accent1">
              <a:alpha val="0"/>
            </a:schemeClr>
          </a:solidFill>
          <a:ln w="508000">
            <a:solidFill>
              <a:schemeClr val="accent1"/>
            </a:solidFill>
            <a:miter lim="800000"/>
            <a:headEnd/>
            <a:tailEnd/>
          </a:ln>
          <a:effectLst/>
        </p:spPr>
        <p:txBody>
          <a:bodyPr wrap="none" anchor="ctr"/>
          <a:lstStyle/>
          <a:p>
            <a:pPr eaLnBrk="1" hangingPunct="1"/>
            <a:endParaRPr lang="en-NZ" altLang="en-US" dirty="0"/>
          </a:p>
        </p:txBody>
      </p:sp>
      <p:sp>
        <p:nvSpPr>
          <p:cNvPr id="4099" name="Rectangle 2"/>
          <p:cNvSpPr>
            <a:spLocks noGrp="1" noChangeArrowheads="1"/>
          </p:cNvSpPr>
          <p:nvPr>
            <p:ph type="title"/>
          </p:nvPr>
        </p:nvSpPr>
        <p:spPr/>
        <p:txBody>
          <a:bodyPr/>
          <a:lstStyle/>
          <a:p>
            <a:r>
              <a:rPr lang="en-NZ" sz="4000" b="1" dirty="0">
                <a:solidFill>
                  <a:schemeClr val="bg1"/>
                </a:solidFill>
              </a:rPr>
              <a:t> </a:t>
            </a:r>
            <a:br>
              <a:rPr lang="en-NZ" sz="4000" b="1" dirty="0">
                <a:solidFill>
                  <a:schemeClr val="bg1"/>
                </a:solidFill>
              </a:rPr>
            </a:br>
            <a:r>
              <a:rPr lang="en-NZ" sz="4000" b="1" dirty="0">
                <a:solidFill>
                  <a:schemeClr val="bg1"/>
                </a:solidFill>
              </a:rPr>
              <a:t/>
            </a:r>
            <a:br>
              <a:rPr lang="en-NZ" sz="4000" b="1" dirty="0">
                <a:solidFill>
                  <a:schemeClr val="bg1"/>
                </a:solidFill>
              </a:rPr>
            </a:br>
            <a:r>
              <a:rPr lang="en-NZ" sz="4000" b="1" dirty="0">
                <a:solidFill>
                  <a:schemeClr val="bg1"/>
                </a:solidFill>
              </a:rPr>
              <a:t/>
            </a:r>
            <a:br>
              <a:rPr lang="en-NZ" sz="4000" b="1" dirty="0">
                <a:solidFill>
                  <a:schemeClr val="bg1"/>
                </a:solidFill>
              </a:rPr>
            </a:br>
            <a:r>
              <a:rPr lang="en-NZ" sz="4000" b="1" dirty="0">
                <a:solidFill>
                  <a:srgbClr val="0000CC"/>
                </a:solidFill>
              </a:rPr>
              <a:t/>
            </a:r>
            <a:br>
              <a:rPr lang="en-NZ" sz="4000" b="1" dirty="0">
                <a:solidFill>
                  <a:srgbClr val="0000CC"/>
                </a:solidFill>
              </a:rPr>
            </a:br>
            <a:r>
              <a:rPr lang="en-NZ" sz="4000" b="1" dirty="0">
                <a:solidFill>
                  <a:schemeClr val="bg1"/>
                </a:solidFill>
              </a:rPr>
              <a:t/>
            </a:r>
            <a:br>
              <a:rPr lang="en-NZ" sz="4000" b="1" dirty="0">
                <a:solidFill>
                  <a:schemeClr val="bg1"/>
                </a:solidFill>
              </a:rPr>
            </a:br>
            <a:r>
              <a:rPr lang="en-NZ" sz="4000" b="1" dirty="0">
                <a:solidFill>
                  <a:schemeClr val="bg1"/>
                </a:solidFill>
              </a:rPr>
              <a:t>Napier </a:t>
            </a:r>
            <a:r>
              <a:rPr lang="en-NZ" sz="4000" b="1" dirty="0">
                <a:solidFill>
                  <a:schemeClr val="tx1"/>
                </a:solidFill>
              </a:rPr>
              <a:t/>
            </a:r>
            <a:br>
              <a:rPr lang="en-NZ" sz="4000" b="1" dirty="0">
                <a:solidFill>
                  <a:schemeClr val="tx1"/>
                </a:solidFill>
              </a:rPr>
            </a:br>
            <a:r>
              <a:rPr lang="en-NZ" sz="3600" b="1" dirty="0">
                <a:solidFill>
                  <a:srgbClr val="0000CC"/>
                </a:solidFill>
              </a:rPr>
              <a:t/>
            </a:r>
            <a:br>
              <a:rPr lang="en-NZ" sz="3600" b="1" dirty="0">
                <a:solidFill>
                  <a:srgbClr val="0000CC"/>
                </a:solidFill>
              </a:rPr>
            </a:br>
            <a:r>
              <a:rPr lang="en-NZ" sz="3600" b="1" dirty="0">
                <a:solidFill>
                  <a:srgbClr val="0000CC"/>
                </a:solidFill>
              </a:rPr>
              <a:t/>
            </a:r>
            <a:br>
              <a:rPr lang="en-NZ" sz="3600" b="1" dirty="0">
                <a:solidFill>
                  <a:srgbClr val="0000CC"/>
                </a:solidFill>
              </a:rPr>
            </a:br>
            <a:r>
              <a:rPr lang="en-NZ" sz="4000" b="1" dirty="0">
                <a:solidFill>
                  <a:srgbClr val="0000CC"/>
                </a:solidFill>
              </a:rPr>
              <a:t/>
            </a:r>
            <a:br>
              <a:rPr lang="en-NZ" sz="4000" b="1" dirty="0">
                <a:solidFill>
                  <a:srgbClr val="0000CC"/>
                </a:solidFill>
              </a:rPr>
            </a:br>
            <a:r>
              <a:rPr lang="en-NZ" sz="4000" b="1" dirty="0">
                <a:solidFill>
                  <a:srgbClr val="0000CC"/>
                </a:solidFill>
              </a:rPr>
              <a:t/>
            </a:r>
            <a:br>
              <a:rPr lang="en-NZ" sz="4000" b="1" dirty="0">
                <a:solidFill>
                  <a:srgbClr val="0000CC"/>
                </a:solidFill>
              </a:rPr>
            </a:br>
            <a:r>
              <a:rPr lang="en-NZ" sz="4000" b="1" dirty="0">
                <a:solidFill>
                  <a:schemeClr val="bg1"/>
                </a:solidFill>
              </a:rPr>
              <a:t/>
            </a:r>
            <a:br>
              <a:rPr lang="en-NZ" sz="4000" b="1" dirty="0">
                <a:solidFill>
                  <a:schemeClr val="bg1"/>
                </a:solidFill>
              </a:rPr>
            </a:br>
            <a:endParaRPr lang="en-GB" altLang="en-US" sz="4000" b="1" dirty="0">
              <a:solidFill>
                <a:srgbClr val="0000CC"/>
              </a:solidFill>
            </a:endParaRPr>
          </a:p>
        </p:txBody>
      </p:sp>
      <p:sp>
        <p:nvSpPr>
          <p:cNvPr id="3" name="Content Placeholder 2">
            <a:extLst>
              <a:ext uri="{FF2B5EF4-FFF2-40B4-BE49-F238E27FC236}">
                <a16:creationId xmlns="" xmlns:a16="http://schemas.microsoft.com/office/drawing/2014/main" id="{C70CB103-EC93-46D6-8822-2DA656B091C3}"/>
              </a:ext>
            </a:extLst>
          </p:cNvPr>
          <p:cNvSpPr>
            <a:spLocks noGrp="1"/>
          </p:cNvSpPr>
          <p:nvPr>
            <p:ph idx="1"/>
          </p:nvPr>
        </p:nvSpPr>
        <p:spPr/>
        <p:txBody>
          <a:bodyPr/>
          <a:lstStyle/>
          <a:p>
            <a:pPr marL="0" indent="0" algn="ctr">
              <a:buNone/>
            </a:pPr>
            <a:endParaRPr lang="en-NZ" sz="5400" b="1" dirty="0">
              <a:solidFill>
                <a:srgbClr val="0000CC"/>
              </a:solidFill>
            </a:endParaRPr>
          </a:p>
          <a:p>
            <a:pPr marL="0" indent="0" algn="ctr">
              <a:buNone/>
            </a:pPr>
            <a:r>
              <a:rPr lang="en-NZ" sz="5400" b="1" dirty="0">
                <a:solidFill>
                  <a:srgbClr val="0000CC"/>
                </a:solidFill>
              </a:rPr>
              <a:t>Thank you</a:t>
            </a:r>
          </a:p>
        </p:txBody>
      </p:sp>
      <p:pic>
        <p:nvPicPr>
          <p:cNvPr id="4101" name="Picture 6" descr="C:\Users\glenda.watson\AppData\Local\Microsoft\Windows\Temporary Internet Files\Content.Outlook\SE8HEYGD\NZPIF - logo 1.TIF"/>
          <p:cNvPicPr>
            <a:picLocks noChangeAspect="1" noChangeArrowheads="1"/>
          </p:cNvPicPr>
          <p:nvPr/>
        </p:nvPicPr>
        <p:blipFill>
          <a:blip r:embed="rId3" cstate="print"/>
          <a:srcRect/>
          <a:stretch>
            <a:fillRect/>
          </a:stretch>
        </p:blipFill>
        <p:spPr bwMode="auto">
          <a:xfrm>
            <a:off x="6084168" y="345060"/>
            <a:ext cx="2464427" cy="1096918"/>
          </a:xfrm>
          <a:prstGeom prst="rect">
            <a:avLst/>
          </a:prstGeom>
          <a:noFill/>
          <a:ln w="9525">
            <a:noFill/>
            <a:miter lim="800000"/>
            <a:headEnd/>
            <a:tailEnd/>
          </a:ln>
        </p:spPr>
      </p:pic>
    </p:spTree>
    <p:extLst>
      <p:ext uri="{BB962C8B-B14F-4D97-AF65-F5344CB8AC3E}">
        <p14:creationId xmlns:p14="http://schemas.microsoft.com/office/powerpoint/2010/main" val="28620644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7D260CA5-DDFF-4093-983F-0373788CD010}"/>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06B341EE-9A80-4CDF-A12B-2215919B5E05}"/>
              </a:ext>
            </a:extLst>
          </p:cNvPr>
          <p:cNvSpPr>
            <a:spLocks noGrp="1"/>
          </p:cNvSpPr>
          <p:nvPr>
            <p:ph idx="1"/>
          </p:nvPr>
        </p:nvSpPr>
        <p:spPr/>
        <p:txBody>
          <a:bodyPr/>
          <a:lstStyle/>
          <a:p>
            <a:pPr marL="0" indent="0" algn="ctr">
              <a:buNone/>
            </a:pPr>
            <a:r>
              <a:rPr lang="en-NZ" b="1" dirty="0">
                <a:solidFill>
                  <a:srgbClr val="0000CC"/>
                </a:solidFill>
              </a:rPr>
              <a:t>Education Programme</a:t>
            </a:r>
          </a:p>
          <a:p>
            <a:r>
              <a:rPr lang="en-NZ" dirty="0"/>
              <a:t>This has been launched</a:t>
            </a:r>
          </a:p>
          <a:p>
            <a:r>
              <a:rPr lang="en-NZ" dirty="0"/>
              <a:t>Free to members</a:t>
            </a:r>
          </a:p>
          <a:p>
            <a:r>
              <a:rPr lang="en-NZ" dirty="0"/>
              <a:t>$300 for non members</a:t>
            </a:r>
          </a:p>
          <a:p>
            <a:r>
              <a:rPr lang="en-NZ" dirty="0"/>
              <a:t>On line – Self Managing Landlords Course</a:t>
            </a:r>
          </a:p>
          <a:p>
            <a:r>
              <a:rPr lang="en-NZ" dirty="0"/>
              <a:t>Details can be found on NZPIF.org.nz</a:t>
            </a:r>
          </a:p>
          <a:p>
            <a:r>
              <a:rPr lang="en-NZ" dirty="0"/>
              <a:t>Enrol and then you will be sent a date you can start the course.</a:t>
            </a:r>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A1BFC33A-0BE4-4238-98C5-FF147F03CEE0}"/>
              </a:ext>
            </a:extLst>
          </p:cNvPr>
          <p:cNvPicPr>
            <a:picLocks noChangeAspect="1" noChangeArrowheads="1"/>
          </p:cNvPicPr>
          <p:nvPr/>
        </p:nvPicPr>
        <p:blipFill>
          <a:blip r:embed="rId2" cstate="print"/>
          <a:srcRect/>
          <a:stretch>
            <a:fillRect/>
          </a:stretch>
        </p:blipFill>
        <p:spPr bwMode="auto">
          <a:xfrm>
            <a:off x="5769672" y="274638"/>
            <a:ext cx="2913660" cy="1296566"/>
          </a:xfrm>
          <a:prstGeom prst="rect">
            <a:avLst/>
          </a:prstGeom>
          <a:noFill/>
          <a:ln w="9525">
            <a:noFill/>
            <a:miter lim="800000"/>
            <a:headEnd/>
            <a:tailEnd/>
          </a:ln>
        </p:spPr>
      </p:pic>
    </p:spTree>
    <p:extLst>
      <p:ext uri="{BB962C8B-B14F-4D97-AF65-F5344CB8AC3E}">
        <p14:creationId xmlns:p14="http://schemas.microsoft.com/office/powerpoint/2010/main" val="92588875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206CD282-62BD-493E-B34F-09EC449F64B4}"/>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F708D703-95AD-4E02-8865-E4FC11302A3F}"/>
              </a:ext>
            </a:extLst>
          </p:cNvPr>
          <p:cNvSpPr>
            <a:spLocks noGrp="1"/>
          </p:cNvSpPr>
          <p:nvPr>
            <p:ph idx="1"/>
          </p:nvPr>
        </p:nvSpPr>
        <p:spPr/>
        <p:txBody>
          <a:bodyPr/>
          <a:lstStyle/>
          <a:p>
            <a:pPr marL="0" indent="0" algn="ctr">
              <a:buNone/>
            </a:pPr>
            <a:r>
              <a:rPr lang="en-NZ" b="1" dirty="0">
                <a:solidFill>
                  <a:srgbClr val="3333CC"/>
                </a:solidFill>
              </a:rPr>
              <a:t>Asset Depreciation</a:t>
            </a:r>
          </a:p>
          <a:p>
            <a:r>
              <a:rPr lang="en-NZ" sz="2200" dirty="0"/>
              <a:t>Before 16</a:t>
            </a:r>
            <a:r>
              <a:rPr lang="en-NZ" sz="2200" baseline="30000" dirty="0"/>
              <a:t>th</a:t>
            </a:r>
            <a:r>
              <a:rPr lang="en-NZ" sz="2200" dirty="0"/>
              <a:t> March 2020 - </a:t>
            </a:r>
            <a:r>
              <a:rPr lang="en-US" sz="2200" dirty="0"/>
              <a:t>you could claim an immediate tax deduction for assets costing less than $500,</a:t>
            </a:r>
            <a:br>
              <a:rPr lang="en-US" sz="2200" dirty="0"/>
            </a:br>
            <a:r>
              <a:rPr lang="en-US" sz="2200" dirty="0"/>
              <a:t>instead of claiming depreciation over the following years.</a:t>
            </a:r>
            <a:endParaRPr lang="en-NZ" sz="2200" dirty="0"/>
          </a:p>
          <a:p>
            <a:r>
              <a:rPr lang="en-NZ" sz="2200" dirty="0"/>
              <a:t>This has temporarily increased from17th March until 16 March 2021.</a:t>
            </a:r>
          </a:p>
          <a:p>
            <a:r>
              <a:rPr lang="en-NZ" sz="2200" dirty="0"/>
              <a:t>Limit is now $5,000. (you can pool assets together).</a:t>
            </a:r>
          </a:p>
          <a:p>
            <a:r>
              <a:rPr lang="en-NZ" sz="2200" dirty="0"/>
              <a:t>After 17</a:t>
            </a:r>
            <a:r>
              <a:rPr lang="en-NZ" sz="2200" baseline="30000" dirty="0"/>
              <a:t>th</a:t>
            </a:r>
            <a:r>
              <a:rPr lang="en-NZ" sz="2200" dirty="0"/>
              <a:t> March 2021 it will go back to $1,000.</a:t>
            </a:r>
          </a:p>
          <a:p>
            <a:endParaRPr lang="en-NZ" sz="2200" dirty="0"/>
          </a:p>
          <a:p>
            <a:r>
              <a:rPr lang="en-NZ" sz="2200" dirty="0"/>
              <a:t>Please check with your accountant and on the IRD web site.</a:t>
            </a:r>
          </a:p>
          <a:p>
            <a:endParaRPr lang="en-NZ" dirty="0"/>
          </a:p>
          <a:p>
            <a:endParaRPr lang="en-NZ" b="1" dirty="0"/>
          </a:p>
        </p:txBody>
      </p:sp>
      <p:pic>
        <p:nvPicPr>
          <p:cNvPr id="5" name="Picture 6" descr="C:\Users\glenda.watson\AppData\Local\Microsoft\Windows\Temporary Internet Files\Content.Outlook\SE8HEYGD\NZPIF - logo 1.TIF">
            <a:extLst>
              <a:ext uri="{FF2B5EF4-FFF2-40B4-BE49-F238E27FC236}">
                <a16:creationId xmlns="" xmlns:a16="http://schemas.microsoft.com/office/drawing/2014/main" id="{B2557282-7F5E-4F03-9C67-6EA84A36B12F}"/>
              </a:ext>
            </a:extLst>
          </p:cNvPr>
          <p:cNvPicPr>
            <a:picLocks noChangeAspect="1" noChangeArrowheads="1"/>
          </p:cNvPicPr>
          <p:nvPr/>
        </p:nvPicPr>
        <p:blipFill>
          <a:blip r:embed="rId2" cstate="print"/>
          <a:srcRect/>
          <a:stretch>
            <a:fillRect/>
          </a:stretch>
        </p:blipFill>
        <p:spPr bwMode="auto">
          <a:xfrm>
            <a:off x="5769672" y="274638"/>
            <a:ext cx="2913660" cy="1296566"/>
          </a:xfrm>
          <a:prstGeom prst="rect">
            <a:avLst/>
          </a:prstGeom>
          <a:noFill/>
          <a:ln w="9525">
            <a:noFill/>
            <a:miter lim="800000"/>
            <a:headEnd/>
            <a:tailEnd/>
          </a:ln>
        </p:spPr>
      </p:pic>
    </p:spTree>
    <p:extLst>
      <p:ext uri="{BB962C8B-B14F-4D97-AF65-F5344CB8AC3E}">
        <p14:creationId xmlns:p14="http://schemas.microsoft.com/office/powerpoint/2010/main" val="35434332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71C2FF66-1FF0-404E-9C19-D0FB9374E162}"/>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6AD3D8CE-7099-40AA-B918-06FE30BCF615}"/>
              </a:ext>
            </a:extLst>
          </p:cNvPr>
          <p:cNvSpPr>
            <a:spLocks noGrp="1"/>
          </p:cNvSpPr>
          <p:nvPr>
            <p:ph idx="1"/>
          </p:nvPr>
        </p:nvSpPr>
        <p:spPr/>
        <p:txBody>
          <a:bodyPr/>
          <a:lstStyle/>
          <a:p>
            <a:pPr marL="0" indent="0" algn="ctr">
              <a:buNone/>
            </a:pPr>
            <a:r>
              <a:rPr lang="en-NZ" dirty="0">
                <a:solidFill>
                  <a:srgbClr val="0000CC"/>
                </a:solidFill>
              </a:rPr>
              <a:t>Covid 19 Urgent Legislation</a:t>
            </a:r>
          </a:p>
          <a:p>
            <a:r>
              <a:rPr lang="en-NZ" sz="2400" dirty="0"/>
              <a:t>Rent price increase freeze – this is still in place until September 26</a:t>
            </a:r>
            <a:r>
              <a:rPr lang="en-NZ" sz="2400" baseline="30000" dirty="0"/>
              <a:t>th</a:t>
            </a:r>
            <a:r>
              <a:rPr lang="en-NZ" sz="2400" dirty="0"/>
              <a:t> 2020, however you can now send letters increasing the rent after this date.</a:t>
            </a:r>
          </a:p>
          <a:p>
            <a:r>
              <a:rPr lang="en-NZ" sz="2400" dirty="0"/>
              <a:t>Termination Notices this is still in place until 26</a:t>
            </a:r>
            <a:r>
              <a:rPr lang="en-NZ" sz="2400" baseline="30000" dirty="0"/>
              <a:t>th</a:t>
            </a:r>
            <a:r>
              <a:rPr lang="en-NZ" sz="2400" dirty="0"/>
              <a:t> June.</a:t>
            </a:r>
          </a:p>
          <a:p>
            <a:r>
              <a:rPr lang="en-NZ" sz="2400" dirty="0"/>
              <a:t>Tenancy Tribunal – have the ability to have hearings with no one present – they will be basing them off paper so make sure your applications are thorough and include everything. (this is to help TT catch up)</a:t>
            </a:r>
          </a:p>
          <a:p>
            <a:pPr algn="ctr"/>
            <a:endParaRPr lang="en-NZ" sz="4000" dirty="0">
              <a:solidFill>
                <a:srgbClr val="0000CC"/>
              </a:solidFill>
            </a:endParaRPr>
          </a:p>
          <a:p>
            <a:pPr marL="0" indent="0" algn="ctr">
              <a:buNone/>
            </a:pPr>
            <a:endParaRPr lang="en-NZ" dirty="0">
              <a:solidFill>
                <a:srgbClr val="0000FF"/>
              </a:solidFill>
            </a:endParaRPr>
          </a:p>
          <a:p>
            <a:pPr marL="0" indent="0" algn="ctr">
              <a:buNone/>
            </a:pPr>
            <a:endParaRPr lang="en-NZ" dirty="0">
              <a:solidFill>
                <a:srgbClr val="0000FF"/>
              </a:solidFill>
            </a:endParaRPr>
          </a:p>
          <a:p>
            <a:pPr algn="ctr"/>
            <a:endParaRPr lang="en-NZ" dirty="0">
              <a:solidFill>
                <a:srgbClr val="0000FF"/>
              </a:solidFill>
            </a:endParaRPr>
          </a:p>
        </p:txBody>
      </p:sp>
      <p:pic>
        <p:nvPicPr>
          <p:cNvPr id="5" name="Picture 6" descr="C:\Users\glenda.watson\AppData\Local\Microsoft\Windows\Temporary Internet Files\Content.Outlook\SE8HEYGD\NZPIF - logo 1.TIF">
            <a:extLst>
              <a:ext uri="{FF2B5EF4-FFF2-40B4-BE49-F238E27FC236}">
                <a16:creationId xmlns="" xmlns:a16="http://schemas.microsoft.com/office/drawing/2014/main" id="{ACA4F4B9-4BAF-4074-B014-68B7DA9F013D}"/>
              </a:ext>
            </a:extLst>
          </p:cNvPr>
          <p:cNvPicPr>
            <a:picLocks noChangeAspect="1" noChangeArrowheads="1"/>
          </p:cNvPicPr>
          <p:nvPr/>
        </p:nvPicPr>
        <p:blipFill>
          <a:blip r:embed="rId2" cstate="print"/>
          <a:srcRect/>
          <a:stretch>
            <a:fillRect/>
          </a:stretch>
        </p:blipFill>
        <p:spPr bwMode="auto">
          <a:xfrm>
            <a:off x="5712180" y="246862"/>
            <a:ext cx="2913660" cy="1296566"/>
          </a:xfrm>
          <a:prstGeom prst="rect">
            <a:avLst/>
          </a:prstGeom>
          <a:noFill/>
          <a:ln w="9525">
            <a:noFill/>
            <a:miter lim="800000"/>
            <a:headEnd/>
            <a:tailEnd/>
          </a:ln>
        </p:spPr>
      </p:pic>
    </p:spTree>
    <p:extLst>
      <p:ext uri="{BB962C8B-B14F-4D97-AF65-F5344CB8AC3E}">
        <p14:creationId xmlns:p14="http://schemas.microsoft.com/office/powerpoint/2010/main" val="81481346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41342A45-CD80-444A-ADE2-F8F9FF193F9A}"/>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8509D25E-B8C9-4CDC-93B2-2EE904732980}"/>
              </a:ext>
            </a:extLst>
          </p:cNvPr>
          <p:cNvSpPr>
            <a:spLocks noGrp="1"/>
          </p:cNvSpPr>
          <p:nvPr>
            <p:ph idx="1"/>
          </p:nvPr>
        </p:nvSpPr>
        <p:spPr/>
        <p:txBody>
          <a:bodyPr/>
          <a:lstStyle/>
          <a:p>
            <a:pPr marL="0" indent="0">
              <a:buNone/>
            </a:pPr>
            <a:r>
              <a:rPr lang="en-NZ" b="1" dirty="0">
                <a:solidFill>
                  <a:srgbClr val="3333CC"/>
                </a:solidFill>
              </a:rPr>
              <a:t>Important information on rent increases</a:t>
            </a:r>
            <a:endParaRPr lang="en-NZ" dirty="0">
              <a:solidFill>
                <a:srgbClr val="3333CC"/>
              </a:solidFill>
            </a:endParaRPr>
          </a:p>
          <a:p>
            <a:r>
              <a:rPr lang="en-NZ" dirty="0"/>
              <a:t>Rent increase notices can be given now provided the increase takes effect after the six-month freeze period (after 25 September 2020, unless the legislation is extended).</a:t>
            </a:r>
          </a:p>
          <a:p>
            <a:endParaRPr lang="en-NZ"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9CC883A6-6B3B-4EEC-B791-AEF2358A1E80}"/>
              </a:ext>
            </a:extLst>
          </p:cNvPr>
          <p:cNvPicPr>
            <a:picLocks noChangeAspect="1" noChangeArrowheads="1"/>
          </p:cNvPicPr>
          <p:nvPr/>
        </p:nvPicPr>
        <p:blipFill>
          <a:blip r:embed="rId2" cstate="print"/>
          <a:srcRect/>
          <a:stretch>
            <a:fillRect/>
          </a:stretch>
        </p:blipFill>
        <p:spPr bwMode="auto">
          <a:xfrm>
            <a:off x="5712180" y="246862"/>
            <a:ext cx="2913660" cy="1296566"/>
          </a:xfrm>
          <a:prstGeom prst="rect">
            <a:avLst/>
          </a:prstGeom>
          <a:noFill/>
          <a:ln w="9525">
            <a:noFill/>
            <a:miter lim="800000"/>
            <a:headEnd/>
            <a:tailEnd/>
          </a:ln>
        </p:spPr>
      </p:pic>
    </p:spTree>
    <p:extLst>
      <p:ext uri="{BB962C8B-B14F-4D97-AF65-F5344CB8AC3E}">
        <p14:creationId xmlns:p14="http://schemas.microsoft.com/office/powerpoint/2010/main" val="179899200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600F42E0-4302-406B-A9B9-54897C2DA757}"/>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022044E3-832E-4FBF-9316-D5211843E647}"/>
              </a:ext>
            </a:extLst>
          </p:cNvPr>
          <p:cNvSpPr>
            <a:spLocks noGrp="1"/>
          </p:cNvSpPr>
          <p:nvPr>
            <p:ph idx="1"/>
          </p:nvPr>
        </p:nvSpPr>
        <p:spPr/>
        <p:txBody>
          <a:bodyPr/>
          <a:lstStyle/>
          <a:p>
            <a:pPr marL="0" indent="0">
              <a:buNone/>
            </a:pPr>
            <a:r>
              <a:rPr lang="en-NZ" b="1" dirty="0">
                <a:solidFill>
                  <a:srgbClr val="3333CC"/>
                </a:solidFill>
              </a:rPr>
              <a:t>Giving notice to increase the rent:</a:t>
            </a:r>
          </a:p>
          <a:p>
            <a:pPr lvl="0"/>
            <a:r>
              <a:rPr lang="en-NZ" sz="2800" dirty="0"/>
              <a:t>A landlord must give their tenant at least 60 days’ written notice of a rent increase. Boarding house landlords must give their tenant at least 28 days’ written notice.</a:t>
            </a:r>
          </a:p>
          <a:p>
            <a:pPr lvl="0"/>
            <a:r>
              <a:rPr lang="en-NZ" sz="2800" dirty="0"/>
              <a:t>The notice must be served in writing, say how much the rent is increasing by and the day the increased rent is due. The landlord should keep a copy of the notice. </a:t>
            </a:r>
          </a:p>
          <a:p>
            <a:endParaRPr lang="en-NZ" dirty="0"/>
          </a:p>
        </p:txBody>
      </p:sp>
      <p:pic>
        <p:nvPicPr>
          <p:cNvPr id="4" name="Picture 6" descr="C:\Users\glenda.watson\AppData\Local\Microsoft\Windows\Temporary Internet Files\Content.Outlook\SE8HEYGD\NZPIF - logo 1.TIF">
            <a:extLst>
              <a:ext uri="{FF2B5EF4-FFF2-40B4-BE49-F238E27FC236}">
                <a16:creationId xmlns="" xmlns:a16="http://schemas.microsoft.com/office/drawing/2014/main" id="{B35DF301-0C49-4ECC-AB0A-C8AD8A2DDF65}"/>
              </a:ext>
            </a:extLst>
          </p:cNvPr>
          <p:cNvPicPr>
            <a:picLocks noChangeAspect="1" noChangeArrowheads="1"/>
          </p:cNvPicPr>
          <p:nvPr/>
        </p:nvPicPr>
        <p:blipFill>
          <a:blip r:embed="rId2" cstate="print"/>
          <a:srcRect/>
          <a:stretch>
            <a:fillRect/>
          </a:stretch>
        </p:blipFill>
        <p:spPr bwMode="auto">
          <a:xfrm>
            <a:off x="5712180" y="246862"/>
            <a:ext cx="2913660" cy="1296566"/>
          </a:xfrm>
          <a:prstGeom prst="rect">
            <a:avLst/>
          </a:prstGeom>
          <a:noFill/>
          <a:ln w="9525">
            <a:noFill/>
            <a:miter lim="800000"/>
            <a:headEnd/>
            <a:tailEnd/>
          </a:ln>
        </p:spPr>
      </p:pic>
    </p:spTree>
    <p:extLst>
      <p:ext uri="{BB962C8B-B14F-4D97-AF65-F5344CB8AC3E}">
        <p14:creationId xmlns:p14="http://schemas.microsoft.com/office/powerpoint/2010/main" val="254845148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F9F801AA-2788-4919-9FDF-A3E096965E55}"/>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FBE010A5-2609-445B-A1D8-C7436B012854}"/>
              </a:ext>
            </a:extLst>
          </p:cNvPr>
          <p:cNvSpPr>
            <a:spLocks noGrp="1"/>
          </p:cNvSpPr>
          <p:nvPr>
            <p:ph idx="1"/>
          </p:nvPr>
        </p:nvSpPr>
        <p:spPr/>
        <p:txBody>
          <a:bodyPr/>
          <a:lstStyle/>
          <a:p>
            <a:pPr marL="0" indent="0">
              <a:buNone/>
            </a:pPr>
            <a:r>
              <a:rPr lang="en-NZ" b="1" dirty="0">
                <a:solidFill>
                  <a:srgbClr val="3333CC"/>
                </a:solidFill>
              </a:rPr>
              <a:t>Points to remember on rent increases</a:t>
            </a:r>
          </a:p>
          <a:p>
            <a:pPr lvl="0"/>
            <a:r>
              <a:rPr lang="en-NZ" sz="2800" dirty="0"/>
              <a:t>Landlords can only increase rent after the first 180 days of the tenancy provided the increase is not within 180 days of the last increase.</a:t>
            </a:r>
          </a:p>
          <a:p>
            <a:pPr lvl="0"/>
            <a:r>
              <a:rPr lang="en-NZ" sz="2800" dirty="0"/>
              <a:t>Landlords can only increase rent for fixed-term tenancies if the tenancy agreement allows this.</a:t>
            </a:r>
          </a:p>
          <a:p>
            <a:pPr lvl="0"/>
            <a:r>
              <a:rPr lang="en-NZ" sz="2800" dirty="0"/>
              <a:t>Special rules apply if a tenancy agreement is subject to an annual rent increase process</a:t>
            </a:r>
          </a:p>
          <a:p>
            <a:endParaRPr lang="en-NZ" dirty="0"/>
          </a:p>
        </p:txBody>
      </p:sp>
      <p:pic>
        <p:nvPicPr>
          <p:cNvPr id="5" name="Picture 6" descr="C:\Users\glenda.watson\AppData\Local\Microsoft\Windows\Temporary Internet Files\Content.Outlook\SE8HEYGD\NZPIF - logo 1.TIF">
            <a:extLst>
              <a:ext uri="{FF2B5EF4-FFF2-40B4-BE49-F238E27FC236}">
                <a16:creationId xmlns="" xmlns:a16="http://schemas.microsoft.com/office/drawing/2014/main" id="{1A951EF3-91DE-44B8-865F-32E4CE583CA9}"/>
              </a:ext>
            </a:extLst>
          </p:cNvPr>
          <p:cNvPicPr>
            <a:picLocks noChangeAspect="1" noChangeArrowheads="1"/>
          </p:cNvPicPr>
          <p:nvPr/>
        </p:nvPicPr>
        <p:blipFill>
          <a:blip r:embed="rId2" cstate="print"/>
          <a:srcRect/>
          <a:stretch>
            <a:fillRect/>
          </a:stretch>
        </p:blipFill>
        <p:spPr bwMode="auto">
          <a:xfrm>
            <a:off x="5712180" y="246862"/>
            <a:ext cx="2913660" cy="1296566"/>
          </a:xfrm>
          <a:prstGeom prst="rect">
            <a:avLst/>
          </a:prstGeom>
          <a:noFill/>
          <a:ln w="9525">
            <a:noFill/>
            <a:miter lim="800000"/>
            <a:headEnd/>
            <a:tailEnd/>
          </a:ln>
        </p:spPr>
      </p:pic>
    </p:spTree>
    <p:extLst>
      <p:ext uri="{BB962C8B-B14F-4D97-AF65-F5344CB8AC3E}">
        <p14:creationId xmlns:p14="http://schemas.microsoft.com/office/powerpoint/2010/main" val="230075305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71C2FF66-1FF0-404E-9C19-D0FB9374E162}"/>
              </a:ext>
            </a:extLst>
          </p:cNvPr>
          <p:cNvSpPr>
            <a:spLocks noGrp="1"/>
          </p:cNvSpPr>
          <p:nvPr>
            <p:ph type="title"/>
          </p:nvPr>
        </p:nvSpPr>
        <p:spPr/>
        <p:txBody>
          <a:bodyPr/>
          <a:lstStyle/>
          <a:p>
            <a:endParaRPr lang="en-NZ" dirty="0"/>
          </a:p>
        </p:txBody>
      </p:sp>
      <p:sp>
        <p:nvSpPr>
          <p:cNvPr id="3" name="Content Placeholder 2">
            <a:extLst>
              <a:ext uri="{FF2B5EF4-FFF2-40B4-BE49-F238E27FC236}">
                <a16:creationId xmlns="" xmlns:a16="http://schemas.microsoft.com/office/drawing/2014/main" id="{6AD3D8CE-7099-40AA-B918-06FE30BCF615}"/>
              </a:ext>
            </a:extLst>
          </p:cNvPr>
          <p:cNvSpPr>
            <a:spLocks noGrp="1"/>
          </p:cNvSpPr>
          <p:nvPr>
            <p:ph idx="1"/>
          </p:nvPr>
        </p:nvSpPr>
        <p:spPr>
          <a:xfrm>
            <a:off x="457200" y="1600204"/>
            <a:ext cx="8229600" cy="4997148"/>
          </a:xfrm>
        </p:spPr>
        <p:txBody>
          <a:bodyPr/>
          <a:lstStyle/>
          <a:p>
            <a:pPr marL="0" indent="0" algn="ctr">
              <a:buNone/>
            </a:pPr>
            <a:r>
              <a:rPr lang="en-NZ" dirty="0">
                <a:solidFill>
                  <a:srgbClr val="0000CC"/>
                </a:solidFill>
              </a:rPr>
              <a:t>Healthy Homes – important dates</a:t>
            </a:r>
          </a:p>
          <a:p>
            <a:pPr marL="0" lvl="0" indent="0">
              <a:spcBef>
                <a:spcPct val="0"/>
              </a:spcBef>
              <a:buNone/>
            </a:pPr>
            <a:r>
              <a:rPr lang="en-US" altLang="en-US" sz="1600" strike="sngStrike" dirty="0">
                <a:solidFill>
                  <a:srgbClr val="373F4C"/>
                </a:solidFill>
              </a:rPr>
              <a:t>From 1 July 2020 </a:t>
            </a:r>
            <a:r>
              <a:rPr lang="en-US" altLang="en-US" sz="1600" b="1" dirty="0">
                <a:solidFill>
                  <a:srgbClr val="3333CC"/>
                </a:solidFill>
              </a:rPr>
              <a:t>Now changed to 1 December 2020</a:t>
            </a:r>
            <a:endParaRPr lang="en-US" altLang="en-US" sz="1600" dirty="0">
              <a:solidFill>
                <a:srgbClr val="373F4C"/>
              </a:solidFill>
            </a:endParaRPr>
          </a:p>
          <a:p>
            <a:pPr marL="0" lvl="0" indent="0">
              <a:spcBef>
                <a:spcPct val="0"/>
              </a:spcBef>
            </a:pPr>
            <a:r>
              <a:rPr lang="en-US" altLang="en-US" sz="1600" dirty="0">
                <a:solidFill>
                  <a:srgbClr val="373F4C"/>
                </a:solidFill>
              </a:rPr>
              <a:t> Landlords must include a statement of their current level of compliance with the healthy homes standards in any new, varied or renewed tenancy agreement.</a:t>
            </a:r>
          </a:p>
          <a:p>
            <a:pPr marL="0" lvl="0" indent="0">
              <a:spcBef>
                <a:spcPct val="0"/>
              </a:spcBef>
              <a:buNone/>
            </a:pPr>
            <a:endParaRPr lang="en-US" altLang="en-US" sz="1600" dirty="0">
              <a:solidFill>
                <a:srgbClr val="373F4C"/>
              </a:solidFill>
            </a:endParaRPr>
          </a:p>
          <a:p>
            <a:pPr marL="0" lvl="0" indent="0">
              <a:spcBef>
                <a:spcPct val="0"/>
              </a:spcBef>
              <a:buNone/>
            </a:pPr>
            <a:r>
              <a:rPr lang="en-US" altLang="en-US" sz="1600" dirty="0"/>
              <a:t>From 1 July 2021</a:t>
            </a:r>
            <a:endParaRPr lang="en-US" altLang="en-US" sz="2000" b="1" dirty="0"/>
          </a:p>
          <a:p>
            <a:pPr marL="0" lvl="0" indent="0">
              <a:spcBef>
                <a:spcPct val="0"/>
              </a:spcBef>
            </a:pPr>
            <a:r>
              <a:rPr lang="en-US" altLang="en-US" sz="1600" dirty="0">
                <a:solidFill>
                  <a:srgbClr val="373F4C"/>
                </a:solidFill>
              </a:rPr>
              <a:t> Private landlords must ensure their rental properties comply with the healthy homes standards within 90 days of any new, or renewed, tenancy.        </a:t>
            </a:r>
          </a:p>
          <a:p>
            <a:pPr marL="0" lvl="0" indent="0">
              <a:spcBef>
                <a:spcPct val="0"/>
              </a:spcBef>
            </a:pPr>
            <a:r>
              <a:rPr lang="en-US" altLang="en-US" sz="1600" dirty="0">
                <a:solidFill>
                  <a:srgbClr val="373F4C"/>
                </a:solidFill>
              </a:rPr>
              <a:t> All boarding houses (except </a:t>
            </a:r>
            <a:r>
              <a:rPr lang="en-US" altLang="en-US" sz="1600" dirty="0" err="1">
                <a:solidFill>
                  <a:srgbClr val="373F4C"/>
                </a:solidFill>
              </a:rPr>
              <a:t>Kāinga</a:t>
            </a:r>
            <a:r>
              <a:rPr lang="en-US" altLang="en-US" sz="1600" dirty="0">
                <a:solidFill>
                  <a:srgbClr val="373F4C"/>
                </a:solidFill>
              </a:rPr>
              <a:t> Ora (formerly Housing New Zealand) and Community Housing Provider boarding house tenancies) must comply with the healthy homes standards.</a:t>
            </a:r>
          </a:p>
          <a:p>
            <a:pPr marL="0" lvl="0" indent="0" algn="just">
              <a:spcBef>
                <a:spcPct val="0"/>
              </a:spcBef>
              <a:buNone/>
            </a:pPr>
            <a:endParaRPr lang="en-US" altLang="en-US" sz="1600" dirty="0">
              <a:solidFill>
                <a:srgbClr val="373F4C"/>
              </a:solidFill>
            </a:endParaRPr>
          </a:p>
          <a:p>
            <a:pPr marL="0" lvl="0" indent="0">
              <a:spcBef>
                <a:spcPct val="0"/>
              </a:spcBef>
              <a:buNone/>
            </a:pPr>
            <a:r>
              <a:rPr lang="en-US" altLang="en-US" sz="1600" dirty="0">
                <a:solidFill>
                  <a:srgbClr val="373F4C"/>
                </a:solidFill>
              </a:rPr>
              <a:t>From 1 July 2023</a:t>
            </a:r>
          </a:p>
          <a:p>
            <a:pPr marL="0" lvl="0" indent="0">
              <a:spcBef>
                <a:spcPct val="0"/>
              </a:spcBef>
            </a:pPr>
            <a:r>
              <a:rPr lang="en-US" altLang="en-US" sz="1600" dirty="0">
                <a:solidFill>
                  <a:srgbClr val="373F4C"/>
                </a:solidFill>
              </a:rPr>
              <a:t> All </a:t>
            </a:r>
            <a:r>
              <a:rPr lang="en-US" altLang="en-US" sz="1600" dirty="0" err="1">
                <a:solidFill>
                  <a:srgbClr val="373F4C"/>
                </a:solidFill>
              </a:rPr>
              <a:t>Kāinga</a:t>
            </a:r>
            <a:r>
              <a:rPr lang="en-US" altLang="en-US" sz="1600" dirty="0">
                <a:solidFill>
                  <a:srgbClr val="373F4C"/>
                </a:solidFill>
              </a:rPr>
              <a:t> Ora (formerly Housing New Zealand) houses and registered Community Housing Provider houses must comply with the healthy homes standards.</a:t>
            </a:r>
          </a:p>
          <a:p>
            <a:pPr marL="0" lvl="0" indent="0" algn="just">
              <a:spcBef>
                <a:spcPct val="0"/>
              </a:spcBef>
              <a:buNone/>
            </a:pPr>
            <a:endParaRPr lang="en-US" altLang="en-US" sz="1600" dirty="0">
              <a:solidFill>
                <a:srgbClr val="373F4C"/>
              </a:solidFill>
            </a:endParaRPr>
          </a:p>
          <a:p>
            <a:pPr marL="0" lvl="0" indent="0">
              <a:spcBef>
                <a:spcPct val="0"/>
              </a:spcBef>
              <a:buNone/>
            </a:pPr>
            <a:r>
              <a:rPr lang="en-US" altLang="en-US" sz="1600" dirty="0">
                <a:solidFill>
                  <a:srgbClr val="373F4C"/>
                </a:solidFill>
              </a:rPr>
              <a:t>From 1 July 2024</a:t>
            </a:r>
          </a:p>
          <a:p>
            <a:pPr marL="0" lvl="0" indent="0">
              <a:spcBef>
                <a:spcPct val="0"/>
              </a:spcBef>
            </a:pPr>
            <a:r>
              <a:rPr lang="en-US" altLang="en-US" sz="1600" dirty="0">
                <a:solidFill>
                  <a:srgbClr val="373F4C"/>
                </a:solidFill>
              </a:rPr>
              <a:t> All rental homes must comply with the healthy homes standards</a:t>
            </a:r>
            <a:endParaRPr lang="en-NZ" sz="1600" dirty="0">
              <a:solidFill>
                <a:srgbClr val="0000FF"/>
              </a:solidFill>
            </a:endParaRPr>
          </a:p>
          <a:p>
            <a:pPr algn="ctr"/>
            <a:endParaRPr lang="en-NZ" dirty="0">
              <a:solidFill>
                <a:srgbClr val="0000FF"/>
              </a:solidFill>
            </a:endParaRPr>
          </a:p>
        </p:txBody>
      </p:sp>
      <p:pic>
        <p:nvPicPr>
          <p:cNvPr id="5" name="Picture 6" descr="C:\Users\glenda.watson\AppData\Local\Microsoft\Windows\Temporary Internet Files\Content.Outlook\SE8HEYGD\NZPIF - logo 1.TIF">
            <a:extLst>
              <a:ext uri="{FF2B5EF4-FFF2-40B4-BE49-F238E27FC236}">
                <a16:creationId xmlns="" xmlns:a16="http://schemas.microsoft.com/office/drawing/2014/main" id="{D7C1E996-3ADE-43FC-BE94-D2A3D554BE37}"/>
              </a:ext>
            </a:extLst>
          </p:cNvPr>
          <p:cNvPicPr>
            <a:picLocks noChangeAspect="1" noChangeArrowheads="1"/>
          </p:cNvPicPr>
          <p:nvPr/>
        </p:nvPicPr>
        <p:blipFill>
          <a:blip r:embed="rId2" cstate="print"/>
          <a:srcRect/>
          <a:stretch>
            <a:fillRect/>
          </a:stretch>
        </p:blipFill>
        <p:spPr bwMode="auto">
          <a:xfrm>
            <a:off x="5773140" y="212355"/>
            <a:ext cx="2913660" cy="1296566"/>
          </a:xfrm>
          <a:prstGeom prst="rect">
            <a:avLst/>
          </a:prstGeom>
          <a:noFill/>
          <a:ln w="9525">
            <a:noFill/>
            <a:miter lim="800000"/>
            <a:headEnd/>
            <a:tailEnd/>
          </a:ln>
        </p:spPr>
      </p:pic>
    </p:spTree>
    <p:extLst>
      <p:ext uri="{BB962C8B-B14F-4D97-AF65-F5344CB8AC3E}">
        <p14:creationId xmlns:p14="http://schemas.microsoft.com/office/powerpoint/2010/main" val="2076736582"/>
      </p:ext>
    </p:extLst>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Paper</Template>
  <TotalTime>13784</TotalTime>
  <Words>1463</Words>
  <Application>Microsoft Office PowerPoint</Application>
  <PresentationFormat>On-screen Show (4:3)</PresentationFormat>
  <Paragraphs>131</Paragraphs>
  <Slides>24</Slides>
  <Notes>3</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24</vt:i4>
      </vt:variant>
    </vt:vector>
  </HeadingPairs>
  <TitlesOfParts>
    <vt:vector size="28" baseType="lpstr">
      <vt:lpstr>Arial</vt:lpstr>
      <vt:lpstr>Calibri</vt:lpstr>
      <vt:lpstr>Times New Roman</vt:lpstr>
      <vt:lpstr>Default Design</vt:lpstr>
      <vt:lpstr>      Napier   HANDY HINTS   July 2020  Written by Sharon Cullwick  (NZPIF Executive Officer)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      Napier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HBPIA Presentation</dc:title>
  <dc:creator>Sharon Cullwick</dc:creator>
  <cp:lastModifiedBy>Microsoft account</cp:lastModifiedBy>
  <cp:revision>1182</cp:revision>
  <cp:lastPrinted>2019-11-18T01:30:25Z</cp:lastPrinted>
  <dcterms:created xsi:type="dcterms:W3CDTF">2009-09-09T03:26:32Z</dcterms:created>
  <dcterms:modified xsi:type="dcterms:W3CDTF">2020-09-06T09:41:33Z</dcterms:modified>
</cp:coreProperties>
</file>