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309" r:id="rId9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67" d="100"/>
          <a:sy n="67" d="100"/>
        </p:scale>
        <p:origin x="192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628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423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913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615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673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5310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vacy.org.n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 smtClean="0">
                <a:solidFill>
                  <a:schemeClr val="tx1"/>
                </a:solidFill>
              </a:rPr>
              <a:t/>
            </a:r>
            <a:br>
              <a:rPr lang="en-NZ" sz="4000" b="1" dirty="0" smtClean="0">
                <a:solidFill>
                  <a:schemeClr val="tx1"/>
                </a:solidFill>
              </a:rPr>
            </a:br>
            <a:r>
              <a:rPr lang="en-NZ" sz="4000" b="1" dirty="0" smtClean="0">
                <a:solidFill>
                  <a:schemeClr val="tx1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 smtClean="0"/>
              <a:t>June </a:t>
            </a:r>
            <a:r>
              <a:rPr lang="en-NZ" sz="2400" dirty="0"/>
              <a:t>2019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(NZPIF President)</a:t>
            </a:r>
            <a:br>
              <a:rPr lang="en-NZ" sz="2400" dirty="0"/>
            </a:br>
            <a:r>
              <a:rPr lang="en-NZ" sz="2400" dirty="0"/>
              <a:t>These slides can be presented at one of your meetings if you wish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400" b="1" dirty="0">
                <a:solidFill>
                  <a:srgbClr val="3333CC"/>
                </a:solidFill>
              </a:rPr>
              <a:t>Handy hints from the NZPIF Desk</a:t>
            </a:r>
            <a:endParaRPr lang="en-NZ" sz="2400" dirty="0"/>
          </a:p>
          <a:p>
            <a:pPr marL="0" indent="0" algn="ctr">
              <a:buNone/>
            </a:pPr>
            <a:r>
              <a:rPr lang="en-NZ" sz="2400" dirty="0"/>
              <a:t>Two important things to remember</a:t>
            </a:r>
          </a:p>
          <a:p>
            <a:r>
              <a:rPr lang="en-NZ" sz="2400" dirty="0"/>
              <a:t>As well as ensuring your property </a:t>
            </a:r>
            <a:r>
              <a:rPr lang="en-NZ" sz="2400" dirty="0" smtClean="0"/>
              <a:t>complies </a:t>
            </a:r>
            <a:r>
              <a:rPr lang="en-NZ" sz="2400" dirty="0"/>
              <a:t>with the new insulation </a:t>
            </a:r>
            <a:r>
              <a:rPr lang="en-NZ" sz="2400" dirty="0" smtClean="0"/>
              <a:t>requirements, </a:t>
            </a:r>
            <a:r>
              <a:rPr lang="en-NZ" sz="2400" dirty="0"/>
              <a:t>you must give tenants a signed statement of what insulation is in your property by 1</a:t>
            </a:r>
            <a:r>
              <a:rPr lang="en-NZ" sz="2400" baseline="30000" dirty="0"/>
              <a:t>st</a:t>
            </a:r>
            <a:r>
              <a:rPr lang="en-NZ" sz="2400" dirty="0"/>
              <a:t> July 2019. (must be signed independent of Tenancy Agreement signature)</a:t>
            </a:r>
          </a:p>
          <a:p>
            <a:r>
              <a:rPr lang="en-NZ" sz="2400" dirty="0"/>
              <a:t>Must also give tenants a statement that you will comply with the Healthy Homes Standards.</a:t>
            </a: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30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400" b="1" dirty="0">
                <a:solidFill>
                  <a:srgbClr val="3333CC"/>
                </a:solidFill>
              </a:rPr>
              <a:t>In May 2019 Privacy Commission released their guidelines for information that a </a:t>
            </a:r>
            <a:r>
              <a:rPr lang="en-NZ" sz="2400" b="1" dirty="0" smtClean="0">
                <a:solidFill>
                  <a:srgbClr val="3333CC"/>
                </a:solidFill>
              </a:rPr>
              <a:t>landlord </a:t>
            </a:r>
            <a:r>
              <a:rPr lang="en-NZ" sz="2400" b="1" dirty="0">
                <a:solidFill>
                  <a:srgbClr val="3333CC"/>
                </a:solidFill>
              </a:rPr>
              <a:t>can collect. (</a:t>
            </a:r>
            <a:r>
              <a:rPr lang="en-NZ" sz="2400" b="1" dirty="0">
                <a:solidFill>
                  <a:srgbClr val="3333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www.privacy.org.nz</a:t>
            </a:r>
            <a:r>
              <a:rPr lang="en-NZ" sz="2400" b="1" dirty="0">
                <a:solidFill>
                  <a:srgbClr val="3333CC"/>
                </a:solidFill>
              </a:rPr>
              <a:t>)</a:t>
            </a:r>
          </a:p>
          <a:p>
            <a:pPr marL="0" indent="0" algn="ctr">
              <a:buNone/>
            </a:pPr>
            <a:endParaRPr lang="en-NZ" sz="2400" b="1" dirty="0">
              <a:solidFill>
                <a:srgbClr val="3333CC"/>
              </a:solidFill>
            </a:endParaRPr>
          </a:p>
          <a:p>
            <a:pPr marL="0" indent="0" algn="ctr">
              <a:buNone/>
            </a:pPr>
            <a:r>
              <a:rPr lang="en-NZ" sz="2400" b="1" dirty="0">
                <a:solidFill>
                  <a:srgbClr val="3333CC"/>
                </a:solidFill>
              </a:rPr>
              <a:t>The Privacy Commission realised that this information would not make it easy for </a:t>
            </a:r>
            <a:r>
              <a:rPr lang="en-NZ" sz="2400" b="1" dirty="0" smtClean="0">
                <a:solidFill>
                  <a:srgbClr val="3333CC"/>
                </a:solidFill>
              </a:rPr>
              <a:t>landlords. Sharon Cullwick and Andrew King made a special trip </a:t>
            </a:r>
            <a:r>
              <a:rPr lang="en-NZ" sz="2400" b="1" smtClean="0">
                <a:solidFill>
                  <a:srgbClr val="3333CC"/>
                </a:solidFill>
              </a:rPr>
              <a:t>to Wellington to meet </a:t>
            </a:r>
            <a:r>
              <a:rPr lang="en-NZ" sz="2400" b="1" dirty="0" smtClean="0">
                <a:solidFill>
                  <a:srgbClr val="3333CC"/>
                </a:solidFill>
              </a:rPr>
              <a:t>with the Privacy Commissioner </a:t>
            </a:r>
            <a:r>
              <a:rPr lang="en-NZ" sz="2400" b="1" dirty="0">
                <a:solidFill>
                  <a:srgbClr val="3333CC"/>
                </a:solidFill>
              </a:rPr>
              <a:t>and </a:t>
            </a:r>
            <a:r>
              <a:rPr lang="en-NZ" sz="2400" b="1" dirty="0" smtClean="0">
                <a:solidFill>
                  <a:srgbClr val="3333CC"/>
                </a:solidFill>
              </a:rPr>
              <a:t>this document has now </a:t>
            </a:r>
            <a:r>
              <a:rPr lang="en-NZ" sz="2400" b="1" smtClean="0">
                <a:solidFill>
                  <a:srgbClr val="3333CC"/>
                </a:solidFill>
              </a:rPr>
              <a:t>been withdrawn. </a:t>
            </a:r>
            <a:r>
              <a:rPr lang="en-NZ" sz="2400" b="1" dirty="0">
                <a:solidFill>
                  <a:srgbClr val="3333CC"/>
                </a:solidFill>
              </a:rPr>
              <a:t>We expect a new document to be released shortly which hopefully will work for us.</a:t>
            </a: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270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b="1" dirty="0">
                <a:solidFill>
                  <a:srgbClr val="3333CC"/>
                </a:solidFill>
              </a:rPr>
              <a:t>Handy Hint</a:t>
            </a:r>
          </a:p>
          <a:p>
            <a:r>
              <a:rPr lang="en-NZ" sz="2400" dirty="0"/>
              <a:t>Ensure your tenants and the Bond Centre have the correct  ‘Address for Service’ especially if your have long-term tenants and you have shifted or changed your email address during that time. </a:t>
            </a:r>
          </a:p>
          <a:p>
            <a:r>
              <a:rPr lang="en-NZ" sz="2400" dirty="0"/>
              <a:t>If renting out your property to groups like The Salvation </a:t>
            </a:r>
            <a:r>
              <a:rPr lang="en-NZ" sz="2400" dirty="0" smtClean="0"/>
              <a:t>Army, </a:t>
            </a:r>
            <a:r>
              <a:rPr lang="en-NZ" sz="2400" dirty="0"/>
              <a:t>check you can get insurance before you sign any agreements with them</a:t>
            </a:r>
          </a:p>
          <a:p>
            <a:r>
              <a:rPr lang="en-NZ" sz="2400" dirty="0"/>
              <a:t>If your property is empty for 60 days let your insurance company know (check the small print as some are different)</a:t>
            </a:r>
          </a:p>
          <a:p>
            <a:endParaRPr lang="en-NZ" sz="5400" dirty="0"/>
          </a:p>
          <a:p>
            <a:endParaRPr lang="en-NZ" sz="5400" dirty="0"/>
          </a:p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75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400" b="1" dirty="0">
                <a:solidFill>
                  <a:srgbClr val="3333CC"/>
                </a:solidFill>
              </a:rPr>
              <a:t>Handy Hint</a:t>
            </a:r>
          </a:p>
          <a:p>
            <a:pPr marL="0" indent="0">
              <a:buNone/>
            </a:pPr>
            <a:endParaRPr lang="en-NZ" sz="2400" b="1" dirty="0">
              <a:solidFill>
                <a:srgbClr val="3333CC"/>
              </a:solidFill>
            </a:endParaRPr>
          </a:p>
          <a:p>
            <a:r>
              <a:rPr lang="en-NZ" sz="2400" dirty="0"/>
              <a:t>There is a very good brochure on the Housing New Zealand web site called ‘Controlling Mould In Your House’ this is a great brochure and can only be printed from their web site. It’s a great addition to the other information you can give your tenants. (see next slide for details).</a:t>
            </a: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2601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0008867D-8157-4560-AC71-876A304158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55576" y="1712268"/>
            <a:ext cx="3812789" cy="4684185"/>
          </a:xfrm>
          <a:prstGeom prst="rect">
            <a:avLst/>
          </a:prstGeom>
        </p:spPr>
      </p:pic>
      <p:pic>
        <p:nvPicPr>
          <p:cNvPr id="7" name="Content Placeholder 7">
            <a:extLst>
              <a:ext uri="{FF2B5EF4-FFF2-40B4-BE49-F238E27FC236}">
                <a16:creationId xmlns="" xmlns:a16="http://schemas.microsoft.com/office/drawing/2014/main" id="{D08D61A5-2D13-44FA-879F-10B9986FB6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833155" y="1692276"/>
            <a:ext cx="3853645" cy="461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60190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sz="2400" b="1" dirty="0">
                <a:solidFill>
                  <a:srgbClr val="3333CC"/>
                </a:solidFill>
              </a:rPr>
              <a:t>MBIE Compliance and Investigation Team – they are ready </a:t>
            </a:r>
            <a:r>
              <a:rPr lang="en-NZ" sz="2400" b="1">
                <a:solidFill>
                  <a:srgbClr val="3333CC"/>
                </a:solidFill>
              </a:rPr>
              <a:t>to </a:t>
            </a:r>
            <a:r>
              <a:rPr lang="en-NZ" sz="2400" b="1" smtClean="0">
                <a:solidFill>
                  <a:srgbClr val="3333CC"/>
                </a:solidFill>
              </a:rPr>
              <a:t>pounce </a:t>
            </a:r>
            <a:r>
              <a:rPr lang="en-NZ" sz="2400" b="1" dirty="0">
                <a:solidFill>
                  <a:srgbClr val="3333CC"/>
                </a:solidFill>
              </a:rPr>
              <a:t>come July 1</a:t>
            </a:r>
            <a:r>
              <a:rPr lang="en-NZ" sz="2400" b="1" baseline="30000" dirty="0">
                <a:solidFill>
                  <a:srgbClr val="3333CC"/>
                </a:solidFill>
              </a:rPr>
              <a:t>st</a:t>
            </a:r>
            <a:r>
              <a:rPr lang="en-NZ" sz="2400" b="1" dirty="0">
                <a:solidFill>
                  <a:srgbClr val="3333CC"/>
                </a:solidFill>
              </a:rPr>
              <a:t>!</a:t>
            </a:r>
          </a:p>
          <a:p>
            <a:r>
              <a:rPr lang="en-NZ" sz="2400" dirty="0"/>
              <a:t>Specifically set up to check on Landlords</a:t>
            </a:r>
          </a:p>
          <a:p>
            <a:r>
              <a:rPr lang="en-NZ" sz="2400" dirty="0"/>
              <a:t>Employ 38.5 staff members</a:t>
            </a:r>
          </a:p>
          <a:p>
            <a:r>
              <a:rPr lang="en-NZ" sz="2400" dirty="0"/>
              <a:t>Look at things like Tenancy Agreement</a:t>
            </a:r>
          </a:p>
          <a:p>
            <a:r>
              <a:rPr lang="en-NZ" sz="2400" dirty="0"/>
              <a:t>Can be contacted by a tenant, landlords or even neighbours to investigate you.</a:t>
            </a:r>
          </a:p>
          <a:p>
            <a:r>
              <a:rPr lang="en-NZ" sz="2400" dirty="0"/>
              <a:t>Landlords have to prove they aren’t in the wrong!</a:t>
            </a:r>
          </a:p>
          <a:p>
            <a:r>
              <a:rPr lang="en-NZ" sz="2400" dirty="0"/>
              <a:t>They will be out in force checking whether a rental property is insulated</a:t>
            </a:r>
            <a:endParaRPr lang="en-NZ" sz="2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6668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5400" b="1" dirty="0">
                <a:solidFill>
                  <a:srgbClr val="0000CC"/>
                </a:solidFill>
              </a:rPr>
              <a:t>Thank you.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</TotalTime>
  <Words>375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Default Design</vt:lpstr>
      <vt:lpstr>     Napier   HANDY HINTS  June 2019  Written by Sharon Cullwick (NZPIF President) These slides can be presented at one of your meetings if you wish      </vt:lpstr>
      <vt:lpstr>      Napier       </vt:lpstr>
      <vt:lpstr>      Napier       </vt:lpstr>
      <vt:lpstr>      Napier       </vt:lpstr>
      <vt:lpstr>      Napier       </vt:lpstr>
      <vt:lpstr>      Napier       </vt:lpstr>
      <vt:lpstr>      Napier       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Auckland Property Investors Association</dc:title>
  <dc:creator>Ann Loudon</dc:creator>
  <cp:lastModifiedBy>Jan Hains</cp:lastModifiedBy>
  <cp:revision>107</cp:revision>
  <cp:lastPrinted>2017-10-09T18:34:59Z</cp:lastPrinted>
  <dcterms:created xsi:type="dcterms:W3CDTF">2009-06-06T04:51:20Z</dcterms:created>
  <dcterms:modified xsi:type="dcterms:W3CDTF">2019-06-26T01:01:42Z</dcterms:modified>
</cp:coreProperties>
</file>