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256" r:id="rId2"/>
    <p:sldId id="303" r:id="rId3"/>
    <p:sldId id="304" r:id="rId4"/>
    <p:sldId id="305" r:id="rId5"/>
    <p:sldId id="306" r:id="rId6"/>
    <p:sldId id="307" r:id="rId7"/>
    <p:sldId id="308" r:id="rId8"/>
    <p:sldId id="309" r:id="rId9"/>
  </p:sldIdLst>
  <p:sldSz cx="9144000" cy="6858000" type="screen4x3"/>
  <p:notesSz cx="6797675" cy="9926638"/>
  <p:defaultTextStyle>
    <a:defPPr>
      <a:defRPr lang="en-GB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CC"/>
    <a:srgbClr val="DBC6C3"/>
    <a:srgbClr val="99CCFF"/>
    <a:srgbClr val="CCFFFF"/>
    <a:srgbClr val="FF5050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>
    <p:restoredLeft sz="15620"/>
    <p:restoredTop sz="89946" autoAdjust="0"/>
  </p:normalViewPr>
  <p:slideViewPr>
    <p:cSldViewPr>
      <p:cViewPr varScale="1">
        <p:scale>
          <a:sx n="67" d="100"/>
          <a:sy n="67" d="100"/>
        </p:scale>
        <p:origin x="1926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7680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7680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7680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305B7A69-1DF5-4034-97F9-61D728E4D4E4}" type="slidenum">
              <a:rPr lang="en-GB" altLang="en-US"/>
              <a:pPr/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221602652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14875"/>
            <a:ext cx="5438775" cy="4467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0D0A20E6-2627-42A6-8292-3108D973CB74}" type="slidenum">
              <a:rPr lang="en-GB" altLang="en-US"/>
              <a:pPr/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345277284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53AC78E2-3423-4093-ACDD-D41E000B3AEC}" type="slidenum">
              <a:rPr lang="en-GB" altLang="en-US"/>
              <a:pPr/>
              <a:t>1</a:t>
            </a:fld>
            <a:endParaRPr lang="en-GB" altLang="en-US" dirty="0"/>
          </a:p>
        </p:txBody>
      </p:sp>
      <p:sp>
        <p:nvSpPr>
          <p:cNvPr id="51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21475235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53AC78E2-3423-4093-ACDD-D41E000B3AEC}" type="slidenum">
              <a:rPr lang="en-GB" altLang="en-US"/>
              <a:pPr/>
              <a:t>2</a:t>
            </a:fld>
            <a:endParaRPr lang="en-GB" altLang="en-US" dirty="0"/>
          </a:p>
        </p:txBody>
      </p:sp>
      <p:sp>
        <p:nvSpPr>
          <p:cNvPr id="51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18062884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53AC78E2-3423-4093-ACDD-D41E000B3AEC}" type="slidenum">
              <a:rPr lang="en-GB" altLang="en-US"/>
              <a:pPr/>
              <a:t>3</a:t>
            </a:fld>
            <a:endParaRPr lang="en-GB" altLang="en-US" dirty="0"/>
          </a:p>
        </p:txBody>
      </p:sp>
      <p:sp>
        <p:nvSpPr>
          <p:cNvPr id="51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15423518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53AC78E2-3423-4093-ACDD-D41E000B3AEC}" type="slidenum">
              <a:rPr lang="en-GB" altLang="en-US"/>
              <a:pPr/>
              <a:t>4</a:t>
            </a:fld>
            <a:endParaRPr lang="en-GB" altLang="en-US" dirty="0"/>
          </a:p>
        </p:txBody>
      </p:sp>
      <p:sp>
        <p:nvSpPr>
          <p:cNvPr id="51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66591378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53AC78E2-3423-4093-ACDD-D41E000B3AEC}" type="slidenum">
              <a:rPr lang="en-GB" altLang="en-US"/>
              <a:pPr/>
              <a:t>5</a:t>
            </a:fld>
            <a:endParaRPr lang="en-GB" altLang="en-US" dirty="0"/>
          </a:p>
        </p:txBody>
      </p:sp>
      <p:sp>
        <p:nvSpPr>
          <p:cNvPr id="51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74615497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53AC78E2-3423-4093-ACDD-D41E000B3AEC}" type="slidenum">
              <a:rPr lang="en-GB" altLang="en-US"/>
              <a:pPr/>
              <a:t>6</a:t>
            </a:fld>
            <a:endParaRPr lang="en-GB" altLang="en-US" dirty="0"/>
          </a:p>
        </p:txBody>
      </p:sp>
      <p:sp>
        <p:nvSpPr>
          <p:cNvPr id="51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92167340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53AC78E2-3423-4093-ACDD-D41E000B3AEC}" type="slidenum">
              <a:rPr lang="en-GB" altLang="en-US"/>
              <a:pPr/>
              <a:t>7</a:t>
            </a:fld>
            <a:endParaRPr lang="en-GB" altLang="en-US" dirty="0"/>
          </a:p>
        </p:txBody>
      </p:sp>
      <p:sp>
        <p:nvSpPr>
          <p:cNvPr id="51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50531063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53AC78E2-3423-4093-ACDD-D41E000B3AEC}" type="slidenum">
              <a:rPr lang="en-GB" altLang="en-US"/>
              <a:pPr/>
              <a:t>8</a:t>
            </a:fld>
            <a:endParaRPr lang="en-GB" altLang="en-US" dirty="0"/>
          </a:p>
        </p:txBody>
      </p:sp>
      <p:sp>
        <p:nvSpPr>
          <p:cNvPr id="51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5777739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N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287A86B-8410-4ECC-9762-169A5E31097D}" type="slidenum">
              <a:rPr lang="en-GB" altLang="en-US"/>
              <a:pPr/>
              <a:t>‹#›</a:t>
            </a:fld>
            <a:endParaRPr lang="en-GB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2FB06BA-B44B-4699-85DF-F45B9C9FAAF3}" type="slidenum">
              <a:rPr lang="en-GB" altLang="en-US"/>
              <a:pPr/>
              <a:t>‹#›</a:t>
            </a:fld>
            <a:endParaRPr lang="en-GB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695F4A1-3962-4EB0-A382-0C81ECE0B86D}" type="slidenum">
              <a:rPr lang="en-GB" altLang="en-US"/>
              <a:pPr/>
              <a:t>‹#›</a:t>
            </a:fld>
            <a:endParaRPr lang="en-GB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2C11AF2-B07F-47A2-A732-F46ACEE423C0}" type="slidenum">
              <a:rPr lang="en-GB" altLang="en-US"/>
              <a:pPr/>
              <a:t>‹#›</a:t>
            </a:fld>
            <a:endParaRPr lang="en-GB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15FE435-E23B-41BA-A3ED-6FBE2B7603FE}" type="slidenum">
              <a:rPr lang="en-GB" altLang="en-US"/>
              <a:pPr/>
              <a:t>‹#›</a:t>
            </a:fld>
            <a:endParaRPr lang="en-GB" alt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B923B12-8B1A-40D1-B273-EB6F538EAE3B}" type="slidenum">
              <a:rPr lang="en-GB" altLang="en-US"/>
              <a:pPr/>
              <a:t>‹#›</a:t>
            </a:fld>
            <a:endParaRPr lang="en-GB" alt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51260C6-A446-4774-B1B5-086D80674609}" type="slidenum">
              <a:rPr lang="en-GB" altLang="en-US"/>
              <a:pPr/>
              <a:t>‹#›</a:t>
            </a:fld>
            <a:endParaRPr lang="en-GB" alt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4BF1E8E-2A98-4A8E-B239-96983B445FFA}" type="slidenum">
              <a:rPr lang="en-GB" altLang="en-US"/>
              <a:pPr/>
              <a:t>‹#›</a:t>
            </a:fld>
            <a:endParaRPr lang="en-GB" alt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E2F3F89-97EC-48BB-97D4-9A2A3596E605}" type="slidenum">
              <a:rPr lang="en-GB" altLang="en-US"/>
              <a:pPr/>
              <a:t>‹#›</a:t>
            </a:fld>
            <a:endParaRPr lang="en-GB" alt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977D539-75B0-4264-B5DA-D74CDF06D75A}" type="slidenum">
              <a:rPr lang="en-GB" altLang="en-US"/>
              <a:pPr/>
              <a:t>‹#›</a:t>
            </a:fld>
            <a:endParaRPr lang="en-GB" alt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NZ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E4AF686-95D7-45D3-B4BD-2732B7BF9B30}" type="slidenum">
              <a:rPr lang="en-GB" altLang="en-US"/>
              <a:pPr/>
              <a:t>‹#›</a:t>
            </a:fld>
            <a:endParaRPr lang="en-GB" alt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Master text styles</a:t>
            </a:r>
          </a:p>
          <a:p>
            <a:pPr lvl="1"/>
            <a:r>
              <a:rPr lang="en-GB" altLang="en-US"/>
              <a:t>Second level</a:t>
            </a:r>
          </a:p>
          <a:p>
            <a:pPr lvl="2"/>
            <a:r>
              <a:rPr lang="en-GB" altLang="en-US"/>
              <a:t>Third level</a:t>
            </a:r>
          </a:p>
          <a:p>
            <a:pPr lvl="3"/>
            <a:r>
              <a:rPr lang="en-GB" altLang="en-US"/>
              <a:t>Fourth level</a:t>
            </a:r>
          </a:p>
          <a:p>
            <a:pPr lvl="4"/>
            <a:r>
              <a:rPr lang="en-GB" altLang="en-US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fld id="{7D4FBBE7-5DE1-4B71-B017-C59CA5A8B387}" type="slidenum">
              <a:rPr lang="en-GB" altLang="en-US"/>
              <a:pPr/>
              <a:t>‹#›</a:t>
            </a:fld>
            <a:endParaRPr lang="en-GB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tenancy.govt.nz/heating-tool/guide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nzpif.org.nz/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6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accent1">
              <a:alpha val="0"/>
            </a:schemeClr>
          </a:solidFill>
          <a:ln w="508000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hangingPunct="1"/>
            <a:endParaRPr lang="en-NZ" altLang="en-US" dirty="0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30238" y="2560638"/>
            <a:ext cx="7847012" cy="2308522"/>
          </a:xfrm>
        </p:spPr>
        <p:txBody>
          <a:bodyPr/>
          <a:lstStyle/>
          <a:p>
            <a:pPr marL="0" indent="0">
              <a:buNone/>
            </a:pPr>
            <a:r>
              <a:rPr lang="en-NZ" sz="4000" b="1" dirty="0">
                <a:solidFill>
                  <a:schemeClr val="bg1"/>
                </a:solidFill>
              </a:rPr>
              <a:t> </a:t>
            </a:r>
            <a:br>
              <a:rPr lang="en-NZ" sz="4000" b="1" dirty="0">
                <a:solidFill>
                  <a:schemeClr val="bg1"/>
                </a:solidFill>
              </a:rPr>
            </a:br>
            <a:r>
              <a:rPr lang="en-NZ" sz="4000" b="1" dirty="0">
                <a:solidFill>
                  <a:schemeClr val="bg1"/>
                </a:solidFill>
              </a:rPr>
              <a:t/>
            </a:r>
            <a:br>
              <a:rPr lang="en-NZ" sz="4000" b="1" dirty="0">
                <a:solidFill>
                  <a:schemeClr val="bg1"/>
                </a:solidFill>
              </a:rPr>
            </a:br>
            <a:r>
              <a:rPr lang="en-NZ" sz="4000" b="1" dirty="0">
                <a:solidFill>
                  <a:schemeClr val="bg1"/>
                </a:solidFill>
              </a:rPr>
              <a:t/>
            </a:r>
            <a:br>
              <a:rPr lang="en-NZ" sz="4000" b="1" dirty="0">
                <a:solidFill>
                  <a:schemeClr val="bg1"/>
                </a:solidFill>
              </a:rPr>
            </a:br>
            <a:r>
              <a:rPr lang="en-NZ" sz="4000" b="1" dirty="0">
                <a:solidFill>
                  <a:schemeClr val="bg1"/>
                </a:solidFill>
              </a:rPr>
              <a:t/>
            </a:r>
            <a:br>
              <a:rPr lang="en-NZ" sz="4000" b="1" dirty="0">
                <a:solidFill>
                  <a:schemeClr val="bg1"/>
                </a:solidFill>
              </a:rPr>
            </a:br>
            <a:r>
              <a:rPr lang="en-NZ" sz="4000" b="1" dirty="0" smtClean="0">
                <a:solidFill>
                  <a:schemeClr val="bg1"/>
                </a:solidFill>
              </a:rPr>
              <a:t/>
            </a:r>
            <a:br>
              <a:rPr lang="en-NZ" sz="4000" b="1" dirty="0" smtClean="0">
                <a:solidFill>
                  <a:schemeClr val="bg1"/>
                </a:solidFill>
              </a:rPr>
            </a:br>
            <a:r>
              <a:rPr lang="en-NZ" sz="4000" b="1" dirty="0" smtClean="0">
                <a:solidFill>
                  <a:schemeClr val="bg1"/>
                </a:solidFill>
              </a:rPr>
              <a:t>Napier </a:t>
            </a:r>
            <a:r>
              <a:rPr lang="en-NZ" sz="4000" b="1" dirty="0">
                <a:solidFill>
                  <a:schemeClr val="tx1"/>
                </a:solidFill>
              </a:rPr>
              <a:t/>
            </a:r>
            <a:br>
              <a:rPr lang="en-NZ" sz="4000" b="1" dirty="0">
                <a:solidFill>
                  <a:schemeClr val="tx1"/>
                </a:solidFill>
              </a:rPr>
            </a:br>
            <a:r>
              <a:rPr lang="en-NZ" sz="4000" b="1" dirty="0" smtClean="0">
                <a:solidFill>
                  <a:schemeClr val="tx1"/>
                </a:solidFill>
              </a:rPr>
              <a:t/>
            </a:r>
            <a:br>
              <a:rPr lang="en-NZ" sz="4000" b="1" dirty="0" smtClean="0">
                <a:solidFill>
                  <a:schemeClr val="tx1"/>
                </a:solidFill>
              </a:rPr>
            </a:br>
            <a:r>
              <a:rPr lang="en-NZ" sz="4000" b="1" dirty="0" smtClean="0">
                <a:solidFill>
                  <a:srgbClr val="00B0F0"/>
                </a:solidFill>
              </a:rPr>
              <a:t>HANDY HINTS </a:t>
            </a:r>
            <a:r>
              <a:rPr lang="en-NZ" sz="4000" b="1" dirty="0">
                <a:solidFill>
                  <a:schemeClr val="tx1"/>
                </a:solidFill>
              </a:rPr>
              <a:t/>
            </a:r>
            <a:br>
              <a:rPr lang="en-NZ" sz="4000" b="1" dirty="0">
                <a:solidFill>
                  <a:schemeClr val="tx1"/>
                </a:solidFill>
              </a:rPr>
            </a:br>
            <a:r>
              <a:rPr lang="en-NZ" sz="2400" dirty="0" smtClean="0"/>
              <a:t>July </a:t>
            </a:r>
            <a:r>
              <a:rPr lang="en-NZ" sz="2400" dirty="0"/>
              <a:t>2019</a:t>
            </a:r>
            <a:br>
              <a:rPr lang="en-NZ" sz="2400" dirty="0"/>
            </a:br>
            <a:r>
              <a:rPr lang="en-NZ" sz="2400" dirty="0"/>
              <a:t/>
            </a:r>
            <a:br>
              <a:rPr lang="en-NZ" sz="2400" dirty="0"/>
            </a:br>
            <a:r>
              <a:rPr lang="en-NZ" sz="2400" dirty="0"/>
              <a:t>Written by Sharon Cullwick (NZPIF President)</a:t>
            </a:r>
            <a:br>
              <a:rPr lang="en-NZ" sz="2400" dirty="0"/>
            </a:br>
            <a:r>
              <a:rPr lang="en-NZ" sz="2400" dirty="0"/>
              <a:t>These slides can be presented at one of your meetings if you wish</a:t>
            </a:r>
            <a:br>
              <a:rPr lang="en-NZ" sz="2400" dirty="0"/>
            </a:br>
            <a:r>
              <a:rPr lang="en-NZ" sz="2400" dirty="0"/>
              <a:t/>
            </a:r>
            <a:br>
              <a:rPr lang="en-NZ" sz="2400" dirty="0"/>
            </a:br>
            <a:r>
              <a:rPr lang="en-NZ" sz="2400" b="1" dirty="0">
                <a:solidFill>
                  <a:srgbClr val="0000CC"/>
                </a:solidFill>
              </a:rPr>
              <a:t/>
            </a:r>
            <a:br>
              <a:rPr lang="en-NZ" sz="2400" b="1" dirty="0">
                <a:solidFill>
                  <a:srgbClr val="0000CC"/>
                </a:solidFill>
              </a:rPr>
            </a:br>
            <a:r>
              <a:rPr lang="en-NZ" sz="4000" b="1" dirty="0">
                <a:solidFill>
                  <a:srgbClr val="0000CC"/>
                </a:solidFill>
              </a:rPr>
              <a:t/>
            </a:r>
            <a:br>
              <a:rPr lang="en-NZ" sz="4000" b="1" dirty="0">
                <a:solidFill>
                  <a:srgbClr val="0000CC"/>
                </a:solidFill>
              </a:rPr>
            </a:br>
            <a:r>
              <a:rPr lang="en-NZ" sz="4000" b="1" dirty="0">
                <a:solidFill>
                  <a:srgbClr val="0000CC"/>
                </a:solidFill>
              </a:rPr>
              <a:t/>
            </a:r>
            <a:br>
              <a:rPr lang="en-NZ" sz="4000" b="1" dirty="0">
                <a:solidFill>
                  <a:srgbClr val="0000CC"/>
                </a:solidFill>
              </a:rPr>
            </a:br>
            <a:r>
              <a:rPr lang="en-NZ" sz="4000" b="1" dirty="0">
                <a:solidFill>
                  <a:schemeClr val="bg1"/>
                </a:solidFill>
              </a:rPr>
              <a:t/>
            </a:r>
            <a:br>
              <a:rPr lang="en-NZ" sz="4000" b="1" dirty="0">
                <a:solidFill>
                  <a:schemeClr val="bg1"/>
                </a:solidFill>
              </a:rPr>
            </a:br>
            <a:endParaRPr lang="en-GB" altLang="en-US" sz="4000" b="1" dirty="0">
              <a:solidFill>
                <a:srgbClr val="0000CC"/>
              </a:solidFill>
            </a:endParaRPr>
          </a:p>
        </p:txBody>
      </p:sp>
      <p:pic>
        <p:nvPicPr>
          <p:cNvPr id="4101" name="Picture 6" descr="C:\Users\glenda.watson\AppData\Local\Microsoft\Windows\Temporary Internet Files\Content.Outlook\SE8HEYGD\NZPIF - logo 1.T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81300" y="476250"/>
            <a:ext cx="3521075" cy="1566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6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accent1">
              <a:alpha val="0"/>
            </a:schemeClr>
          </a:solidFill>
          <a:ln w="508000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hangingPunct="1"/>
            <a:endParaRPr lang="en-NZ" altLang="en-US" dirty="0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NZ" sz="4000" b="1" dirty="0">
                <a:solidFill>
                  <a:schemeClr val="bg1"/>
                </a:solidFill>
              </a:rPr>
              <a:t> </a:t>
            </a:r>
            <a:br>
              <a:rPr lang="en-NZ" sz="4000" b="1" dirty="0">
                <a:solidFill>
                  <a:schemeClr val="bg1"/>
                </a:solidFill>
              </a:rPr>
            </a:br>
            <a:r>
              <a:rPr lang="en-NZ" sz="4000" b="1" dirty="0">
                <a:solidFill>
                  <a:schemeClr val="bg1"/>
                </a:solidFill>
              </a:rPr>
              <a:t/>
            </a:r>
            <a:br>
              <a:rPr lang="en-NZ" sz="4000" b="1" dirty="0">
                <a:solidFill>
                  <a:schemeClr val="bg1"/>
                </a:solidFill>
              </a:rPr>
            </a:br>
            <a:r>
              <a:rPr lang="en-NZ" sz="4000" b="1" dirty="0">
                <a:solidFill>
                  <a:schemeClr val="bg1"/>
                </a:solidFill>
              </a:rPr>
              <a:t/>
            </a:r>
            <a:br>
              <a:rPr lang="en-NZ" sz="4000" b="1" dirty="0">
                <a:solidFill>
                  <a:schemeClr val="bg1"/>
                </a:solidFill>
              </a:rPr>
            </a:br>
            <a:r>
              <a:rPr lang="en-NZ" sz="4000" b="1" dirty="0">
                <a:solidFill>
                  <a:srgbClr val="0000CC"/>
                </a:solidFill>
              </a:rPr>
              <a:t/>
            </a:r>
            <a:br>
              <a:rPr lang="en-NZ" sz="4000" b="1" dirty="0">
                <a:solidFill>
                  <a:srgbClr val="0000CC"/>
                </a:solidFill>
              </a:rPr>
            </a:br>
            <a:r>
              <a:rPr lang="en-NZ" sz="4000" b="1" dirty="0">
                <a:solidFill>
                  <a:schemeClr val="bg1"/>
                </a:solidFill>
              </a:rPr>
              <a:t/>
            </a:r>
            <a:br>
              <a:rPr lang="en-NZ" sz="4000" b="1" dirty="0">
                <a:solidFill>
                  <a:schemeClr val="bg1"/>
                </a:solidFill>
              </a:rPr>
            </a:br>
            <a:r>
              <a:rPr lang="en-NZ" sz="4000" b="1" dirty="0">
                <a:solidFill>
                  <a:schemeClr val="bg1"/>
                </a:solidFill>
              </a:rPr>
              <a:t>Napier </a:t>
            </a:r>
            <a:r>
              <a:rPr lang="en-NZ" sz="4000" b="1" dirty="0">
                <a:solidFill>
                  <a:schemeClr val="tx1"/>
                </a:solidFill>
              </a:rPr>
              <a:t/>
            </a:r>
            <a:br>
              <a:rPr lang="en-NZ" sz="4000" b="1" dirty="0">
                <a:solidFill>
                  <a:schemeClr val="tx1"/>
                </a:solidFill>
              </a:rPr>
            </a:br>
            <a:r>
              <a:rPr lang="en-NZ" sz="3600" b="1" dirty="0">
                <a:solidFill>
                  <a:srgbClr val="0000CC"/>
                </a:solidFill>
              </a:rPr>
              <a:t/>
            </a:r>
            <a:br>
              <a:rPr lang="en-NZ" sz="3600" b="1" dirty="0">
                <a:solidFill>
                  <a:srgbClr val="0000CC"/>
                </a:solidFill>
              </a:rPr>
            </a:br>
            <a:r>
              <a:rPr lang="en-NZ" sz="3600" b="1" dirty="0">
                <a:solidFill>
                  <a:srgbClr val="0000CC"/>
                </a:solidFill>
              </a:rPr>
              <a:t/>
            </a:r>
            <a:br>
              <a:rPr lang="en-NZ" sz="3600" b="1" dirty="0">
                <a:solidFill>
                  <a:srgbClr val="0000CC"/>
                </a:solidFill>
              </a:rPr>
            </a:br>
            <a:r>
              <a:rPr lang="en-NZ" sz="4000" b="1" dirty="0">
                <a:solidFill>
                  <a:srgbClr val="0000CC"/>
                </a:solidFill>
              </a:rPr>
              <a:t/>
            </a:r>
            <a:br>
              <a:rPr lang="en-NZ" sz="4000" b="1" dirty="0">
                <a:solidFill>
                  <a:srgbClr val="0000CC"/>
                </a:solidFill>
              </a:rPr>
            </a:br>
            <a:r>
              <a:rPr lang="en-NZ" sz="4000" b="1" dirty="0">
                <a:solidFill>
                  <a:srgbClr val="0000CC"/>
                </a:solidFill>
              </a:rPr>
              <a:t/>
            </a:r>
            <a:br>
              <a:rPr lang="en-NZ" sz="4000" b="1" dirty="0">
                <a:solidFill>
                  <a:srgbClr val="0000CC"/>
                </a:solidFill>
              </a:rPr>
            </a:br>
            <a:r>
              <a:rPr lang="en-NZ" sz="4000" b="1" dirty="0">
                <a:solidFill>
                  <a:schemeClr val="bg1"/>
                </a:solidFill>
              </a:rPr>
              <a:t/>
            </a:r>
            <a:br>
              <a:rPr lang="en-NZ" sz="4000" b="1" dirty="0">
                <a:solidFill>
                  <a:schemeClr val="bg1"/>
                </a:solidFill>
              </a:rPr>
            </a:br>
            <a:endParaRPr lang="en-GB" altLang="en-US" sz="4000" b="1" dirty="0">
              <a:solidFill>
                <a:srgbClr val="0000CC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C70CB103-EC93-46D6-8822-2DA656B091C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NZ" sz="2800" b="1" dirty="0">
                <a:solidFill>
                  <a:srgbClr val="00B0F0"/>
                </a:solidFill>
              </a:rPr>
              <a:t>Handy hints from the NZPIF Desk</a:t>
            </a:r>
            <a:endParaRPr lang="en-NZ" sz="2800" dirty="0">
              <a:solidFill>
                <a:srgbClr val="00B0F0"/>
              </a:solidFill>
            </a:endParaRPr>
          </a:p>
          <a:p>
            <a:pPr marL="0" indent="0" algn="ctr">
              <a:buNone/>
            </a:pPr>
            <a:endParaRPr lang="en-NZ" sz="2400" b="1" dirty="0" smtClean="0">
              <a:solidFill>
                <a:srgbClr val="0000CC"/>
              </a:solidFill>
            </a:endParaRPr>
          </a:p>
          <a:p>
            <a:pPr marL="0" indent="0" algn="ctr">
              <a:buNone/>
            </a:pPr>
            <a:r>
              <a:rPr lang="en-NZ" sz="2400" b="1" dirty="0"/>
              <a:t>The new Heating Assessment Tool Guide is now on the MBIE site:</a:t>
            </a:r>
          </a:p>
          <a:p>
            <a:pPr marL="0" indent="0" algn="ctr">
              <a:buNone/>
            </a:pPr>
            <a:endParaRPr lang="en-NZ" sz="2400" b="1" strike="sngStrike" dirty="0"/>
          </a:p>
          <a:p>
            <a:pPr marL="0" indent="0" algn="ctr">
              <a:buNone/>
            </a:pPr>
            <a:r>
              <a:rPr lang="en-NZ" sz="2400" dirty="0">
                <a:solidFill>
                  <a:srgbClr val="3333CC"/>
                </a:solidFill>
                <a:hlinkClick r:id="rId3">
                  <a:extLst>
                    <a:ext uri="{A12FA001-AC4F-418D-AE19-62706E023703}">
                      <ahyp:hlinkClr xmlns="" xmlns:ahyp="http://schemas.microsoft.com/office/drawing/2018/hyperlinkcolor" xmlns:lc="http://schemas.openxmlformats.org/drawingml/2006/lockedCanvas" val="tx"/>
                    </a:ext>
                  </a:extLst>
                </a:hlinkClick>
              </a:rPr>
              <a:t>https://www.tenancy.govt.nz/heating-tool/guide/</a:t>
            </a:r>
            <a:endParaRPr lang="en-NZ" sz="2400" b="1" dirty="0">
              <a:solidFill>
                <a:srgbClr val="3333CC"/>
              </a:solidFill>
            </a:endParaRPr>
          </a:p>
          <a:p>
            <a:pPr marL="0" indent="0">
              <a:buNone/>
            </a:pPr>
            <a:endParaRPr lang="en-NZ" sz="1600" dirty="0"/>
          </a:p>
          <a:p>
            <a:pPr marL="0" indent="0" algn="ctr">
              <a:buNone/>
            </a:pPr>
            <a:endParaRPr lang="en-NZ" sz="2400" b="1" dirty="0">
              <a:solidFill>
                <a:srgbClr val="0000CC"/>
              </a:solidFill>
            </a:endParaRPr>
          </a:p>
        </p:txBody>
      </p:sp>
      <p:pic>
        <p:nvPicPr>
          <p:cNvPr id="4101" name="Picture 6" descr="C:\Users\glenda.watson\AppData\Local\Microsoft\Windows\Temporary Internet Files\Content.Outlook\SE8HEYGD\NZPIF - logo 1.T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84168" y="345060"/>
            <a:ext cx="2464427" cy="10969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9130994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6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accent1">
              <a:alpha val="0"/>
            </a:schemeClr>
          </a:solidFill>
          <a:ln w="508000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hangingPunct="1"/>
            <a:endParaRPr lang="en-NZ" altLang="en-US" dirty="0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NZ" sz="4000" b="1" dirty="0">
                <a:solidFill>
                  <a:schemeClr val="bg1"/>
                </a:solidFill>
              </a:rPr>
              <a:t> </a:t>
            </a:r>
            <a:br>
              <a:rPr lang="en-NZ" sz="4000" b="1" dirty="0">
                <a:solidFill>
                  <a:schemeClr val="bg1"/>
                </a:solidFill>
              </a:rPr>
            </a:br>
            <a:r>
              <a:rPr lang="en-NZ" sz="4000" b="1" dirty="0">
                <a:solidFill>
                  <a:schemeClr val="bg1"/>
                </a:solidFill>
              </a:rPr>
              <a:t/>
            </a:r>
            <a:br>
              <a:rPr lang="en-NZ" sz="4000" b="1" dirty="0">
                <a:solidFill>
                  <a:schemeClr val="bg1"/>
                </a:solidFill>
              </a:rPr>
            </a:br>
            <a:r>
              <a:rPr lang="en-NZ" sz="4000" b="1" dirty="0">
                <a:solidFill>
                  <a:schemeClr val="bg1"/>
                </a:solidFill>
              </a:rPr>
              <a:t/>
            </a:r>
            <a:br>
              <a:rPr lang="en-NZ" sz="4000" b="1" dirty="0">
                <a:solidFill>
                  <a:schemeClr val="bg1"/>
                </a:solidFill>
              </a:rPr>
            </a:br>
            <a:r>
              <a:rPr lang="en-NZ" sz="4000" b="1" dirty="0">
                <a:solidFill>
                  <a:srgbClr val="0000CC"/>
                </a:solidFill>
              </a:rPr>
              <a:t/>
            </a:r>
            <a:br>
              <a:rPr lang="en-NZ" sz="4000" b="1" dirty="0">
                <a:solidFill>
                  <a:srgbClr val="0000CC"/>
                </a:solidFill>
              </a:rPr>
            </a:br>
            <a:r>
              <a:rPr lang="en-NZ" sz="4000" b="1" dirty="0">
                <a:solidFill>
                  <a:schemeClr val="bg1"/>
                </a:solidFill>
              </a:rPr>
              <a:t/>
            </a:r>
            <a:br>
              <a:rPr lang="en-NZ" sz="4000" b="1" dirty="0">
                <a:solidFill>
                  <a:schemeClr val="bg1"/>
                </a:solidFill>
              </a:rPr>
            </a:br>
            <a:r>
              <a:rPr lang="en-NZ" sz="4000" b="1" dirty="0">
                <a:solidFill>
                  <a:schemeClr val="bg1"/>
                </a:solidFill>
              </a:rPr>
              <a:t>Napier </a:t>
            </a:r>
            <a:r>
              <a:rPr lang="en-NZ" sz="4000" b="1" dirty="0">
                <a:solidFill>
                  <a:schemeClr val="tx1"/>
                </a:solidFill>
              </a:rPr>
              <a:t/>
            </a:r>
            <a:br>
              <a:rPr lang="en-NZ" sz="4000" b="1" dirty="0">
                <a:solidFill>
                  <a:schemeClr val="tx1"/>
                </a:solidFill>
              </a:rPr>
            </a:br>
            <a:r>
              <a:rPr lang="en-NZ" sz="3600" b="1" dirty="0">
                <a:solidFill>
                  <a:srgbClr val="0000CC"/>
                </a:solidFill>
              </a:rPr>
              <a:t/>
            </a:r>
            <a:br>
              <a:rPr lang="en-NZ" sz="3600" b="1" dirty="0">
                <a:solidFill>
                  <a:srgbClr val="0000CC"/>
                </a:solidFill>
              </a:rPr>
            </a:br>
            <a:r>
              <a:rPr lang="en-NZ" sz="3600" b="1" dirty="0">
                <a:solidFill>
                  <a:srgbClr val="0000CC"/>
                </a:solidFill>
              </a:rPr>
              <a:t/>
            </a:r>
            <a:br>
              <a:rPr lang="en-NZ" sz="3600" b="1" dirty="0">
                <a:solidFill>
                  <a:srgbClr val="0000CC"/>
                </a:solidFill>
              </a:rPr>
            </a:br>
            <a:r>
              <a:rPr lang="en-NZ" sz="4000" b="1" dirty="0">
                <a:solidFill>
                  <a:srgbClr val="0000CC"/>
                </a:solidFill>
              </a:rPr>
              <a:t/>
            </a:r>
            <a:br>
              <a:rPr lang="en-NZ" sz="4000" b="1" dirty="0">
                <a:solidFill>
                  <a:srgbClr val="0000CC"/>
                </a:solidFill>
              </a:rPr>
            </a:br>
            <a:r>
              <a:rPr lang="en-NZ" sz="4000" b="1" dirty="0">
                <a:solidFill>
                  <a:srgbClr val="0000CC"/>
                </a:solidFill>
              </a:rPr>
              <a:t/>
            </a:r>
            <a:br>
              <a:rPr lang="en-NZ" sz="4000" b="1" dirty="0">
                <a:solidFill>
                  <a:srgbClr val="0000CC"/>
                </a:solidFill>
              </a:rPr>
            </a:br>
            <a:r>
              <a:rPr lang="en-NZ" sz="4000" b="1" dirty="0">
                <a:solidFill>
                  <a:schemeClr val="bg1"/>
                </a:solidFill>
              </a:rPr>
              <a:t/>
            </a:r>
            <a:br>
              <a:rPr lang="en-NZ" sz="4000" b="1" dirty="0">
                <a:solidFill>
                  <a:schemeClr val="bg1"/>
                </a:solidFill>
              </a:rPr>
            </a:br>
            <a:endParaRPr lang="en-GB" altLang="en-US" sz="4000" b="1" dirty="0">
              <a:solidFill>
                <a:srgbClr val="0000CC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C70CB103-EC93-46D6-8822-2DA656B091C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sz="2800" b="1" dirty="0">
                <a:solidFill>
                  <a:srgbClr val="00B0F0"/>
                </a:solidFill>
              </a:rPr>
              <a:t>Benefits of being a Property Investor Association  </a:t>
            </a:r>
            <a:r>
              <a:rPr lang="en-US" sz="2800" b="1" dirty="0" smtClean="0">
                <a:solidFill>
                  <a:srgbClr val="00B0F0"/>
                </a:solidFill>
              </a:rPr>
              <a:t>Member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NZ" sz="2400" dirty="0"/>
              <a:t>Discounts at Bunnings – Level 5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NZ" sz="2400" dirty="0"/>
              <a:t>Discounts from Initio and First Lane </a:t>
            </a:r>
            <a:r>
              <a:rPr lang="en-NZ" sz="2400" dirty="0" smtClean="0"/>
              <a:t>Insurance and 4 months allowed between inspections – a new member only benefit.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NZ" sz="2400" dirty="0" smtClean="0"/>
              <a:t>myRent, a new NZPIF business partner, gives members a free Trade Me advert and other benefits.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NZ" sz="2400" dirty="0" smtClean="0"/>
              <a:t>Discounted ventilation products from Unovent and Hometech.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NZ" sz="2400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NZ" sz="2400" dirty="0"/>
          </a:p>
          <a:p>
            <a:pPr marL="0" indent="0" algn="ctr">
              <a:buNone/>
            </a:pPr>
            <a:endParaRPr lang="en-NZ" sz="2400" b="1" dirty="0">
              <a:solidFill>
                <a:srgbClr val="0000CC"/>
              </a:solidFill>
            </a:endParaRPr>
          </a:p>
        </p:txBody>
      </p:sp>
      <p:pic>
        <p:nvPicPr>
          <p:cNvPr id="4101" name="Picture 6" descr="C:\Users\glenda.watson\AppData\Local\Microsoft\Windows\Temporary Internet Files\Content.Outlook\SE8HEYGD\NZPIF - logo 1.T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84168" y="345060"/>
            <a:ext cx="2464427" cy="10969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5827045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6"/>
          <p:cNvSpPr>
            <a:spLocks noChangeArrowheads="1"/>
          </p:cNvSpPr>
          <p:nvPr/>
        </p:nvSpPr>
        <p:spPr bwMode="auto">
          <a:xfrm>
            <a:off x="9748" y="-171400"/>
            <a:ext cx="9144000" cy="6858000"/>
          </a:xfrm>
          <a:prstGeom prst="rect">
            <a:avLst/>
          </a:prstGeom>
          <a:solidFill>
            <a:schemeClr val="accent1">
              <a:alpha val="0"/>
            </a:schemeClr>
          </a:solidFill>
          <a:ln w="508000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hangingPunct="1"/>
            <a:endParaRPr lang="en-NZ" altLang="en-US" dirty="0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NZ" sz="4000" b="1" dirty="0">
                <a:solidFill>
                  <a:schemeClr val="bg1"/>
                </a:solidFill>
              </a:rPr>
              <a:t> </a:t>
            </a:r>
            <a:br>
              <a:rPr lang="en-NZ" sz="4000" b="1" dirty="0">
                <a:solidFill>
                  <a:schemeClr val="bg1"/>
                </a:solidFill>
              </a:rPr>
            </a:br>
            <a:r>
              <a:rPr lang="en-NZ" sz="4000" b="1" dirty="0">
                <a:solidFill>
                  <a:schemeClr val="bg1"/>
                </a:solidFill>
              </a:rPr>
              <a:t/>
            </a:r>
            <a:br>
              <a:rPr lang="en-NZ" sz="4000" b="1" dirty="0">
                <a:solidFill>
                  <a:schemeClr val="bg1"/>
                </a:solidFill>
              </a:rPr>
            </a:br>
            <a:r>
              <a:rPr lang="en-NZ" sz="4000" b="1" dirty="0">
                <a:solidFill>
                  <a:schemeClr val="bg1"/>
                </a:solidFill>
              </a:rPr>
              <a:t/>
            </a:r>
            <a:br>
              <a:rPr lang="en-NZ" sz="4000" b="1" dirty="0">
                <a:solidFill>
                  <a:schemeClr val="bg1"/>
                </a:solidFill>
              </a:rPr>
            </a:br>
            <a:r>
              <a:rPr lang="en-NZ" sz="4000" b="1" dirty="0">
                <a:solidFill>
                  <a:srgbClr val="0000CC"/>
                </a:solidFill>
              </a:rPr>
              <a:t/>
            </a:r>
            <a:br>
              <a:rPr lang="en-NZ" sz="4000" b="1" dirty="0">
                <a:solidFill>
                  <a:srgbClr val="0000CC"/>
                </a:solidFill>
              </a:rPr>
            </a:br>
            <a:r>
              <a:rPr lang="en-NZ" sz="4000" b="1" dirty="0">
                <a:solidFill>
                  <a:schemeClr val="bg1"/>
                </a:solidFill>
              </a:rPr>
              <a:t/>
            </a:r>
            <a:br>
              <a:rPr lang="en-NZ" sz="4000" b="1" dirty="0">
                <a:solidFill>
                  <a:schemeClr val="bg1"/>
                </a:solidFill>
              </a:rPr>
            </a:br>
            <a:r>
              <a:rPr lang="en-NZ" sz="4000" b="1" dirty="0">
                <a:solidFill>
                  <a:schemeClr val="bg1"/>
                </a:solidFill>
              </a:rPr>
              <a:t>Napier </a:t>
            </a:r>
            <a:r>
              <a:rPr lang="en-NZ" sz="4000" b="1" dirty="0">
                <a:solidFill>
                  <a:schemeClr val="tx1"/>
                </a:solidFill>
              </a:rPr>
              <a:t/>
            </a:r>
            <a:br>
              <a:rPr lang="en-NZ" sz="4000" b="1" dirty="0">
                <a:solidFill>
                  <a:schemeClr val="tx1"/>
                </a:solidFill>
              </a:rPr>
            </a:br>
            <a:r>
              <a:rPr lang="en-NZ" sz="3600" b="1" dirty="0">
                <a:solidFill>
                  <a:srgbClr val="0000CC"/>
                </a:solidFill>
              </a:rPr>
              <a:t/>
            </a:r>
            <a:br>
              <a:rPr lang="en-NZ" sz="3600" b="1" dirty="0">
                <a:solidFill>
                  <a:srgbClr val="0000CC"/>
                </a:solidFill>
              </a:rPr>
            </a:br>
            <a:r>
              <a:rPr lang="en-NZ" sz="3600" b="1" dirty="0">
                <a:solidFill>
                  <a:srgbClr val="0000CC"/>
                </a:solidFill>
              </a:rPr>
              <a:t/>
            </a:r>
            <a:br>
              <a:rPr lang="en-NZ" sz="3600" b="1" dirty="0">
                <a:solidFill>
                  <a:srgbClr val="0000CC"/>
                </a:solidFill>
              </a:rPr>
            </a:br>
            <a:r>
              <a:rPr lang="en-NZ" sz="4000" b="1" dirty="0">
                <a:solidFill>
                  <a:srgbClr val="0000CC"/>
                </a:solidFill>
              </a:rPr>
              <a:t/>
            </a:r>
            <a:br>
              <a:rPr lang="en-NZ" sz="4000" b="1" dirty="0">
                <a:solidFill>
                  <a:srgbClr val="0000CC"/>
                </a:solidFill>
              </a:rPr>
            </a:br>
            <a:r>
              <a:rPr lang="en-NZ" sz="4000" b="1" dirty="0">
                <a:solidFill>
                  <a:srgbClr val="0000CC"/>
                </a:solidFill>
              </a:rPr>
              <a:t/>
            </a:r>
            <a:br>
              <a:rPr lang="en-NZ" sz="4000" b="1" dirty="0">
                <a:solidFill>
                  <a:srgbClr val="0000CC"/>
                </a:solidFill>
              </a:rPr>
            </a:br>
            <a:r>
              <a:rPr lang="en-NZ" sz="4000" b="1" dirty="0">
                <a:solidFill>
                  <a:schemeClr val="bg1"/>
                </a:solidFill>
              </a:rPr>
              <a:t/>
            </a:r>
            <a:br>
              <a:rPr lang="en-NZ" sz="4000" b="1" dirty="0">
                <a:solidFill>
                  <a:schemeClr val="bg1"/>
                </a:solidFill>
              </a:rPr>
            </a:br>
            <a:endParaRPr lang="en-GB" altLang="en-US" sz="4000" b="1" dirty="0">
              <a:solidFill>
                <a:srgbClr val="0000CC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C70CB103-EC93-46D6-8822-2DA656B091C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NZ" sz="2800" dirty="0" smtClean="0">
                <a:solidFill>
                  <a:srgbClr val="00B0F0"/>
                </a:solidFill>
              </a:rPr>
              <a:t>More member benefits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NZ" sz="2400" dirty="0" smtClean="0"/>
              <a:t>Noel </a:t>
            </a:r>
            <a:r>
              <a:rPr lang="en-NZ" sz="2400" dirty="0"/>
              <a:t>Leeming </a:t>
            </a:r>
            <a:r>
              <a:rPr lang="en-NZ" sz="2400" dirty="0" smtClean="0"/>
              <a:t>discounts.</a:t>
            </a:r>
            <a:endParaRPr lang="en-NZ" sz="24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NZ" sz="2400" dirty="0"/>
              <a:t>Discounts from </a:t>
            </a:r>
            <a:r>
              <a:rPr lang="en-NZ" sz="2400" dirty="0" smtClean="0"/>
              <a:t>Dulux.</a:t>
            </a:r>
            <a:endParaRPr lang="en-NZ" sz="24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NZ" sz="2400" dirty="0"/>
              <a:t>Discount on Toshiba Heat </a:t>
            </a:r>
            <a:r>
              <a:rPr lang="en-NZ" sz="2400" dirty="0" smtClean="0"/>
              <a:t>Pumps.</a:t>
            </a:r>
            <a:endParaRPr lang="en-NZ" sz="24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NZ" sz="2400" dirty="0"/>
              <a:t>New Zealand Property Investor </a:t>
            </a:r>
            <a:r>
              <a:rPr lang="en-NZ" sz="2400" dirty="0" smtClean="0"/>
              <a:t>Magazine at member subscription rate.</a:t>
            </a:r>
            <a:endParaRPr lang="en-NZ" sz="24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NZ" sz="2400" dirty="0"/>
              <a:t>Monthly </a:t>
            </a:r>
            <a:r>
              <a:rPr lang="en-NZ" sz="2400" dirty="0" smtClean="0"/>
              <a:t>meetings.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NZ" sz="24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NZ" sz="2400" dirty="0" smtClean="0"/>
              <a:t>Check out these and more on </a:t>
            </a:r>
            <a:r>
              <a:rPr lang="en-NZ" sz="2400" dirty="0" smtClean="0">
                <a:hlinkClick r:id="rId3"/>
              </a:rPr>
              <a:t>www.nzpif.org.nz</a:t>
            </a:r>
            <a:r>
              <a:rPr lang="en-NZ" sz="2400" dirty="0" smtClean="0"/>
              <a:t> under menu heading “Partners”</a:t>
            </a:r>
            <a:endParaRPr lang="en-NZ" sz="2400" dirty="0"/>
          </a:p>
          <a:p>
            <a:endParaRPr lang="en-NZ" sz="2000" dirty="0"/>
          </a:p>
          <a:p>
            <a:pPr marL="0" indent="0" algn="ctr">
              <a:buNone/>
            </a:pPr>
            <a:endParaRPr lang="en-NZ" sz="2000" b="1" dirty="0">
              <a:solidFill>
                <a:srgbClr val="0000CC"/>
              </a:solidFill>
            </a:endParaRPr>
          </a:p>
        </p:txBody>
      </p:sp>
      <p:pic>
        <p:nvPicPr>
          <p:cNvPr id="4101" name="Picture 6" descr="C:\Users\glenda.watson\AppData\Local\Microsoft\Windows\Temporary Internet Files\Content.Outlook\SE8HEYGD\NZPIF - logo 1.T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84168" y="345060"/>
            <a:ext cx="2464427" cy="10969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645756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6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accent1">
              <a:alpha val="0"/>
            </a:schemeClr>
          </a:solidFill>
          <a:ln w="508000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hangingPunct="1"/>
            <a:endParaRPr lang="en-NZ" altLang="en-US" dirty="0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NZ" sz="4000" b="1" dirty="0">
                <a:solidFill>
                  <a:schemeClr val="bg1"/>
                </a:solidFill>
              </a:rPr>
              <a:t> </a:t>
            </a:r>
            <a:br>
              <a:rPr lang="en-NZ" sz="4000" b="1" dirty="0">
                <a:solidFill>
                  <a:schemeClr val="bg1"/>
                </a:solidFill>
              </a:rPr>
            </a:br>
            <a:r>
              <a:rPr lang="en-NZ" sz="4000" b="1" dirty="0">
                <a:solidFill>
                  <a:schemeClr val="bg1"/>
                </a:solidFill>
              </a:rPr>
              <a:t/>
            </a:r>
            <a:br>
              <a:rPr lang="en-NZ" sz="4000" b="1" dirty="0">
                <a:solidFill>
                  <a:schemeClr val="bg1"/>
                </a:solidFill>
              </a:rPr>
            </a:br>
            <a:r>
              <a:rPr lang="en-NZ" sz="4000" b="1" dirty="0">
                <a:solidFill>
                  <a:schemeClr val="bg1"/>
                </a:solidFill>
              </a:rPr>
              <a:t/>
            </a:r>
            <a:br>
              <a:rPr lang="en-NZ" sz="4000" b="1" dirty="0">
                <a:solidFill>
                  <a:schemeClr val="bg1"/>
                </a:solidFill>
              </a:rPr>
            </a:br>
            <a:r>
              <a:rPr lang="en-NZ" sz="4000" b="1" dirty="0">
                <a:solidFill>
                  <a:srgbClr val="0000CC"/>
                </a:solidFill>
              </a:rPr>
              <a:t/>
            </a:r>
            <a:br>
              <a:rPr lang="en-NZ" sz="4000" b="1" dirty="0">
                <a:solidFill>
                  <a:srgbClr val="0000CC"/>
                </a:solidFill>
              </a:rPr>
            </a:br>
            <a:r>
              <a:rPr lang="en-NZ" sz="4000" b="1" dirty="0">
                <a:solidFill>
                  <a:schemeClr val="bg1"/>
                </a:solidFill>
              </a:rPr>
              <a:t/>
            </a:r>
            <a:br>
              <a:rPr lang="en-NZ" sz="4000" b="1" dirty="0">
                <a:solidFill>
                  <a:schemeClr val="bg1"/>
                </a:solidFill>
              </a:rPr>
            </a:br>
            <a:r>
              <a:rPr lang="en-NZ" sz="4000" b="1" dirty="0">
                <a:solidFill>
                  <a:schemeClr val="bg1"/>
                </a:solidFill>
              </a:rPr>
              <a:t>Napier </a:t>
            </a:r>
            <a:r>
              <a:rPr lang="en-NZ" sz="4000" b="1" dirty="0">
                <a:solidFill>
                  <a:schemeClr val="tx1"/>
                </a:solidFill>
              </a:rPr>
              <a:t/>
            </a:r>
            <a:br>
              <a:rPr lang="en-NZ" sz="4000" b="1" dirty="0">
                <a:solidFill>
                  <a:schemeClr val="tx1"/>
                </a:solidFill>
              </a:rPr>
            </a:br>
            <a:r>
              <a:rPr lang="en-NZ" sz="3600" b="1" dirty="0">
                <a:solidFill>
                  <a:srgbClr val="0000CC"/>
                </a:solidFill>
              </a:rPr>
              <a:t/>
            </a:r>
            <a:br>
              <a:rPr lang="en-NZ" sz="3600" b="1" dirty="0">
                <a:solidFill>
                  <a:srgbClr val="0000CC"/>
                </a:solidFill>
              </a:rPr>
            </a:br>
            <a:r>
              <a:rPr lang="en-NZ" sz="3600" b="1" dirty="0">
                <a:solidFill>
                  <a:srgbClr val="0000CC"/>
                </a:solidFill>
              </a:rPr>
              <a:t/>
            </a:r>
            <a:br>
              <a:rPr lang="en-NZ" sz="3600" b="1" dirty="0">
                <a:solidFill>
                  <a:srgbClr val="0000CC"/>
                </a:solidFill>
              </a:rPr>
            </a:br>
            <a:r>
              <a:rPr lang="en-NZ" sz="4000" b="1" dirty="0">
                <a:solidFill>
                  <a:srgbClr val="0000CC"/>
                </a:solidFill>
              </a:rPr>
              <a:t/>
            </a:r>
            <a:br>
              <a:rPr lang="en-NZ" sz="4000" b="1" dirty="0">
                <a:solidFill>
                  <a:srgbClr val="0000CC"/>
                </a:solidFill>
              </a:rPr>
            </a:br>
            <a:r>
              <a:rPr lang="en-NZ" sz="4000" b="1" dirty="0">
                <a:solidFill>
                  <a:srgbClr val="0000CC"/>
                </a:solidFill>
              </a:rPr>
              <a:t/>
            </a:r>
            <a:br>
              <a:rPr lang="en-NZ" sz="4000" b="1" dirty="0">
                <a:solidFill>
                  <a:srgbClr val="0000CC"/>
                </a:solidFill>
              </a:rPr>
            </a:br>
            <a:r>
              <a:rPr lang="en-NZ" sz="4000" b="1" dirty="0">
                <a:solidFill>
                  <a:schemeClr val="bg1"/>
                </a:solidFill>
              </a:rPr>
              <a:t/>
            </a:r>
            <a:br>
              <a:rPr lang="en-NZ" sz="4000" b="1" dirty="0">
                <a:solidFill>
                  <a:schemeClr val="bg1"/>
                </a:solidFill>
              </a:rPr>
            </a:br>
            <a:endParaRPr lang="en-GB" altLang="en-US" sz="4000" b="1" dirty="0">
              <a:solidFill>
                <a:srgbClr val="0000CC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C70CB103-EC93-46D6-8822-2DA656B091C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Z" sz="2800" dirty="0">
                <a:solidFill>
                  <a:srgbClr val="00B0F0"/>
                </a:solidFill>
              </a:rPr>
              <a:t>This is for Association </a:t>
            </a:r>
            <a:r>
              <a:rPr lang="en-NZ" sz="2800" dirty="0" smtClean="0">
                <a:solidFill>
                  <a:srgbClr val="00B0F0"/>
                </a:solidFill>
              </a:rPr>
              <a:t>Boards</a:t>
            </a:r>
            <a:endParaRPr lang="en-NZ" sz="2400" dirty="0"/>
          </a:p>
          <a:p>
            <a:r>
              <a:rPr lang="en-NZ" sz="2400" dirty="0"/>
              <a:t>It’s a good idea to have a Conflicts Register which is updated at each Executive/Board Meeting. </a:t>
            </a:r>
          </a:p>
          <a:p>
            <a:r>
              <a:rPr lang="en-NZ" sz="2400" dirty="0"/>
              <a:t>As you are a Not For Profit your minutes should be available to be viewed by all members and should be an accurate account of what happened at the meeting.</a:t>
            </a:r>
          </a:p>
          <a:p>
            <a:r>
              <a:rPr lang="en-NZ" sz="2400" dirty="0"/>
              <a:t>There is a </a:t>
            </a:r>
            <a:r>
              <a:rPr lang="en-NZ" sz="2400" dirty="0" smtClean="0"/>
              <a:t>video and a Powerpoint presentation </a:t>
            </a:r>
            <a:r>
              <a:rPr lang="en-NZ" sz="2400" dirty="0"/>
              <a:t>on how a meeting should be conducted in the members section of the NZPIF web site for reference. </a:t>
            </a:r>
          </a:p>
          <a:p>
            <a:pPr marL="0" indent="0" algn="ctr">
              <a:buNone/>
            </a:pPr>
            <a:endParaRPr lang="en-NZ" sz="2400" b="1" dirty="0">
              <a:solidFill>
                <a:srgbClr val="0000CC"/>
              </a:solidFill>
            </a:endParaRPr>
          </a:p>
        </p:txBody>
      </p:sp>
      <p:pic>
        <p:nvPicPr>
          <p:cNvPr id="4101" name="Picture 6" descr="C:\Users\glenda.watson\AppData\Local\Microsoft\Windows\Temporary Internet Files\Content.Outlook\SE8HEYGD\NZPIF - logo 1.T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84168" y="345060"/>
            <a:ext cx="2464427" cy="10969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3726011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6"/>
          <p:cNvSpPr>
            <a:spLocks noChangeArrowheads="1"/>
          </p:cNvSpPr>
          <p:nvPr/>
        </p:nvSpPr>
        <p:spPr bwMode="auto">
          <a:xfrm>
            <a:off x="4670" y="0"/>
            <a:ext cx="9144000" cy="6858000"/>
          </a:xfrm>
          <a:prstGeom prst="rect">
            <a:avLst/>
          </a:prstGeom>
          <a:solidFill>
            <a:schemeClr val="accent1">
              <a:alpha val="0"/>
            </a:schemeClr>
          </a:solidFill>
          <a:ln w="508000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hangingPunct="1"/>
            <a:endParaRPr lang="en-NZ" altLang="en-US" dirty="0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NZ" sz="4000" b="1" dirty="0">
                <a:solidFill>
                  <a:schemeClr val="bg1"/>
                </a:solidFill>
              </a:rPr>
              <a:t> </a:t>
            </a:r>
            <a:br>
              <a:rPr lang="en-NZ" sz="4000" b="1" dirty="0">
                <a:solidFill>
                  <a:schemeClr val="bg1"/>
                </a:solidFill>
              </a:rPr>
            </a:br>
            <a:r>
              <a:rPr lang="en-NZ" sz="4000" b="1" dirty="0">
                <a:solidFill>
                  <a:schemeClr val="bg1"/>
                </a:solidFill>
              </a:rPr>
              <a:t/>
            </a:r>
            <a:br>
              <a:rPr lang="en-NZ" sz="4000" b="1" dirty="0">
                <a:solidFill>
                  <a:schemeClr val="bg1"/>
                </a:solidFill>
              </a:rPr>
            </a:br>
            <a:r>
              <a:rPr lang="en-NZ" sz="4000" b="1" dirty="0">
                <a:solidFill>
                  <a:schemeClr val="bg1"/>
                </a:solidFill>
              </a:rPr>
              <a:t/>
            </a:r>
            <a:br>
              <a:rPr lang="en-NZ" sz="4000" b="1" dirty="0">
                <a:solidFill>
                  <a:schemeClr val="bg1"/>
                </a:solidFill>
              </a:rPr>
            </a:br>
            <a:r>
              <a:rPr lang="en-NZ" sz="4000" b="1" dirty="0">
                <a:solidFill>
                  <a:srgbClr val="0000CC"/>
                </a:solidFill>
              </a:rPr>
              <a:t/>
            </a:r>
            <a:br>
              <a:rPr lang="en-NZ" sz="4000" b="1" dirty="0">
                <a:solidFill>
                  <a:srgbClr val="0000CC"/>
                </a:solidFill>
              </a:rPr>
            </a:br>
            <a:r>
              <a:rPr lang="en-NZ" sz="4000" b="1" dirty="0">
                <a:solidFill>
                  <a:schemeClr val="bg1"/>
                </a:solidFill>
              </a:rPr>
              <a:t/>
            </a:r>
            <a:br>
              <a:rPr lang="en-NZ" sz="4000" b="1" dirty="0">
                <a:solidFill>
                  <a:schemeClr val="bg1"/>
                </a:solidFill>
              </a:rPr>
            </a:br>
            <a:r>
              <a:rPr lang="en-NZ" sz="4000" b="1" dirty="0">
                <a:solidFill>
                  <a:schemeClr val="bg1"/>
                </a:solidFill>
              </a:rPr>
              <a:t>Napier </a:t>
            </a:r>
            <a:r>
              <a:rPr lang="en-NZ" sz="4000" b="1" dirty="0">
                <a:solidFill>
                  <a:schemeClr val="tx1"/>
                </a:solidFill>
              </a:rPr>
              <a:t/>
            </a:r>
            <a:br>
              <a:rPr lang="en-NZ" sz="4000" b="1" dirty="0">
                <a:solidFill>
                  <a:schemeClr val="tx1"/>
                </a:solidFill>
              </a:rPr>
            </a:br>
            <a:r>
              <a:rPr lang="en-NZ" sz="2800" b="1" dirty="0" smtClean="0">
                <a:solidFill>
                  <a:srgbClr val="00B0F0"/>
                </a:solidFill>
              </a:rPr>
              <a:t>NZPIF News</a:t>
            </a:r>
            <a:br>
              <a:rPr lang="en-NZ" sz="2800" b="1" dirty="0" smtClean="0">
                <a:solidFill>
                  <a:srgbClr val="00B0F0"/>
                </a:solidFill>
              </a:rPr>
            </a:br>
            <a:r>
              <a:rPr lang="en-NZ" sz="2800" b="1" dirty="0" smtClean="0">
                <a:solidFill>
                  <a:srgbClr val="00B0F0"/>
                </a:solidFill>
              </a:rPr>
              <a:t/>
            </a:r>
            <a:br>
              <a:rPr lang="en-NZ" sz="2800" b="1" dirty="0" smtClean="0">
                <a:solidFill>
                  <a:srgbClr val="00B0F0"/>
                </a:solidFill>
              </a:rPr>
            </a:br>
            <a:r>
              <a:rPr lang="en-NZ" sz="2800" dirty="0" smtClean="0">
                <a:solidFill>
                  <a:schemeClr val="tx1"/>
                </a:solidFill>
              </a:rPr>
              <a:t>A subcommittee of the NZPIF Executive is working on a campaign to raise awareness of some of the effects of the recent and proposed changes to the rental industry. More details are coming soon.</a:t>
            </a:r>
            <a:endParaRPr lang="en-GB" altLang="en-US" sz="2800" dirty="0">
              <a:solidFill>
                <a:srgbClr val="00B0F0"/>
              </a:solidFill>
            </a:endParaRPr>
          </a:p>
        </p:txBody>
      </p:sp>
      <p:pic>
        <p:nvPicPr>
          <p:cNvPr id="4101" name="Picture 6" descr="C:\Users\glenda.watson\AppData\Local\Microsoft\Windows\Temporary Internet Files\Content.Outlook\SE8HEYGD\NZPIF - logo 1.T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84168" y="345060"/>
            <a:ext cx="2464427" cy="10969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6019040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6"/>
          <p:cNvSpPr>
            <a:spLocks noChangeArrowheads="1"/>
          </p:cNvSpPr>
          <p:nvPr/>
        </p:nvSpPr>
        <p:spPr bwMode="auto">
          <a:xfrm>
            <a:off x="318995" y="0"/>
            <a:ext cx="9144000" cy="6858000"/>
          </a:xfrm>
          <a:prstGeom prst="rect">
            <a:avLst/>
          </a:prstGeom>
          <a:solidFill>
            <a:schemeClr val="accent1">
              <a:alpha val="0"/>
            </a:schemeClr>
          </a:solidFill>
          <a:ln w="508000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hangingPunct="1"/>
            <a:endParaRPr lang="en-NZ" altLang="en-US" dirty="0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>
          <a:xfrm>
            <a:off x="318995" y="264846"/>
            <a:ext cx="8229600" cy="1143000"/>
          </a:xfrm>
        </p:spPr>
        <p:txBody>
          <a:bodyPr/>
          <a:lstStyle/>
          <a:p>
            <a:r>
              <a:rPr lang="en-NZ" sz="4000" b="1" dirty="0">
                <a:solidFill>
                  <a:schemeClr val="bg1"/>
                </a:solidFill>
              </a:rPr>
              <a:t> </a:t>
            </a:r>
            <a:br>
              <a:rPr lang="en-NZ" sz="4000" b="1" dirty="0">
                <a:solidFill>
                  <a:schemeClr val="bg1"/>
                </a:solidFill>
              </a:rPr>
            </a:br>
            <a:r>
              <a:rPr lang="en-NZ" sz="4000" b="1" dirty="0">
                <a:solidFill>
                  <a:schemeClr val="bg1"/>
                </a:solidFill>
              </a:rPr>
              <a:t/>
            </a:r>
            <a:br>
              <a:rPr lang="en-NZ" sz="4000" b="1" dirty="0">
                <a:solidFill>
                  <a:schemeClr val="bg1"/>
                </a:solidFill>
              </a:rPr>
            </a:br>
            <a:r>
              <a:rPr lang="en-NZ" sz="4000" b="1" dirty="0">
                <a:solidFill>
                  <a:schemeClr val="bg1"/>
                </a:solidFill>
              </a:rPr>
              <a:t/>
            </a:r>
            <a:br>
              <a:rPr lang="en-NZ" sz="4000" b="1" dirty="0">
                <a:solidFill>
                  <a:schemeClr val="bg1"/>
                </a:solidFill>
              </a:rPr>
            </a:br>
            <a:r>
              <a:rPr lang="en-NZ" sz="4000" b="1" dirty="0">
                <a:solidFill>
                  <a:srgbClr val="0000CC"/>
                </a:solidFill>
              </a:rPr>
              <a:t/>
            </a:r>
            <a:br>
              <a:rPr lang="en-NZ" sz="4000" b="1" dirty="0">
                <a:solidFill>
                  <a:srgbClr val="0000CC"/>
                </a:solidFill>
              </a:rPr>
            </a:br>
            <a:r>
              <a:rPr lang="en-NZ" sz="4000" b="1" dirty="0">
                <a:solidFill>
                  <a:schemeClr val="bg1"/>
                </a:solidFill>
              </a:rPr>
              <a:t/>
            </a:r>
            <a:br>
              <a:rPr lang="en-NZ" sz="4000" b="1" dirty="0">
                <a:solidFill>
                  <a:schemeClr val="bg1"/>
                </a:solidFill>
              </a:rPr>
            </a:br>
            <a:r>
              <a:rPr lang="en-NZ" sz="4000" b="1" dirty="0">
                <a:solidFill>
                  <a:schemeClr val="bg1"/>
                </a:solidFill>
              </a:rPr>
              <a:t>Napier </a:t>
            </a:r>
            <a:r>
              <a:rPr lang="en-NZ" sz="4000" b="1" dirty="0">
                <a:solidFill>
                  <a:schemeClr val="tx1"/>
                </a:solidFill>
              </a:rPr>
              <a:t/>
            </a:r>
            <a:br>
              <a:rPr lang="en-NZ" sz="4000" b="1" dirty="0">
                <a:solidFill>
                  <a:schemeClr val="tx1"/>
                </a:solidFill>
              </a:rPr>
            </a:br>
            <a:r>
              <a:rPr lang="en-NZ" sz="3600" b="1" dirty="0">
                <a:solidFill>
                  <a:srgbClr val="0000CC"/>
                </a:solidFill>
              </a:rPr>
              <a:t/>
            </a:r>
            <a:br>
              <a:rPr lang="en-NZ" sz="3600" b="1" dirty="0">
                <a:solidFill>
                  <a:srgbClr val="0000CC"/>
                </a:solidFill>
              </a:rPr>
            </a:br>
            <a:r>
              <a:rPr lang="en-NZ" sz="3600" b="1" dirty="0">
                <a:solidFill>
                  <a:srgbClr val="0000CC"/>
                </a:solidFill>
              </a:rPr>
              <a:t/>
            </a:r>
            <a:br>
              <a:rPr lang="en-NZ" sz="3600" b="1" dirty="0">
                <a:solidFill>
                  <a:srgbClr val="0000CC"/>
                </a:solidFill>
              </a:rPr>
            </a:br>
            <a:r>
              <a:rPr lang="en-NZ" sz="4000" b="1" dirty="0">
                <a:solidFill>
                  <a:srgbClr val="0000CC"/>
                </a:solidFill>
              </a:rPr>
              <a:t/>
            </a:r>
            <a:br>
              <a:rPr lang="en-NZ" sz="4000" b="1" dirty="0">
                <a:solidFill>
                  <a:srgbClr val="0000CC"/>
                </a:solidFill>
              </a:rPr>
            </a:br>
            <a:r>
              <a:rPr lang="en-NZ" sz="4000" b="1" dirty="0">
                <a:solidFill>
                  <a:srgbClr val="0000CC"/>
                </a:solidFill>
              </a:rPr>
              <a:t/>
            </a:r>
            <a:br>
              <a:rPr lang="en-NZ" sz="4000" b="1" dirty="0">
                <a:solidFill>
                  <a:srgbClr val="0000CC"/>
                </a:solidFill>
              </a:rPr>
            </a:br>
            <a:r>
              <a:rPr lang="en-NZ" sz="4000" b="1" dirty="0">
                <a:solidFill>
                  <a:schemeClr val="bg1"/>
                </a:solidFill>
              </a:rPr>
              <a:t/>
            </a:r>
            <a:br>
              <a:rPr lang="en-NZ" sz="4000" b="1" dirty="0">
                <a:solidFill>
                  <a:schemeClr val="bg1"/>
                </a:solidFill>
              </a:rPr>
            </a:br>
            <a:endParaRPr lang="en-GB" altLang="en-US" sz="4000" b="1" dirty="0">
              <a:solidFill>
                <a:srgbClr val="0000CC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C70CB103-EC93-46D6-8822-2DA656B091C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NZ" sz="2800" b="1" dirty="0" smtClean="0">
                <a:solidFill>
                  <a:srgbClr val="00B0F0"/>
                </a:solidFill>
              </a:rPr>
              <a:t>Associate members</a:t>
            </a:r>
          </a:p>
          <a:p>
            <a:pPr marL="0" indent="0" algn="ctr">
              <a:buNone/>
            </a:pPr>
            <a:endParaRPr lang="en-NZ" sz="2800" dirty="0" smtClean="0"/>
          </a:p>
          <a:p>
            <a:pPr marL="0" indent="0" algn="ctr">
              <a:buNone/>
            </a:pPr>
            <a:r>
              <a:rPr lang="en-NZ" sz="2800" dirty="0" smtClean="0"/>
              <a:t>There are now 232 Associate members registered. Some have translated into being a full member of an Association. If the Associate member decides to change to full membership within six months of registering, their Associate membership fee is refunded.</a:t>
            </a:r>
            <a:endParaRPr lang="en-NZ" sz="2800" b="1" dirty="0">
              <a:solidFill>
                <a:srgbClr val="C00000"/>
              </a:solidFill>
            </a:endParaRPr>
          </a:p>
        </p:txBody>
      </p:sp>
      <p:pic>
        <p:nvPicPr>
          <p:cNvPr id="4101" name="Picture 6" descr="C:\Users\glenda.watson\AppData\Local\Microsoft\Windows\Temporary Internet Files\Content.Outlook\SE8HEYGD\NZPIF - logo 1.T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84168" y="345060"/>
            <a:ext cx="2464427" cy="10969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67666899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6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accent1">
              <a:alpha val="0"/>
            </a:schemeClr>
          </a:solidFill>
          <a:ln w="508000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hangingPunct="1"/>
            <a:endParaRPr lang="en-NZ" altLang="en-US" dirty="0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NZ" sz="4000" b="1" dirty="0">
                <a:solidFill>
                  <a:schemeClr val="bg1"/>
                </a:solidFill>
              </a:rPr>
              <a:t> </a:t>
            </a:r>
            <a:br>
              <a:rPr lang="en-NZ" sz="4000" b="1" dirty="0">
                <a:solidFill>
                  <a:schemeClr val="bg1"/>
                </a:solidFill>
              </a:rPr>
            </a:br>
            <a:r>
              <a:rPr lang="en-NZ" sz="4000" b="1" dirty="0">
                <a:solidFill>
                  <a:schemeClr val="bg1"/>
                </a:solidFill>
              </a:rPr>
              <a:t/>
            </a:r>
            <a:br>
              <a:rPr lang="en-NZ" sz="4000" b="1" dirty="0">
                <a:solidFill>
                  <a:schemeClr val="bg1"/>
                </a:solidFill>
              </a:rPr>
            </a:br>
            <a:r>
              <a:rPr lang="en-NZ" sz="4000" b="1" dirty="0">
                <a:solidFill>
                  <a:schemeClr val="bg1"/>
                </a:solidFill>
              </a:rPr>
              <a:t/>
            </a:r>
            <a:br>
              <a:rPr lang="en-NZ" sz="4000" b="1" dirty="0">
                <a:solidFill>
                  <a:schemeClr val="bg1"/>
                </a:solidFill>
              </a:rPr>
            </a:br>
            <a:r>
              <a:rPr lang="en-NZ" sz="4000" b="1" dirty="0">
                <a:solidFill>
                  <a:srgbClr val="0000CC"/>
                </a:solidFill>
              </a:rPr>
              <a:t/>
            </a:r>
            <a:br>
              <a:rPr lang="en-NZ" sz="4000" b="1" dirty="0">
                <a:solidFill>
                  <a:srgbClr val="0000CC"/>
                </a:solidFill>
              </a:rPr>
            </a:br>
            <a:r>
              <a:rPr lang="en-NZ" sz="4000" b="1" dirty="0">
                <a:solidFill>
                  <a:schemeClr val="bg1"/>
                </a:solidFill>
              </a:rPr>
              <a:t/>
            </a:r>
            <a:br>
              <a:rPr lang="en-NZ" sz="4000" b="1" dirty="0">
                <a:solidFill>
                  <a:schemeClr val="bg1"/>
                </a:solidFill>
              </a:rPr>
            </a:br>
            <a:r>
              <a:rPr lang="en-NZ" sz="4000" b="1" dirty="0">
                <a:solidFill>
                  <a:schemeClr val="bg1"/>
                </a:solidFill>
              </a:rPr>
              <a:t>Napier </a:t>
            </a:r>
            <a:r>
              <a:rPr lang="en-NZ" sz="4000" b="1" dirty="0">
                <a:solidFill>
                  <a:schemeClr val="tx1"/>
                </a:solidFill>
              </a:rPr>
              <a:t/>
            </a:r>
            <a:br>
              <a:rPr lang="en-NZ" sz="4000" b="1" dirty="0">
                <a:solidFill>
                  <a:schemeClr val="tx1"/>
                </a:solidFill>
              </a:rPr>
            </a:br>
            <a:r>
              <a:rPr lang="en-NZ" sz="3600" b="1" dirty="0">
                <a:solidFill>
                  <a:srgbClr val="0000CC"/>
                </a:solidFill>
              </a:rPr>
              <a:t/>
            </a:r>
            <a:br>
              <a:rPr lang="en-NZ" sz="3600" b="1" dirty="0">
                <a:solidFill>
                  <a:srgbClr val="0000CC"/>
                </a:solidFill>
              </a:rPr>
            </a:br>
            <a:r>
              <a:rPr lang="en-NZ" sz="3600" b="1" dirty="0">
                <a:solidFill>
                  <a:srgbClr val="0000CC"/>
                </a:solidFill>
              </a:rPr>
              <a:t/>
            </a:r>
            <a:br>
              <a:rPr lang="en-NZ" sz="3600" b="1" dirty="0">
                <a:solidFill>
                  <a:srgbClr val="0000CC"/>
                </a:solidFill>
              </a:rPr>
            </a:br>
            <a:r>
              <a:rPr lang="en-NZ" sz="4000" b="1" dirty="0">
                <a:solidFill>
                  <a:srgbClr val="0000CC"/>
                </a:solidFill>
              </a:rPr>
              <a:t/>
            </a:r>
            <a:br>
              <a:rPr lang="en-NZ" sz="4000" b="1" dirty="0">
                <a:solidFill>
                  <a:srgbClr val="0000CC"/>
                </a:solidFill>
              </a:rPr>
            </a:br>
            <a:r>
              <a:rPr lang="en-NZ" sz="4000" b="1" dirty="0">
                <a:solidFill>
                  <a:srgbClr val="0000CC"/>
                </a:solidFill>
              </a:rPr>
              <a:t/>
            </a:r>
            <a:br>
              <a:rPr lang="en-NZ" sz="4000" b="1" dirty="0">
                <a:solidFill>
                  <a:srgbClr val="0000CC"/>
                </a:solidFill>
              </a:rPr>
            </a:br>
            <a:r>
              <a:rPr lang="en-NZ" sz="4000" b="1" dirty="0">
                <a:solidFill>
                  <a:schemeClr val="bg1"/>
                </a:solidFill>
              </a:rPr>
              <a:t/>
            </a:r>
            <a:br>
              <a:rPr lang="en-NZ" sz="4000" b="1" dirty="0">
                <a:solidFill>
                  <a:schemeClr val="bg1"/>
                </a:solidFill>
              </a:rPr>
            </a:br>
            <a:endParaRPr lang="en-GB" altLang="en-US" sz="4000" b="1" dirty="0">
              <a:solidFill>
                <a:srgbClr val="0000CC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C70CB103-EC93-46D6-8822-2DA656B091C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en-NZ" sz="5400" b="1" dirty="0">
              <a:solidFill>
                <a:srgbClr val="0000CC"/>
              </a:solidFill>
            </a:endParaRPr>
          </a:p>
          <a:p>
            <a:pPr marL="0" indent="0" algn="ctr">
              <a:buNone/>
            </a:pPr>
            <a:r>
              <a:rPr lang="en-NZ" sz="5400" b="1" dirty="0">
                <a:solidFill>
                  <a:srgbClr val="00B0F0"/>
                </a:solidFill>
              </a:rPr>
              <a:t>Thank you.</a:t>
            </a:r>
          </a:p>
        </p:txBody>
      </p:sp>
      <p:pic>
        <p:nvPicPr>
          <p:cNvPr id="4101" name="Picture 6" descr="C:\Users\glenda.watson\AppData\Local\Microsoft\Windows\Temporary Internet Files\Content.Outlook\SE8HEYGD\NZPIF - logo 1.T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84168" y="345060"/>
            <a:ext cx="2464427" cy="10969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862064438"/>
      </p:ext>
    </p:extLst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1418</TotalTime>
  <Words>271</Words>
  <Application>Microsoft Office PowerPoint</Application>
  <PresentationFormat>On-screen Show (4:3)</PresentationFormat>
  <Paragraphs>44</Paragraphs>
  <Slides>8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0" baseType="lpstr">
      <vt:lpstr>Arial</vt:lpstr>
      <vt:lpstr>Default Design</vt:lpstr>
      <vt:lpstr>      Napier   HANDY HINTS  July 2019  Written by Sharon Cullwick (NZPIF President) These slides can be presented at one of your meetings if you wish      </vt:lpstr>
      <vt:lpstr>      Napier       </vt:lpstr>
      <vt:lpstr>      Napier       </vt:lpstr>
      <vt:lpstr>      Napier       </vt:lpstr>
      <vt:lpstr>      Napier       </vt:lpstr>
      <vt:lpstr>      Napier  NZPIF News  A subcommittee of the NZPIF Executive is working on a campaign to raise awareness of some of the effects of the recent and proposed changes to the rental industry. More details are coming soon.</vt:lpstr>
      <vt:lpstr>      Napier       </vt:lpstr>
      <vt:lpstr>      Napier       </vt:lpstr>
    </vt:vector>
  </TitlesOfParts>
  <Company>StreetSMART Group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Auckland Property Investors Association</dc:title>
  <dc:creator>Ann Loudon</dc:creator>
  <cp:lastModifiedBy>Jan Hains</cp:lastModifiedBy>
  <cp:revision>112</cp:revision>
  <cp:lastPrinted>2017-10-09T18:34:59Z</cp:lastPrinted>
  <dcterms:created xsi:type="dcterms:W3CDTF">2009-06-06T04:51:20Z</dcterms:created>
  <dcterms:modified xsi:type="dcterms:W3CDTF">2019-07-24T03:24:11Z</dcterms:modified>
</cp:coreProperties>
</file>