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6" r:id="rId4"/>
    <p:sldMasterId id="2147483675" r:id="rId5"/>
    <p:sldMasterId id="2147483718" r:id="rId6"/>
  </p:sldMasterIdLst>
  <p:notesMasterIdLst>
    <p:notesMasterId r:id="rId23"/>
  </p:notesMasterIdLst>
  <p:sldIdLst>
    <p:sldId id="1720" r:id="rId7"/>
    <p:sldId id="1729" r:id="rId8"/>
    <p:sldId id="1725" r:id="rId9"/>
    <p:sldId id="1726" r:id="rId10"/>
    <p:sldId id="1727" r:id="rId11"/>
    <p:sldId id="1702" r:id="rId12"/>
    <p:sldId id="1703" r:id="rId13"/>
    <p:sldId id="1704" r:id="rId14"/>
    <p:sldId id="1705" r:id="rId15"/>
    <p:sldId id="1647" r:id="rId16"/>
    <p:sldId id="1721" r:id="rId17"/>
    <p:sldId id="1723" r:id="rId18"/>
    <p:sldId id="1722" r:id="rId19"/>
    <p:sldId id="1693" r:id="rId20"/>
    <p:sldId id="1717" r:id="rId21"/>
    <p:sldId id="171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E4C6578-F3D9-4D67-BEDA-050E3C1A5317}">
          <p14:sldIdLst>
            <p14:sldId id="1720"/>
            <p14:sldId id="1729"/>
            <p14:sldId id="1725"/>
            <p14:sldId id="1726"/>
            <p14:sldId id="1727"/>
            <p14:sldId id="1702"/>
            <p14:sldId id="1703"/>
            <p14:sldId id="1704"/>
            <p14:sldId id="1705"/>
            <p14:sldId id="1647"/>
            <p14:sldId id="1721"/>
            <p14:sldId id="1723"/>
            <p14:sldId id="1722"/>
            <p14:sldId id="1693"/>
            <p14:sldId id="1717"/>
            <p14:sldId id="171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67" autoAdjust="0"/>
    <p:restoredTop sz="94619"/>
  </p:normalViewPr>
  <p:slideViewPr>
    <p:cSldViewPr snapToGrid="0">
      <p:cViewPr varScale="1">
        <p:scale>
          <a:sx n="53" d="100"/>
          <a:sy n="53" d="100"/>
        </p:scale>
        <p:origin x="1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A1FFB9-0137-44DE-BECF-4067B58C58FC}" type="datetimeFigureOut">
              <a:rPr lang="en-NZ" smtClean="0"/>
              <a:t>29/05/2023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FF0073-E7D9-491A-9484-49D0DF2B9AA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34550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28F3A5-E6D4-446A-8FFF-02269D7C05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8828" y="1808163"/>
            <a:ext cx="5181600" cy="436860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80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</a:lstStyle>
          <a:p>
            <a:pPr marL="355600" lvl="0" indent="-355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/>
              <a:t>Click to edit Master text styles</a:t>
            </a:r>
          </a:p>
          <a:p>
            <a:pPr marL="901700" lvl="1" indent="-4445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6A13"/>
              </a:buClr>
              <a:buFont typeface="Courier New" panose="02070309020205020404" pitchFamily="49" charset="0"/>
              <a:buChar char="o"/>
            </a:pPr>
            <a:r>
              <a:rPr lang="en-US"/>
              <a:t>Second level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FF6A13"/>
              </a:buClr>
              <a:buFont typeface="Wingdings" panose="05000000000000000000" pitchFamily="2" charset="2"/>
              <a:buChar char="§"/>
            </a:pPr>
            <a:r>
              <a:rPr lang="en-US"/>
              <a:t>Third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C7F27A5-5F46-4AEC-851F-0A26D5A41B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08162"/>
            <a:ext cx="5700972" cy="430421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</a:lstStyle>
          <a:p>
            <a:pPr marL="355600" lvl="0" indent="-355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/>
              <a:t>Click to edit Master text styles</a:t>
            </a:r>
          </a:p>
          <a:p>
            <a:pPr marL="901700" lvl="1" indent="-4445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6A13"/>
              </a:buClr>
              <a:buFont typeface="Courier New" panose="02070309020205020404" pitchFamily="49" charset="0"/>
              <a:buChar char="o"/>
            </a:pPr>
            <a:r>
              <a:rPr lang="en-US"/>
              <a:t>Second level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FF6A13"/>
              </a:buClr>
              <a:buFont typeface="Wingdings" panose="05000000000000000000" pitchFamily="2" charset="2"/>
              <a:buChar char="§"/>
            </a:pPr>
            <a:r>
              <a:rPr lang="en-US"/>
              <a:t>Third level</a:t>
            </a:r>
            <a:endParaRPr lang="en-NZ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2C86FA59-566D-4AAA-86EE-F5F0CC4575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516" y="491831"/>
            <a:ext cx="2457315" cy="451406"/>
          </a:xfrm>
        </p:spPr>
        <p:txBody>
          <a:bodyPr>
            <a:noAutofit/>
          </a:bodyPr>
          <a:lstStyle>
            <a:lvl1pPr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Heading</a:t>
            </a:r>
            <a:endParaRPr lang="en-NZ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xmlns="" id="{32F4F903-9A35-4E8C-8504-F656ACD51C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8516" y="1131547"/>
            <a:ext cx="3802063" cy="313932"/>
          </a:xfrm>
        </p:spPr>
        <p:txBody>
          <a:bodyPr>
            <a:spAutoFit/>
          </a:bodyPr>
          <a:lstStyle>
            <a:lvl1pPr marL="0" indent="0">
              <a:buNone/>
              <a:defRPr sz="1600" cap="all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Sub-heading</a:t>
            </a:r>
          </a:p>
        </p:txBody>
      </p:sp>
    </p:spTree>
    <p:extLst>
      <p:ext uri="{BB962C8B-B14F-4D97-AF65-F5344CB8AC3E}">
        <p14:creationId xmlns:p14="http://schemas.microsoft.com/office/powerpoint/2010/main" val="10999145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522A39-794F-04AB-8683-45F61058E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E73023D-309F-CB21-65B7-190A85BE74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551D464-CC17-1D11-F4EF-0D49E9B349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D71608E-AF22-2A4E-B55F-26570D03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8F96-2F57-2E48-BEA6-8C07919C331A}" type="datetime1">
              <a:rPr lang="en-NZ" smtClean="0"/>
              <a:t>29/05/2023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5DD94CB-7FC6-783A-4EB0-E62D5C615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NZPIF, May 27, Bernard Hickey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5243703-956F-ABC1-B7E1-23F80AFE4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20A2A-3B70-435F-9234-7B76C1ECD22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67877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xmlns="" id="{72634B05-7727-4F9B-A84A-58B02BAFCA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5130" y="3945217"/>
            <a:ext cx="6293536" cy="605294"/>
          </a:xfrm>
        </p:spPr>
        <p:txBody>
          <a:bodyPr>
            <a:normAutofit/>
          </a:bodyPr>
          <a:lstStyle>
            <a:lvl1pPr>
              <a:lnSpc>
                <a:spcPts val="4000"/>
              </a:lnSpc>
              <a:defRPr sz="28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Speaker:  </a:t>
            </a:r>
            <a:endParaRPr lang="en-NZ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xmlns="" id="{8F417631-A49C-4CC5-A9B4-2906491D49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5131" y="5030307"/>
            <a:ext cx="1925634" cy="325089"/>
          </a:xfrm>
        </p:spPr>
        <p:txBody>
          <a:bodyPr>
            <a:sp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Topic:</a:t>
            </a:r>
          </a:p>
        </p:txBody>
      </p:sp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xmlns="" id="{3A9BDF55-BE8B-B8A0-6789-70A1AB9F7D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964596">
            <a:off x="1198818" y="670909"/>
            <a:ext cx="5221235" cy="270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218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0D33EA-17C5-1A44-BEBB-54D4B1C1B7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FFA1D52-5A29-4848-872F-C55CB6F0ED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3FC751A-1D0D-4A4D-888B-77EBB4332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0D88E-EEFB-1940-B692-9AFF439F1D35}" type="datetime1">
              <a:rPr lang="en-NZ" smtClean="0"/>
              <a:t>29/05/2023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38E8BF3-C2E0-AD45-9A91-A8EF637D5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NZPIF, May 27, Bernard Hickey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859579C-14F6-8544-BA04-6F81A0ECA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8A34C-1A27-D54D-9531-AE18E8EAA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254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xmlns="" id="{72634B05-7727-4F9B-A84A-58B02BAFCA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5130" y="3945217"/>
            <a:ext cx="6293536" cy="605294"/>
          </a:xfrm>
        </p:spPr>
        <p:txBody>
          <a:bodyPr>
            <a:normAutofit/>
          </a:bodyPr>
          <a:lstStyle>
            <a:lvl1pPr>
              <a:lnSpc>
                <a:spcPts val="4000"/>
              </a:lnSpc>
              <a:defRPr sz="28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Speaker:  </a:t>
            </a:r>
            <a:endParaRPr lang="en-NZ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xmlns="" id="{8F417631-A49C-4CC5-A9B4-2906491D49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5131" y="5030307"/>
            <a:ext cx="1925634" cy="325089"/>
          </a:xfrm>
        </p:spPr>
        <p:txBody>
          <a:bodyPr>
            <a:sp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Topic:</a:t>
            </a:r>
          </a:p>
        </p:txBody>
      </p:sp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xmlns="" id="{3A9BDF55-BE8B-B8A0-6789-70A1AB9F7D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964596">
            <a:off x="1198818" y="670909"/>
            <a:ext cx="5221235" cy="270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093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6C01FF6-EFD7-401E-9488-72395F7D63DF}"/>
              </a:ext>
            </a:extLst>
          </p:cNvPr>
          <p:cNvSpPr txBox="1"/>
          <p:nvPr userDrawn="1"/>
        </p:nvSpPr>
        <p:spPr>
          <a:xfrm>
            <a:off x="838200" y="2653066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5504674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0D33EA-17C5-1A44-BEBB-54D4B1C1B7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FFA1D52-5A29-4848-872F-C55CB6F0ED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3FC751A-1D0D-4A4D-888B-77EBB4332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D9B68-69FF-5F40-9472-F35E5BB7CCEB}" type="datetime1">
              <a:rPr lang="en-NZ" smtClean="0"/>
              <a:t>29/05/2023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38E8BF3-C2E0-AD45-9A91-A8EF637D5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NZPIF, May 27, Bernard Hickey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859579C-14F6-8544-BA04-6F81A0ECA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8A34C-1A27-D54D-9531-AE18E8EAA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8290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6B0E6-C559-364A-BADF-7D518A850FF9}" type="datetime1">
              <a:rPr lang="en-NZ" smtClean="0"/>
              <a:t>29/05/2023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NZPIF, May 27, Bernard Hickey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8A34C-1A27-D54D-9531-AE18E8EAA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2347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FE04C-5BB5-7D44-AC19-BA6F62F4D4CE}" type="datetime1">
              <a:rPr lang="en-NZ" smtClean="0"/>
              <a:t>29/05/2023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NZPIF, May 27, Bernard Hickey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55788-9193-4D3D-A804-AA086623C1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898496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265CB-2AD7-DF4A-9BB2-8A145B923820}" type="datetime1">
              <a:rPr lang="en-NZ" smtClean="0"/>
              <a:t>29/05/2023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NZPIF, May 27, Bernard Hickey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55788-9193-4D3D-A804-AA086623C1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823398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94987-DE81-7E4D-BA3F-CB93E4A07E51}" type="datetime1">
              <a:rPr lang="en-NZ" smtClean="0"/>
              <a:t>29/05/2023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NZPIF, May 27, Bernard Hickey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55788-9193-4D3D-A804-AA086623C1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09570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462C82A-292E-414D-8D7A-E49BFC8A2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275DD-A303-0345-8631-E6583616C804}" type="datetime1">
              <a:rPr lang="en-NZ" smtClean="0"/>
              <a:t>29/05/2023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F65C56A-D9B3-334E-A8AF-862DB2427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NZPIF, May 27, Bernard Hickey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3AD567B-4F4C-1742-8161-C415FF901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E728-F22A-5340-ACF6-EC86132C587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xmlns="" id="{EC536FE0-A650-489A-B35C-BA68486743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8516" y="1481265"/>
            <a:ext cx="10908835" cy="1985159"/>
          </a:xfrm>
        </p:spPr>
        <p:txBody>
          <a:bodyPr wrap="square">
            <a:spAutoFit/>
          </a:bodyPr>
          <a:lstStyle>
            <a:lvl1pPr marL="355600" indent="-355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901700" indent="-4445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6A13"/>
              </a:buClr>
              <a:buFont typeface="Courier New" panose="02070309020205020404" pitchFamily="49" charset="0"/>
              <a:buChar char="o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6A13"/>
              </a:buClr>
              <a:buFont typeface="Wingdings" panose="05000000000000000000" pitchFamily="2" charset="2"/>
              <a:buChar char="§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4CCFB389-7ACD-4D07-8A71-79A9E16ABE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516" y="491831"/>
            <a:ext cx="2457315" cy="451406"/>
          </a:xfrm>
        </p:spPr>
        <p:txBody>
          <a:bodyPr>
            <a:noAutofit/>
          </a:bodyPr>
          <a:lstStyle>
            <a:lvl1pPr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Heading</a:t>
            </a:r>
            <a:endParaRPr lang="en-NZ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xmlns="" id="{60B96C6C-6C28-488F-BE7D-2F06739E52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8516" y="1131547"/>
            <a:ext cx="3802063" cy="313932"/>
          </a:xfrm>
        </p:spPr>
        <p:txBody>
          <a:bodyPr>
            <a:spAutoFit/>
          </a:bodyPr>
          <a:lstStyle>
            <a:lvl1pPr marL="0" indent="0">
              <a:buNone/>
              <a:defRPr sz="1600" cap="all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Sub-heading</a:t>
            </a:r>
          </a:p>
        </p:txBody>
      </p:sp>
    </p:spTree>
    <p:extLst>
      <p:ext uri="{BB962C8B-B14F-4D97-AF65-F5344CB8AC3E}">
        <p14:creationId xmlns:p14="http://schemas.microsoft.com/office/powerpoint/2010/main" val="38267793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906F-99B6-DC43-A55F-37B5CDCAD96E}" type="datetime1">
              <a:rPr lang="en-NZ" smtClean="0"/>
              <a:t>29/05/2023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NZPIF, May 27, Bernard Hickey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55788-9193-4D3D-A804-AA086623C1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047969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0763-7889-A64E-8FFA-7F0931D74ACD}" type="datetime1">
              <a:rPr lang="en-NZ" smtClean="0"/>
              <a:t>29/05/2023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NZPIF, May 27, Bernard Hickey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55788-9193-4D3D-A804-AA086623C1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063237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9BCA-36BE-C145-A14E-31E20A466D54}" type="datetime1">
              <a:rPr lang="en-NZ" smtClean="0"/>
              <a:t>29/05/2023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NZPIF, May 27, Bernard Hickey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55788-9193-4D3D-A804-AA086623C1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712957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46A7E-92BC-F34F-B445-267A37B5C690}" type="datetime1">
              <a:rPr lang="en-NZ" smtClean="0"/>
              <a:t>29/05/2023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NZPIF, May 27, Bernard Hickey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55788-9193-4D3D-A804-AA086623C1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029397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B7CA3-BEEE-C14F-AEE8-A4777787D348}" type="datetime1">
              <a:rPr lang="en-NZ" smtClean="0"/>
              <a:t>29/05/2023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NZPIF, May 27, Bernard Hickey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55788-9193-4D3D-A804-AA086623C1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77037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AA2AF-FD64-CA40-B156-F9E4D61F5323}" type="datetime1">
              <a:rPr lang="en-NZ" smtClean="0"/>
              <a:t>29/05/2023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NZPIF, May 27, Bernard Hickey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55788-9193-4D3D-A804-AA086623C1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798404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6F01-D97F-3D49-BAB9-9E4BA5B1A932}" type="datetime1">
              <a:rPr lang="en-NZ" smtClean="0"/>
              <a:t>29/05/2023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NZPIF, May 27, Bernard Hickey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55788-9193-4D3D-A804-AA086623C1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96954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075D78-04DA-8C7E-8427-1787BC6F1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0F6CBD8-6012-9F21-9C3B-B295A43FD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CCBEC8F-F1E8-4F03-CD10-F68E3A1F9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A9AF6-06B0-A24A-9D6E-1681E2617143}" type="datetime1">
              <a:rPr lang="en-NZ" smtClean="0"/>
              <a:t>29/05/2023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0A734A1-A513-334E-7581-0238A45F9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NZPIF, May 27, Bernard Hickey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EEF1FF-0F26-85A2-8C1F-8AC5CDC51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20A2A-3B70-435F-9234-7B76C1ECD22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10504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7898DC-0446-56DB-3035-5C161CFC7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2E01B27-3DFA-AFF8-6F9C-D0DDA75F21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9DA6275-6E39-07FB-1FA3-32C0CCE95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9B439-07F9-C546-9C77-1528E2C3BD78}" type="datetime1">
              <a:rPr lang="en-NZ" smtClean="0"/>
              <a:t>29/05/2023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671999B-8A3A-4592-7C90-727AED852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NZPIF, May 27, Bernard Hickey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153EF42-29CB-6A66-3CF8-267B9A745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20A2A-3B70-435F-9234-7B76C1ECD22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31373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9388D9-4132-075C-1A8D-9FE154851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9A9A92-1B00-A01A-289D-4A2409A675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F6BC0E7-DC7F-E0A9-7D67-7B35C4A0E1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7052DE8-623E-87E9-064C-5560FBF47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105D1-536D-9344-9933-38061F8CAD76}" type="datetime1">
              <a:rPr lang="en-NZ" smtClean="0"/>
              <a:t>29/05/2023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C21D85B-EACC-2260-CEED-02EE8A833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NZPIF, May 27, Bernard Hickey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E8235A4-5F6E-9D9F-5D79-D60706F4C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20A2A-3B70-435F-9234-7B76C1ECD22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18494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BCED5A-22F2-660E-0D41-C20487C5E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A654A83-8F8F-2C67-A62D-9E81C60A38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2E5AEC4-9DAE-82C8-8061-EED0D40911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4C0F800-157E-8E7B-9119-660A1581C0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14CE3E6-28A6-F34F-1256-60B1553A2E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CD4F0ED-BD0C-B63B-B98C-F74A85C3C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0BFDF-EB91-0245-8B8A-1F4EE9BC61EE}" type="datetime1">
              <a:rPr lang="en-NZ" smtClean="0"/>
              <a:t>29/05/2023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C5CA188-8091-6FA6-319C-2B2FEF3E0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NZPIF, May 27, Bernard Hickey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93FE131-AEDF-FC4E-5373-3943BB67A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20A2A-3B70-435F-9234-7B76C1ECD22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26506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818955-0624-22C9-448B-C9C9AF7FD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4AE9BB2-4CB6-E2A7-9D1E-A4F91047C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09F1-D52B-E44E-BDB8-DA3F69556BBA}" type="datetime1">
              <a:rPr lang="en-NZ" smtClean="0"/>
              <a:t>29/05/2023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B4A942A-1929-4549-A6AB-C6F7EA67D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NZPIF, May 27, Bernard Hickey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65D10E6-6AC6-29FE-E595-723979B21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20A2A-3B70-435F-9234-7B76C1ECD22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68706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271A8DF-4725-0AEF-57C3-C3A20BA0E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4DDF0-7D26-7A4E-B899-F53F310523C5}" type="datetime1">
              <a:rPr lang="en-NZ" smtClean="0"/>
              <a:t>29/05/2023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5B2BDF5-5C3F-3D1A-4F5F-CFA7B8E0F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NZPIF, May 27, Bernard Hickey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1537F64-CB56-B2DC-3AAB-34C1B46D1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20A2A-3B70-435F-9234-7B76C1ECD22A}" type="slidenum">
              <a:rPr lang="en-NZ" smtClean="0"/>
              <a:t>‹#›</a:t>
            </a:fld>
            <a:endParaRPr lang="en-NZ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D2FBC2D-FB3B-E045-C7EC-826A6FFEFC48}"/>
              </a:ext>
            </a:extLst>
          </p:cNvPr>
          <p:cNvSpPr txBox="1"/>
          <p:nvPr userDrawn="1"/>
        </p:nvSpPr>
        <p:spPr>
          <a:xfrm>
            <a:off x="4909005" y="796502"/>
            <a:ext cx="4176143" cy="587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Main Heading Font - Black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97F4B48-FD76-2FB5-8CD4-2BAE454953A0}"/>
              </a:ext>
            </a:extLst>
          </p:cNvPr>
          <p:cNvSpPr txBox="1"/>
          <p:nvPr userDrawn="1"/>
        </p:nvSpPr>
        <p:spPr>
          <a:xfrm>
            <a:off x="4909005" y="3346606"/>
            <a:ext cx="4176143" cy="2604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NZ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Body Copy Font - Lorem ipsum </a:t>
            </a:r>
            <a:r>
              <a:rPr lang="en-NZ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</a:t>
            </a:r>
            <a:r>
              <a:rPr lang="en-NZ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NZ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NZ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NZ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NZ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NZ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NZ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NZ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NZ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NZ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NZ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 </a:t>
            </a:r>
            <a:r>
              <a:rPr lang="en-NZ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NZ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NZ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NZ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NZ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r>
              <a:rPr lang="en-NZ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NZ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NZ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labore et dolore magna </a:t>
            </a:r>
            <a:r>
              <a:rPr lang="en-NZ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</a:t>
            </a:r>
            <a:r>
              <a:rPr lang="en-NZ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Ut </a:t>
            </a:r>
            <a:r>
              <a:rPr lang="en-NZ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NZ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ad minim </a:t>
            </a:r>
            <a:r>
              <a:rPr lang="en-NZ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veniam</a:t>
            </a:r>
            <a:r>
              <a:rPr lang="en-NZ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NZ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NZ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NZ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nostrud</a:t>
            </a:r>
            <a:r>
              <a:rPr lang="en-NZ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exercitation </a:t>
            </a:r>
            <a:r>
              <a:rPr lang="en-NZ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</a:t>
            </a:r>
            <a:r>
              <a:rPr lang="en-NZ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NZ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laboris</a:t>
            </a:r>
            <a:r>
              <a:rPr lang="en-NZ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 </a:t>
            </a:r>
            <a:r>
              <a:rPr lang="en-NZ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NZ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NZ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aliquip</a:t>
            </a:r>
            <a:r>
              <a:rPr lang="en-NZ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ex </a:t>
            </a:r>
            <a:r>
              <a:rPr lang="en-NZ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</a:t>
            </a:r>
            <a:r>
              <a:rPr lang="en-NZ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NZ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NZ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NZ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NZ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endParaRPr lang="en-NZ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NZ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Duis </a:t>
            </a:r>
            <a:r>
              <a:rPr lang="en-NZ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aute</a:t>
            </a:r>
            <a:r>
              <a:rPr lang="en-NZ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NZ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irure</a:t>
            </a:r>
            <a:r>
              <a:rPr lang="en-NZ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NZ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</a:t>
            </a:r>
            <a:r>
              <a:rPr lang="en-NZ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NZ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reprehenderit</a:t>
            </a:r>
            <a:r>
              <a:rPr lang="en-NZ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NZ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voluptate</a:t>
            </a:r>
            <a:r>
              <a:rPr lang="en-NZ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NZ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n-NZ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NZ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esse</a:t>
            </a:r>
            <a:r>
              <a:rPr lang="en-NZ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NZ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cillum</a:t>
            </a:r>
            <a:r>
              <a:rPr lang="en-NZ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dolore </a:t>
            </a:r>
            <a:r>
              <a:rPr lang="en-NZ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NZ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NZ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fugiat</a:t>
            </a:r>
            <a:r>
              <a:rPr lang="en-NZ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NZ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NZ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NZ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pariatur</a:t>
            </a:r>
            <a:r>
              <a:rPr lang="en-NZ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NZ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Excepteur</a:t>
            </a:r>
            <a:r>
              <a:rPr lang="en-NZ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NZ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sint</a:t>
            </a:r>
            <a:r>
              <a:rPr lang="en-NZ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NZ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occaecat</a:t>
            </a:r>
            <a:r>
              <a:rPr lang="en-NZ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NZ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cupidatat</a:t>
            </a:r>
            <a:r>
              <a:rPr lang="en-NZ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 </a:t>
            </a:r>
            <a:r>
              <a:rPr lang="en-NZ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proident</a:t>
            </a:r>
            <a:r>
              <a:rPr lang="en-NZ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sunt in culpa qui </a:t>
            </a:r>
            <a:r>
              <a:rPr lang="en-NZ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officia</a:t>
            </a:r>
            <a:r>
              <a:rPr lang="en-NZ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NZ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deserunt</a:t>
            </a:r>
            <a:r>
              <a:rPr lang="en-NZ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NZ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mollit</a:t>
            </a:r>
            <a:r>
              <a:rPr lang="en-NZ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NZ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anim</a:t>
            </a:r>
            <a:r>
              <a:rPr lang="en-NZ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 </a:t>
            </a:r>
            <a:r>
              <a:rPr lang="en-NZ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en-NZ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NZ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laborum</a:t>
            </a:r>
            <a:r>
              <a:rPr lang="en-NZ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363FF91-5CE0-A674-E1B7-3331736BF757}"/>
              </a:ext>
            </a:extLst>
          </p:cNvPr>
          <p:cNvSpPr txBox="1"/>
          <p:nvPr userDrawn="1"/>
        </p:nvSpPr>
        <p:spPr>
          <a:xfrm>
            <a:off x="4909005" y="2452626"/>
            <a:ext cx="2138727" cy="4222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SUB-HEADING FONT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1B92D3D-3EED-8EC0-DF73-B65A8A1A0584}"/>
              </a:ext>
            </a:extLst>
          </p:cNvPr>
          <p:cNvSpPr txBox="1"/>
          <p:nvPr userDrawn="1"/>
        </p:nvSpPr>
        <p:spPr>
          <a:xfrm>
            <a:off x="895805" y="984992"/>
            <a:ext cx="2727929" cy="31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NZ" sz="11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Open Sans Bold </a:t>
            </a:r>
            <a:r>
              <a:rPr lang="en-NZ"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24pt</a:t>
            </a:r>
            <a:endParaRPr lang="en-US" sz="11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C62B6A1-464E-01AD-52FC-5A6CFCC28187}"/>
              </a:ext>
            </a:extLst>
          </p:cNvPr>
          <p:cNvSpPr txBox="1"/>
          <p:nvPr userDrawn="1"/>
        </p:nvSpPr>
        <p:spPr>
          <a:xfrm>
            <a:off x="895805" y="2441886"/>
            <a:ext cx="2727929" cy="31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NZ"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OPEN SANS REGULAR CAPS– 16pt </a:t>
            </a:r>
            <a:endParaRPr lang="en-US" sz="11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2838BC2-4249-6F6E-972C-86C1E902C433}"/>
              </a:ext>
            </a:extLst>
          </p:cNvPr>
          <p:cNvSpPr txBox="1"/>
          <p:nvPr userDrawn="1"/>
        </p:nvSpPr>
        <p:spPr>
          <a:xfrm>
            <a:off x="895805" y="3346606"/>
            <a:ext cx="2727929" cy="31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NZ"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Open Sans Regular – 11pt</a:t>
            </a:r>
            <a:endParaRPr lang="en-US" sz="11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F496D62-8CD3-3813-DA9A-A6CF9B7034A0}"/>
              </a:ext>
            </a:extLst>
          </p:cNvPr>
          <p:cNvSpPr txBox="1"/>
          <p:nvPr userDrawn="1"/>
        </p:nvSpPr>
        <p:spPr>
          <a:xfrm>
            <a:off x="4909005" y="1393665"/>
            <a:ext cx="4460132" cy="587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rgbClr val="F378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Main Heading Font - Orange</a:t>
            </a:r>
          </a:p>
        </p:txBody>
      </p:sp>
    </p:spTree>
    <p:extLst>
      <p:ext uri="{BB962C8B-B14F-4D97-AF65-F5344CB8AC3E}">
        <p14:creationId xmlns:p14="http://schemas.microsoft.com/office/powerpoint/2010/main" val="2838449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D4A8DB-C45C-8F02-7C1A-5A54A1B07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6B78F2-439C-9C69-B12F-EA5BEBDA5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9F8AB2F-9F3C-023C-B5CB-E21B087EED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5AAB584-337B-033F-C892-E9A4E0947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3914B-5745-FC44-83DB-1FC44F94D910}" type="datetime1">
              <a:rPr lang="en-NZ" smtClean="0"/>
              <a:t>29/05/2023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BF3F562-237C-05BC-242E-7CDD23A1B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NZPIF, May 27, Bernard Hickey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D23CB6F-497B-1A2C-7EE0-9F90EBEFF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20A2A-3B70-435F-9234-7B76C1ECD22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39614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47CFEE9-011C-B79A-E0EF-CB7A1422B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BE90791-BD0C-A54F-ED8A-A42D258E1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1A5E981-D023-AC9E-8278-BF3FF26648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E2CB1-58D1-6A4F-92CE-02820B17F744}" type="datetime1">
              <a:rPr lang="en-NZ" smtClean="0"/>
              <a:t>29/05/2023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D305871-6D5C-1CFD-571D-C7A5EE5F3B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NZ"/>
              <a:t>NZPIF, May 27, Bernard Hickey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6B5967-09FB-58E0-931B-D6FB098506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20A2A-3B70-435F-9234-7B76C1ECD22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59763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8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90" r:id="rId11"/>
    <p:sldLayoutId id="2147483691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5D7FD6B-5571-9972-5986-AEF3D2A08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38B41AC-08A3-FE62-4197-28C01921B9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F430A63-CC13-F2E4-BE9B-1C1425D394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EA832-DEC7-354E-8602-2836BD223ADB}" type="datetime1">
              <a:rPr lang="en-NZ" smtClean="0"/>
              <a:t>29/05/2023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4046922-3488-A617-94E2-B1E71FE92A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NZ"/>
              <a:t>NZPIF, May 27, Bernard Hickey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0400157-8FC3-AB3D-0A04-E580CA30AE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55788-9193-4D3D-A804-AA086623C138}" type="slidenum">
              <a:rPr lang="en-NZ" smtClean="0"/>
              <a:t>‹#›</a:t>
            </a:fld>
            <a:endParaRPr lang="en-NZ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4A9193CE-74A3-2312-C316-CC9FF1307E31}"/>
              </a:ext>
            </a:extLst>
          </p:cNvPr>
          <p:cNvGrpSpPr/>
          <p:nvPr userDrawn="1"/>
        </p:nvGrpSpPr>
        <p:grpSpPr>
          <a:xfrm>
            <a:off x="0" y="-7792"/>
            <a:ext cx="12192000" cy="6873584"/>
            <a:chOff x="0" y="-912861"/>
            <a:chExt cx="12192000" cy="687358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E252D09F-2201-4D46-433E-C13A951EB54A}"/>
                </a:ext>
              </a:extLst>
            </p:cNvPr>
            <p:cNvSpPr/>
            <p:nvPr/>
          </p:nvSpPr>
          <p:spPr>
            <a:xfrm>
              <a:off x="0" y="-912861"/>
              <a:ext cx="12192000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A close-up of a circuit board&#10;&#10;Description automatically generated with medium confidence">
              <a:extLst>
                <a:ext uri="{FF2B5EF4-FFF2-40B4-BE49-F238E27FC236}">
                  <a16:creationId xmlns:a16="http://schemas.microsoft.com/office/drawing/2014/main" xmlns="" id="{EFEEEF23-1B25-FDC5-7D1A-FF07D77DC5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-26534" r="26534"/>
            <a:stretch/>
          </p:blipFill>
          <p:spPr>
            <a:xfrm>
              <a:off x="762000" y="-897277"/>
              <a:ext cx="11430000" cy="6858000"/>
            </a:xfrm>
            <a:prstGeom prst="rect">
              <a:avLst/>
            </a:prstGeom>
          </p:spPr>
        </p:pic>
        <p:pic>
          <p:nvPicPr>
            <p:cNvPr id="10" name="Picture 9" descr="Logo&#10;&#10;Description automatically generated">
              <a:extLst>
                <a:ext uri="{FF2B5EF4-FFF2-40B4-BE49-F238E27FC236}">
                  <a16:creationId xmlns:a16="http://schemas.microsoft.com/office/drawing/2014/main" xmlns="" id="{BA7C1491-AAC2-2FB9-3383-A475727711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4852694"/>
              <a:ext cx="2560471" cy="10177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81547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1" r:id="rId2"/>
    <p:sldLayoutId id="2147483689" r:id="rId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D8938-8FBF-084C-BF65-71BEE4ED505E}" type="datetime1">
              <a:rPr lang="en-NZ" smtClean="0"/>
              <a:t>29/05/2023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NZ"/>
              <a:t>NZPIF, May 27, Bernard Hickey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20A2A-3B70-435F-9234-7B76C1ECD22A}" type="slidenum">
              <a:rPr lang="en-NZ" smtClean="0"/>
              <a:t>‹#›</a:t>
            </a:fld>
            <a:endParaRPr lang="en-NZ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C690D0B6-F9FA-61E1-4685-8CEEE88E0D91}"/>
              </a:ext>
            </a:extLst>
          </p:cNvPr>
          <p:cNvGrpSpPr/>
          <p:nvPr userDrawn="1"/>
        </p:nvGrpSpPr>
        <p:grpSpPr>
          <a:xfrm>
            <a:off x="0" y="-7792"/>
            <a:ext cx="12192000" cy="6873584"/>
            <a:chOff x="0" y="-912861"/>
            <a:chExt cx="12192000" cy="687358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26719B27-6A92-530D-98C1-DBD3F02512BB}"/>
                </a:ext>
              </a:extLst>
            </p:cNvPr>
            <p:cNvSpPr/>
            <p:nvPr/>
          </p:nvSpPr>
          <p:spPr>
            <a:xfrm>
              <a:off x="0" y="-912861"/>
              <a:ext cx="12192000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A close-up of a circuit board&#10;&#10;Description automatically generated with medium confidence">
              <a:extLst>
                <a:ext uri="{FF2B5EF4-FFF2-40B4-BE49-F238E27FC236}">
                  <a16:creationId xmlns:a16="http://schemas.microsoft.com/office/drawing/2014/main" xmlns="" id="{0D86CDC0-90B3-C664-A16C-386D0428F3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/>
            <a:srcRect l="-26534" r="26534"/>
            <a:stretch/>
          </p:blipFill>
          <p:spPr>
            <a:xfrm>
              <a:off x="762000" y="-897277"/>
              <a:ext cx="11430000" cy="6858000"/>
            </a:xfrm>
            <a:prstGeom prst="rect">
              <a:avLst/>
            </a:prstGeom>
          </p:spPr>
        </p:pic>
        <p:pic>
          <p:nvPicPr>
            <p:cNvPr id="10" name="Picture 9" descr="Logo&#10;&#10;Description automatically generated">
              <a:extLst>
                <a:ext uri="{FF2B5EF4-FFF2-40B4-BE49-F238E27FC236}">
                  <a16:creationId xmlns:a16="http://schemas.microsoft.com/office/drawing/2014/main" xmlns="" id="{CF587CE3-6D7D-759B-4B2A-B3E667B8DA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0" y="4852694"/>
              <a:ext cx="2560471" cy="10177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144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3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BF6272-F6F0-C64A-9F3B-0A351639A5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" y="136525"/>
            <a:ext cx="12191998" cy="1155827"/>
          </a:xfrm>
        </p:spPr>
        <p:txBody>
          <a:bodyPr>
            <a:noAutofit/>
          </a:bodyPr>
          <a:lstStyle/>
          <a:p>
            <a:r>
              <a:rPr lang="en-US" sz="4800" b="1" dirty="0"/>
              <a:t>Population growth, politics and interest rates</a:t>
            </a:r>
            <a:endParaRPr lang="en-US" sz="4800" b="1" strike="sngStrik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26D2DCF-3234-1E48-BB7E-7CF7648123A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69953" y="1742978"/>
            <a:ext cx="5721126" cy="42654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14B0B96-3045-5688-5BED-6AA98E2AC5C8}"/>
              </a:ext>
            </a:extLst>
          </p:cNvPr>
          <p:cNvSpPr txBox="1"/>
          <p:nvPr/>
        </p:nvSpPr>
        <p:spPr>
          <a:xfrm>
            <a:off x="6274034" y="1619585"/>
            <a:ext cx="563505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100,000 net migration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Possible National/ACT government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Or third </a:t>
            </a:r>
            <a:r>
              <a:rPr lang="en-US" sz="4000" dirty="0" err="1"/>
              <a:t>Labour</a:t>
            </a:r>
            <a:r>
              <a:rPr lang="en-US" sz="4000" dirty="0"/>
              <a:t> term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Tax outlooks differ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Mortgage rates to fall?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Depends on inflation, but it is falling globally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A94C4A7-5B51-857F-8181-38B63030E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NZPIF, May 27, Bernard Hickey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272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2293"/>
    </mc:Choice>
    <mc:Fallback xmlns="">
      <p:transition spd="slow" advTm="6522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BF6272-F6F0-C64A-9F3B-0A351639A5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" y="136525"/>
            <a:ext cx="12191998" cy="1155827"/>
          </a:xfrm>
        </p:spPr>
        <p:txBody>
          <a:bodyPr>
            <a:noAutofit/>
          </a:bodyPr>
          <a:lstStyle/>
          <a:p>
            <a:r>
              <a:rPr lang="en-US" b="1" dirty="0"/>
              <a:t>Fire(starter)fighter says he’s done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26D2DCF-3234-1E48-BB7E-7CF7648123A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18072" y="1701209"/>
            <a:ext cx="5808993" cy="38726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14B0B96-3045-5688-5BED-6AA98E2AC5C8}"/>
              </a:ext>
            </a:extLst>
          </p:cNvPr>
          <p:cNvSpPr txBox="1"/>
          <p:nvPr/>
        </p:nvSpPr>
        <p:spPr>
          <a:xfrm>
            <a:off x="6326372" y="1511220"/>
            <a:ext cx="586562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OCR ↑ .25% = 5.5%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Peak  of 5.5%</a:t>
            </a:r>
            <a:endParaRPr lang="en-US" sz="4000" strike="sngStrik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House prices ↓ 20%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LVRs easing in June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Owner-occupier &gt;80% speed limit: 10% to 15%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Rental investors high LVR from 60% to 65%</a:t>
            </a:r>
            <a:r>
              <a:rPr lang="en-US" dirty="0"/>
              <a:t>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832B71A-2E5F-A4AF-B047-4DC763628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NZPIF, May 27, Bernard Hickey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195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970"/>
    </mc:Choice>
    <mc:Fallback xmlns="">
      <p:transition spd="slow" advTm="649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BF6272-F6F0-C64A-9F3B-0A351639A5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" y="144"/>
            <a:ext cx="12191998" cy="1155827"/>
          </a:xfrm>
        </p:spPr>
        <p:txBody>
          <a:bodyPr>
            <a:noAutofit/>
          </a:bodyPr>
          <a:lstStyle/>
          <a:p>
            <a:r>
              <a:rPr lang="en-US" b="1" dirty="0"/>
              <a:t>LVR loosening will help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26D2DCF-3234-1E48-BB7E-7CF7648123A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37592" y="1116985"/>
            <a:ext cx="4927962" cy="3872662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832B71A-2E5F-A4AF-B047-4DC763628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NZPIF, May 27, Bernard Hickey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81634E4-66EB-4FEF-AE02-FF53B8A5293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675504" y="1226288"/>
            <a:ext cx="4615649" cy="36540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7E448F7-C129-CFD4-076E-02A8466BB21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62385" y="5020978"/>
            <a:ext cx="4278376" cy="17165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C6C895D-0E17-F5FC-8C82-B23EE8CC692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689419" y="5020978"/>
            <a:ext cx="4927962" cy="14330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060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459"/>
    </mc:Choice>
    <mc:Fallback xmlns="">
      <p:transition spd="slow" advTm="384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BF6272-F6F0-C64A-9F3B-0A351639A5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" y="144"/>
            <a:ext cx="12191998" cy="1155827"/>
          </a:xfrm>
        </p:spPr>
        <p:txBody>
          <a:bodyPr>
            <a:noAutofit/>
          </a:bodyPr>
          <a:lstStyle/>
          <a:p>
            <a:r>
              <a:rPr lang="en-US" b="1" dirty="0"/>
              <a:t>Net migration too. Double forecasts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832B71A-2E5F-A4AF-B047-4DC763628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NZPIF, May 27, Bernard Hickey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7E448F7-C129-CFD4-076E-02A8466BB21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305493" y="1107078"/>
            <a:ext cx="7581014" cy="54318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128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250"/>
    </mc:Choice>
    <mc:Fallback xmlns="">
      <p:transition spd="slow" advTm="612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BF6272-F6F0-C64A-9F3B-0A351639A5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" y="144"/>
            <a:ext cx="12191998" cy="1155827"/>
          </a:xfrm>
        </p:spPr>
        <p:txBody>
          <a:bodyPr>
            <a:noAutofit/>
          </a:bodyPr>
          <a:lstStyle/>
          <a:p>
            <a:r>
              <a:rPr lang="en-US" b="1" dirty="0"/>
              <a:t>Sustainable and (less) un-affordable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26D2DCF-3234-1E48-BB7E-7CF7648123A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80121" y="1802300"/>
            <a:ext cx="5426577" cy="3645188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832B71A-2E5F-A4AF-B047-4DC763628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NZPIF, May 27, Bernard Hickey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0A3E20C-BF14-A578-DA95-E4EB03E864E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473804" y="1606406"/>
            <a:ext cx="4670969" cy="36451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722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66"/>
    </mc:Choice>
    <mc:Fallback xmlns="">
      <p:transition spd="slow" advTm="56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BF6272-F6F0-C64A-9F3B-0A351639A5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1553" y="0"/>
            <a:ext cx="7792042" cy="1167824"/>
          </a:xfrm>
        </p:spPr>
        <p:txBody>
          <a:bodyPr>
            <a:noAutofit/>
          </a:bodyPr>
          <a:lstStyle/>
          <a:p>
            <a:r>
              <a:rPr lang="en-US" b="1" dirty="0"/>
              <a:t>What happens next?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26D2DCF-3234-1E48-BB7E-7CF7648123A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26058" y="1599731"/>
            <a:ext cx="5413355" cy="43306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14B0B96-3045-5688-5BED-6AA98E2AC5C8}"/>
              </a:ext>
            </a:extLst>
          </p:cNvPr>
          <p:cNvSpPr txBox="1"/>
          <p:nvPr/>
        </p:nvSpPr>
        <p:spPr>
          <a:xfrm>
            <a:off x="6827971" y="1696494"/>
            <a:ext cx="53640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Mortgage rates peaking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Average still rising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But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still at Feb 2020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Peak around 5.5%-6.0%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Test rates were 6-7%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Test rates now 8-9%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73C5B2C-7A91-C478-A42D-09BB1E89F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NZPIF, May 27, Bernard Hickey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034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16"/>
    </mc:Choice>
    <mc:Fallback xmlns="">
      <p:transition spd="slow" advTm="95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BF6272-F6F0-C64A-9F3B-0A351639A5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064" y="159360"/>
            <a:ext cx="10409936" cy="1167824"/>
          </a:xfrm>
        </p:spPr>
        <p:txBody>
          <a:bodyPr>
            <a:noAutofit/>
          </a:bodyPr>
          <a:lstStyle/>
          <a:p>
            <a:r>
              <a:rPr lang="en-US" b="1" dirty="0"/>
              <a:t>Inflation is subsiding globally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26D2DCF-3234-1E48-BB7E-7CF7648123A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18385" y="1800905"/>
            <a:ext cx="5456776" cy="31916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14B0B96-3045-5688-5BED-6AA98E2AC5C8}"/>
              </a:ext>
            </a:extLst>
          </p:cNvPr>
          <p:cNvSpPr txBox="1"/>
          <p:nvPr/>
        </p:nvSpPr>
        <p:spPr>
          <a:xfrm>
            <a:off x="5675161" y="1503929"/>
            <a:ext cx="651683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Producer price inputs ↓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Fuel, shipping, chips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European, US &amp; Chinese economies slowing, but may avoid recession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Fastest tightening in decades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582916C-AC5E-14A3-08B1-214170D8C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NZPIF, May 27, Bernard Hickey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640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366"/>
    </mc:Choice>
    <mc:Fallback xmlns="">
      <p:transition spd="slow" advTm="723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BF6272-F6F0-C64A-9F3B-0A351639A5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622" y="159360"/>
            <a:ext cx="10995378" cy="1167824"/>
          </a:xfrm>
        </p:spPr>
        <p:txBody>
          <a:bodyPr>
            <a:noAutofit/>
          </a:bodyPr>
          <a:lstStyle/>
          <a:p>
            <a:r>
              <a:rPr lang="en-US" sz="5400" b="1" dirty="0"/>
              <a:t>Global recession? No so much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26D2DCF-3234-1E48-BB7E-7CF7648123A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2112" y="2215925"/>
            <a:ext cx="5044333" cy="32555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14B0B96-3045-5688-5BED-6AA98E2AC5C8}"/>
              </a:ext>
            </a:extLst>
          </p:cNvPr>
          <p:cNvSpPr txBox="1"/>
          <p:nvPr/>
        </p:nvSpPr>
        <p:spPr>
          <a:xfrm>
            <a:off x="5520267" y="1589713"/>
            <a:ext cx="636693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Brutal jump in US rates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But US house building not slumping so much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China ends zero covid policy &amp; apart-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/>
              </a:rPr>
              <a:t>mageddon</a:t>
            </a:r>
            <a:endParaRPr lang="en-US" sz="4000" dirty="0">
              <a:solidFill>
                <a:prstClr val="black"/>
              </a:solidFill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Europe in better straits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War continues into summer</a:t>
            </a:r>
            <a:endParaRPr lang="en-US" sz="4000" strike="sngStrike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9EE8A27-C6D9-DDEB-4F77-EB58A4948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NZPIF, May 27, Bernard Hickey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065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8190"/>
    </mc:Choice>
    <mc:Fallback xmlns="">
      <p:transition spd="slow" advTm="11281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BF6272-F6F0-C64A-9F3B-0A351639A5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" y="136525"/>
            <a:ext cx="12191998" cy="1155827"/>
          </a:xfrm>
        </p:spPr>
        <p:txBody>
          <a:bodyPr>
            <a:noAutofit/>
          </a:bodyPr>
          <a:lstStyle/>
          <a:p>
            <a:r>
              <a:rPr lang="en-US" b="1" dirty="0"/>
              <a:t>‘Yay. It’s my 6</a:t>
            </a:r>
            <a:r>
              <a:rPr lang="en-US" b="1" baseline="30000" dirty="0"/>
              <a:t>th</a:t>
            </a:r>
            <a:r>
              <a:rPr lang="en-US" b="1" dirty="0"/>
              <a:t>…and maybe last…’</a:t>
            </a:r>
            <a:endParaRPr lang="en-US" b="1" strike="sngStrik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26D2DCF-3234-1E48-BB7E-7CF7648123A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23533" y="1847050"/>
            <a:ext cx="5872467" cy="39546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14B0B96-3045-5688-5BED-6AA98E2AC5C8}"/>
              </a:ext>
            </a:extLst>
          </p:cNvPr>
          <p:cNvSpPr txBox="1"/>
          <p:nvPr/>
        </p:nvSpPr>
        <p:spPr>
          <a:xfrm>
            <a:off x="6333410" y="1847050"/>
            <a:ext cx="563505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Grant Robertson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Presenting Budget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His 6</a:t>
            </a:r>
            <a:r>
              <a:rPr lang="en-US" sz="4000" baseline="30000" dirty="0"/>
              <a:t>th</a:t>
            </a:r>
            <a:r>
              <a:rPr lang="en-US" sz="4000" dirty="0"/>
              <a:t> Budget.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His 5</a:t>
            </a:r>
            <a:r>
              <a:rPr lang="en-US" sz="4000" baseline="30000" dirty="0"/>
              <a:t>th</a:t>
            </a:r>
            <a:r>
              <a:rPr lang="en-US" sz="4000" dirty="0"/>
              <a:t> Wellbeing Budget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His last? Or 4</a:t>
            </a:r>
            <a:r>
              <a:rPr lang="en-US" sz="4000" baseline="30000" dirty="0"/>
              <a:t>th</a:t>
            </a:r>
            <a:r>
              <a:rPr lang="en-US" sz="4000" dirty="0"/>
              <a:t> to last?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Median voters to decide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A94C4A7-5B51-857F-8181-38B63030E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NZPIF, May 27, Bernard Hickey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569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175"/>
    </mc:Choice>
    <mc:Fallback xmlns="">
      <p:transition spd="slow" advTm="2701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BF6272-F6F0-C64A-9F3B-0A351639A5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30568" y="-29129"/>
            <a:ext cx="12191998" cy="1145692"/>
          </a:xfrm>
        </p:spPr>
        <p:txBody>
          <a:bodyPr>
            <a:noAutofit/>
          </a:bodyPr>
          <a:lstStyle/>
          <a:p>
            <a:r>
              <a:rPr lang="en-US" b="1" dirty="0"/>
              <a:t>Highlights, lowlights and cliffhangers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26D2DCF-3234-1E48-BB7E-7CF7648123A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17400" y="1349335"/>
            <a:ext cx="4717705" cy="41593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14B0B96-3045-5688-5BED-6AA98E2AC5C8}"/>
              </a:ext>
            </a:extLst>
          </p:cNvPr>
          <p:cNvSpPr txBox="1"/>
          <p:nvPr/>
        </p:nvSpPr>
        <p:spPr>
          <a:xfrm>
            <a:off x="5059083" y="1228397"/>
            <a:ext cx="677379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One year of new homes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One year of school lunches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One year of apprenticeship boosts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Two year </a:t>
            </a:r>
            <a:r>
              <a:rPr lang="en-US" sz="4000" dirty="0" err="1"/>
              <a:t>olds</a:t>
            </a:r>
            <a:r>
              <a:rPr lang="en-US" sz="4000" dirty="0"/>
              <a:t> into </a:t>
            </a:r>
            <a:r>
              <a:rPr lang="en-US" sz="4000" dirty="0" err="1"/>
              <a:t>kindys</a:t>
            </a:r>
            <a:endParaRPr lang="en-US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$5 prescription fee scrapped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Rebates for games developers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No recession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A94C4A7-5B51-857F-8181-38B63030E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NZPIF, May 27, Bernard Hickey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293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7418"/>
    </mc:Choice>
    <mc:Fallback xmlns="">
      <p:transition spd="slow" advTm="1974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BF6272-F6F0-C64A-9F3B-0A351639A5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30568" y="-29129"/>
            <a:ext cx="12191998" cy="1145692"/>
          </a:xfrm>
        </p:spPr>
        <p:txBody>
          <a:bodyPr>
            <a:noAutofit/>
          </a:bodyPr>
          <a:lstStyle/>
          <a:p>
            <a:r>
              <a:rPr lang="en-US" b="1" dirty="0"/>
              <a:t>Highlights, lowlights and cliffhangers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14B0B96-3045-5688-5BED-6AA98E2AC5C8}"/>
              </a:ext>
            </a:extLst>
          </p:cNvPr>
          <p:cNvSpPr txBox="1"/>
          <p:nvPr/>
        </p:nvSpPr>
        <p:spPr>
          <a:xfrm>
            <a:off x="5059083" y="1228397"/>
            <a:ext cx="677379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Surplus one year later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Extra operational spend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Squeezed climate fund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Cyclone repairs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Expansive policy this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Then contractionary later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RBNZ let it slide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A94C4A7-5B51-857F-8181-38B63030E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NZPIF, May 27, Bernard Hickey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6A1516B-1525-B7E9-CDA7-4944443F68C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34466" y="1637691"/>
            <a:ext cx="4483572" cy="35826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754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965"/>
    </mc:Choice>
    <mc:Fallback xmlns="">
      <p:transition spd="slow" advTm="489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BF6272-F6F0-C64A-9F3B-0A351639A5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30568" y="-29129"/>
            <a:ext cx="12191998" cy="1145692"/>
          </a:xfrm>
        </p:spPr>
        <p:txBody>
          <a:bodyPr>
            <a:noAutofit/>
          </a:bodyPr>
          <a:lstStyle/>
          <a:p>
            <a:r>
              <a:rPr lang="en-US" b="1" dirty="0"/>
              <a:t>Highlights, lowlights and cliffhangers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14B0B96-3045-5688-5BED-6AA98E2AC5C8}"/>
              </a:ext>
            </a:extLst>
          </p:cNvPr>
          <p:cNvSpPr txBox="1"/>
          <p:nvPr/>
        </p:nvSpPr>
        <p:spPr>
          <a:xfrm>
            <a:off x="5059083" y="1228397"/>
            <a:ext cx="677379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Trust rate up to 39% from 33%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5% of trusts do 78% of income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Tax hike to raise $1.1b in 4 </a:t>
            </a:r>
            <a:r>
              <a:rPr lang="en-US" sz="4000" dirty="0" err="1"/>
              <a:t>yrs</a:t>
            </a:r>
            <a:endParaRPr lang="en-US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311 families = $14.6b income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311 families = $85b in wealth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311 families – 9.5% tax 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Vs PAYEs on 30%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Will we have a tax debate?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A94C4A7-5B51-857F-8181-38B63030E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NZPIF, May 27, Bernard Hickey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4A1E26D-D58B-9A61-2AFC-AB1BD6A876A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59122" y="1780566"/>
            <a:ext cx="4621365" cy="35826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066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333"/>
    </mc:Choice>
    <mc:Fallback xmlns="">
      <p:transition spd="slow" advTm="1803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BF6272-F6F0-C64A-9F3B-0A351639A5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10233"/>
            <a:ext cx="11876567" cy="1167824"/>
          </a:xfrm>
        </p:spPr>
        <p:txBody>
          <a:bodyPr>
            <a:noAutofit/>
          </a:bodyPr>
          <a:lstStyle/>
          <a:p>
            <a:r>
              <a:rPr lang="en-US" b="1" dirty="0"/>
              <a:t>Oct 14 election was National’s to lose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26D2DCF-3234-1E48-BB7E-7CF7648123A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39218" y="1642293"/>
            <a:ext cx="6286579" cy="38869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14B0B96-3045-5688-5BED-6AA98E2AC5C8}"/>
              </a:ext>
            </a:extLst>
          </p:cNvPr>
          <p:cNvSpPr txBox="1"/>
          <p:nvPr/>
        </p:nvSpPr>
        <p:spPr>
          <a:xfrm>
            <a:off x="6783572" y="1470443"/>
            <a:ext cx="540842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November 2021 pivot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Voting 4 months away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Budget bonanza? No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Inflation falling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000" dirty="0" err="1">
                <a:solidFill>
                  <a:prstClr val="black"/>
                </a:solidFill>
                <a:latin typeface="Calibri" panose="020F0502020204030204"/>
              </a:rPr>
              <a:t>Luxon</a:t>
            </a:r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 gaffe prone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000" dirty="0" err="1">
                <a:solidFill>
                  <a:prstClr val="black"/>
                </a:solidFill>
                <a:latin typeface="Calibri" panose="020F0502020204030204"/>
              </a:rPr>
              <a:t>Hipkins</a:t>
            </a:r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 started solidly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Watch TOP and TPM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Too close to call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2622701-00D0-DA30-4B69-26B5C26CA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NZPIF, May 27, Bernard Hickey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085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878"/>
    </mc:Choice>
    <mc:Fallback xmlns="">
      <p:transition spd="slow" advTm="1248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BF6272-F6F0-C64A-9F3B-0A351639A5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" y="136525"/>
            <a:ext cx="12191998" cy="1155827"/>
          </a:xfrm>
        </p:spPr>
        <p:txBody>
          <a:bodyPr>
            <a:noAutofit/>
          </a:bodyPr>
          <a:lstStyle/>
          <a:p>
            <a:r>
              <a:rPr lang="en-US" sz="5400" b="1" strike="sngStrike" dirty="0"/>
              <a:t>Summer was coming</a:t>
            </a:r>
            <a:r>
              <a:rPr lang="en-US" sz="5400" b="1" dirty="0"/>
              <a:t> The rain came instead</a:t>
            </a:r>
            <a:endParaRPr lang="en-US" sz="5400" b="1" strike="sngStrik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26D2DCF-3234-1E48-BB7E-7CF7648123A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9237" y="1464851"/>
            <a:ext cx="6084967" cy="47551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14B0B96-3045-5688-5BED-6AA98E2AC5C8}"/>
              </a:ext>
            </a:extLst>
          </p:cNvPr>
          <p:cNvSpPr txBox="1"/>
          <p:nvPr/>
        </p:nvSpPr>
        <p:spPr>
          <a:xfrm>
            <a:off x="7187808" y="1692058"/>
            <a:ext cx="488001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Mortgage rates are peaking ~6%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House prices are bottoming out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Inflation to fall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Weekly incomes are rising 8% p/a</a:t>
            </a:r>
          </a:p>
          <a:p>
            <a:r>
              <a:rPr lang="en-US" dirty="0"/>
              <a:t>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A94C4A7-5B51-857F-8181-38B63030E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NZPIF, May 27, Bernard Hickey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598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888"/>
    </mc:Choice>
    <mc:Fallback xmlns="">
      <p:transition spd="slow" advTm="1398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BF6272-F6F0-C64A-9F3B-0A351639A5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" y="136525"/>
            <a:ext cx="12191998" cy="1155827"/>
          </a:xfrm>
        </p:spPr>
        <p:txBody>
          <a:bodyPr>
            <a:noAutofit/>
          </a:bodyPr>
          <a:lstStyle/>
          <a:p>
            <a:r>
              <a:rPr lang="en-US" sz="5400" b="1" dirty="0"/>
              <a:t>We’re much healthier than we feel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26D2DCF-3234-1E48-BB7E-7CF7648123A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63597" y="1692058"/>
            <a:ext cx="6022568" cy="42645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14B0B96-3045-5688-5BED-6AA98E2AC5C8}"/>
              </a:ext>
            </a:extLst>
          </p:cNvPr>
          <p:cNvSpPr txBox="1"/>
          <p:nvPr/>
        </p:nvSpPr>
        <p:spPr>
          <a:xfrm>
            <a:off x="7055556" y="1589824"/>
            <a:ext cx="485738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We say we’re down, but we still spend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Home-owners are cash &amp; equity rich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Household, </a:t>
            </a:r>
            <a:r>
              <a:rPr lang="en-US" sz="4000" dirty="0" err="1"/>
              <a:t>corp</a:t>
            </a:r>
            <a:r>
              <a:rPr lang="en-US" sz="4000" dirty="0"/>
              <a:t> &amp; govt debt v. low 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AB0A35B-117F-975D-D28A-0C7A458C0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NZPIF, May 27, Bernard Hickey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690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558"/>
    </mc:Choice>
    <mc:Fallback xmlns="">
      <p:transition spd="slow" advTm="1025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BF6272-F6F0-C64A-9F3B-0A351639A5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" y="136525"/>
            <a:ext cx="12191998" cy="1155827"/>
          </a:xfrm>
        </p:spPr>
        <p:txBody>
          <a:bodyPr>
            <a:noAutofit/>
          </a:bodyPr>
          <a:lstStyle/>
          <a:p>
            <a:r>
              <a:rPr lang="en-US" b="1" dirty="0"/>
              <a:t>Supply chains are clearing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26D2DCF-3234-1E48-BB7E-7CF7648123A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2179" y="1729751"/>
            <a:ext cx="6321778" cy="41616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14B0B96-3045-5688-5BED-6AA98E2AC5C8}"/>
              </a:ext>
            </a:extLst>
          </p:cNvPr>
          <p:cNvSpPr txBox="1"/>
          <p:nvPr/>
        </p:nvSpPr>
        <p:spPr>
          <a:xfrm>
            <a:off x="7055556" y="1793024"/>
            <a:ext cx="513644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Input inflation rates falling globally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Container rates down 60% from peaks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China, Europe &amp; US sucking inflation down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D273809-CE9A-104E-758E-B60FBE01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NZPIF, May 27, Bernard Hickey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32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640"/>
    </mc:Choice>
    <mc:Fallback xmlns="">
      <p:transition spd="slow" advTm="616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|9.7|177.7|1.2|6.9|104.8|180.8|116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|1.9|12.9|2.7|1.2|3.1|2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1.5|0.5|23.1|2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2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4.1|0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2.2|1.5|0.8|0.6|1.2|1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7|59.5|0.7|0.8|3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4|5.4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.6|64.4|1.2|1.2|1.2|1.2|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7|2.7|2.2|1.2|79|1.9|52.2|47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3|1.1|4.2|2.8|3.6|4.6|23.5|1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8|51.6|50.7|3.9|9|6.3|5.4|8.2|27|1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2.2|8.5|6.7|69|4.2|9.4|1.5|1.2|6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15.8|52.4|2|6.7|4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7|44.8|7.6|29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7.4|49.1|0.6|0.5"/>
</p:tagLst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363C9DDB481C47BE737AD8048AF743" ma:contentTypeVersion="14" ma:contentTypeDescription="Create a new document." ma:contentTypeScope="" ma:versionID="935d817d502196d071b4a21717ae135f">
  <xsd:schema xmlns:xsd="http://www.w3.org/2001/XMLSchema" xmlns:xs="http://www.w3.org/2001/XMLSchema" xmlns:p="http://schemas.microsoft.com/office/2006/metadata/properties" xmlns:ns2="50c3efdd-a0ab-42b4-9acf-64a2cc56f85d" xmlns:ns3="d4dc3ab6-2b45-4d63-a196-ae649afaa577" targetNamespace="http://schemas.microsoft.com/office/2006/metadata/properties" ma:root="true" ma:fieldsID="800da30fdb7fe5324cddb67c6311d160" ns2:_="" ns3:_="">
    <xsd:import namespace="50c3efdd-a0ab-42b4-9acf-64a2cc56f85d"/>
    <xsd:import namespace="d4dc3ab6-2b45-4d63-a196-ae649afaa5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c3efdd-a0ab-42b4-9acf-64a2cc56f8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285b65cc-b4d9-44b4-bd72-9309983fcd6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dc3ab6-2b45-4d63-a196-ae649afaa57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88282675-871b-46db-b019-b68cd49bee1f}" ma:internalName="TaxCatchAll" ma:showField="CatchAllData" ma:web="d4dc3ab6-2b45-4d63-a196-ae649afaa5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0c3efdd-a0ab-42b4-9acf-64a2cc56f85d">
      <Terms xmlns="http://schemas.microsoft.com/office/infopath/2007/PartnerControls"/>
    </lcf76f155ced4ddcb4097134ff3c332f>
    <TaxCatchAll xmlns="d4dc3ab6-2b45-4d63-a196-ae649afaa57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B89CF30-EE88-4B31-A2D4-6468BC6139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c3efdd-a0ab-42b4-9acf-64a2cc56f85d"/>
    <ds:schemaRef ds:uri="d4dc3ab6-2b45-4d63-a196-ae649afaa5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3DCFC60-3D7E-4B7E-947E-A9D8B55CD9EC}">
  <ds:schemaRefs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terms/"/>
    <ds:schemaRef ds:uri="d4dc3ab6-2b45-4d63-a196-ae649afaa577"/>
    <ds:schemaRef ds:uri="50c3efdd-a0ab-42b4-9acf-64a2cc56f85d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79B48FA-5549-4491-A001-9B8D7FEF529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13844</TotalTime>
  <Words>583</Words>
  <Application>Microsoft Office PowerPoint</Application>
  <PresentationFormat>Widescreen</PresentationFormat>
  <Paragraphs>106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Courier New</vt:lpstr>
      <vt:lpstr>Open Sans</vt:lpstr>
      <vt:lpstr>Wingdings</vt:lpstr>
      <vt:lpstr>1_Custom Design</vt:lpstr>
      <vt:lpstr>Custom Design</vt:lpstr>
      <vt:lpstr>Office Theme</vt:lpstr>
      <vt:lpstr>Population growth, politics and interest rates</vt:lpstr>
      <vt:lpstr>‘Yay. It’s my 6th…and maybe last…’</vt:lpstr>
      <vt:lpstr>Highlights, lowlights and cliffhangers</vt:lpstr>
      <vt:lpstr>Highlights, lowlights and cliffhangers</vt:lpstr>
      <vt:lpstr>Highlights, lowlights and cliffhangers</vt:lpstr>
      <vt:lpstr>Oct 14 election was National’s to lose </vt:lpstr>
      <vt:lpstr>Summer was coming The rain came instead</vt:lpstr>
      <vt:lpstr>We’re much healthier than we feel </vt:lpstr>
      <vt:lpstr>Supply chains are clearing</vt:lpstr>
      <vt:lpstr>Fire(starter)fighter says he’s done</vt:lpstr>
      <vt:lpstr>LVR loosening will help</vt:lpstr>
      <vt:lpstr>Net migration too. Double forecasts</vt:lpstr>
      <vt:lpstr>Sustainable and (less) un-affordable</vt:lpstr>
      <vt:lpstr>What happens next?</vt:lpstr>
      <vt:lpstr>Inflation is subsiding globally</vt:lpstr>
      <vt:lpstr>Global recession? No so much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Nicholi Warner</dc:creator>
  <cp:lastModifiedBy>Microsoft account</cp:lastModifiedBy>
  <cp:revision>40</cp:revision>
  <dcterms:created xsi:type="dcterms:W3CDTF">2021-05-10T21:18:25Z</dcterms:created>
  <dcterms:modified xsi:type="dcterms:W3CDTF">2023-05-29T02:38:48Z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0x010100AC363C9DDB481C47BE737AD8048AF743</vt:lpwstr>
  </property>
</Properties>
</file>