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9" r:id="rId3"/>
    <p:sldId id="300" r:id="rId4"/>
    <p:sldId id="301" r:id="rId5"/>
    <p:sldId id="278" r:id="rId6"/>
    <p:sldId id="277" r:id="rId7"/>
    <p:sldId id="279" r:id="rId8"/>
    <p:sldId id="296" r:id="rId9"/>
    <p:sldId id="297" r:id="rId10"/>
    <p:sldId id="298" r:id="rId11"/>
    <p:sldId id="309" r:id="rId12"/>
    <p:sldId id="304" r:id="rId13"/>
    <p:sldId id="310" r:id="rId14"/>
    <p:sldId id="311" r:id="rId15"/>
    <p:sldId id="312" r:id="rId16"/>
    <p:sldId id="313" r:id="rId17"/>
    <p:sldId id="315" r:id="rId18"/>
    <p:sldId id="307" r:id="rId19"/>
    <p:sldId id="302" r:id="rId20"/>
    <p:sldId id="303" r:id="rId21"/>
    <p:sldId id="305" r:id="rId22"/>
    <p:sldId id="306" r:id="rId23"/>
    <p:sldId id="287" r:id="rId24"/>
    <p:sldId id="288" r:id="rId25"/>
    <p:sldId id="291" r:id="rId26"/>
    <p:sldId id="292" r:id="rId27"/>
    <p:sldId id="290" r:id="rId28"/>
    <p:sldId id="289" r:id="rId29"/>
    <p:sldId id="293" r:id="rId30"/>
    <p:sldId id="276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B6CA7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B404-A8E1-4158-B796-BF8931777EE1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EDC2-4391-4024-A55B-CA48A42E9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5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6EC6-541B-429C-B627-7AC67A3EBCE0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5C26-25CF-408E-AE36-465461A35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1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99BE-2036-43A1-8C78-CD011E49CD57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DC40-A422-4F1D-811C-38341A13D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46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7BCE-4B2E-4AAF-A618-14F884A2E670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D474-C26E-4A78-94AE-CE48592E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8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3CB5-5252-44E8-AEBE-DD5B98B55764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43A7-A84E-4494-A6DF-B09EE78DF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31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749A-3899-4FC4-A9D4-2FEB61EA118B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548A-C4A5-426E-8D12-8CADF8193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0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9BD3-37E9-4EDA-ABCF-73C1ABCECDD0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0E76-1FCC-438B-B8D9-29DFDF4CE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62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E918-1537-41C1-9E75-C145DA6C9FED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F06C-8C6C-4B85-A8BC-DC0E1CDA7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63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FA552-0EF2-4FD3-9B71-026637E8C824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A768-5D64-43C9-98FD-994E71BAF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09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F2C4-9BDE-403F-9B21-12C5BA4AA15F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AF36-6206-4495-A1C4-871CEB513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12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4B90-CF98-4D63-B95E-782D16DEA03B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E59B-A559-432D-A685-133DC668D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8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BFA34-02E7-4754-BD30-C8203EACEAE6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E15B84-DE19-4E3D-B88C-28FBB28CF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288838" cy="6858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NZ" dirty="0"/>
          </a:p>
        </p:txBody>
      </p:sp>
      <p:pic>
        <p:nvPicPr>
          <p:cNvPr id="2051" name="Picture 4" descr="FA Logo FederationWhit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125538"/>
            <a:ext cx="6486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Unlawful Dwellings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2. Legal opinion from Chen Palmer</a:t>
            </a:r>
          </a:p>
          <a:p>
            <a:endParaRPr lang="en-NZ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Check your properties</a:t>
            </a:r>
          </a:p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Get a Code of acceptance...</a:t>
            </a:r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Election</a:t>
            </a:r>
            <a:endParaRPr lang="en-NZ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i="1" smtClean="0"/>
          </a:p>
        </p:txBody>
      </p:sp>
      <p:pic>
        <p:nvPicPr>
          <p:cNvPr id="12292" name="Picture 2" descr="Image result for Winston Pe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981075"/>
            <a:ext cx="10283825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74825" y="0"/>
            <a:ext cx="33845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40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855913" y="333375"/>
            <a:ext cx="73660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Cost of Ring Fencing losses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5913" y="1412875"/>
          <a:ext cx="6480175" cy="4718050"/>
        </p:xfrm>
        <a:graphic>
          <a:graphicData uri="http://schemas.openxmlformats.org/drawingml/2006/table">
            <a:tbl>
              <a:tblPr/>
              <a:tblGrid>
                <a:gridCol w="4091020"/>
                <a:gridCol w="818203"/>
                <a:gridCol w="1570952"/>
              </a:tblGrid>
              <a:tr h="741036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Providing the average NZ home as a rental</a:t>
                      </a:r>
                      <a:endParaRPr lang="en-NZ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93255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Property Value (REINZ NZ Median house price)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$529,000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532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Deposit / Investment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$52,900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32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Mortgage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$476,100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32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Mortgage Interest rate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5.86%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32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Weekly Rent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$520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32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Annual rent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$27,040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32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Expenses</a:t>
                      </a:r>
                      <a:endParaRPr lang="en-NZ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$37,301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32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Cost in first year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-$10,261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532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Tax Refund </a:t>
                      </a:r>
                      <a:r>
                        <a:rPr lang="en-NZ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(Inc chattels </a:t>
                      </a:r>
                      <a:r>
                        <a:rPr lang="en-NZ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Depn</a:t>
                      </a:r>
                      <a:r>
                        <a:rPr lang="en-NZ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33.00%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-$4,084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504"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Owners cost</a:t>
                      </a:r>
                    </a:p>
                  </a:txBody>
                  <a:tcPr marL="9524" marR="9524" marT="95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-$6,177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Future cost issues</a:t>
            </a:r>
            <a:endParaRPr lang="en-NZ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r>
              <a:rPr lang="en-NZ" altLang="en-US" smtClean="0"/>
              <a:t>Repairs and maintenance</a:t>
            </a:r>
          </a:p>
          <a:p>
            <a:r>
              <a:rPr lang="en-NZ" altLang="en-US" smtClean="0"/>
              <a:t>WOF</a:t>
            </a:r>
          </a:p>
          <a:p>
            <a:r>
              <a:rPr lang="en-NZ" altLang="en-US" smtClean="0"/>
              <a:t>Ring fencing losses</a:t>
            </a:r>
          </a:p>
          <a:p>
            <a:r>
              <a:rPr lang="en-NZ" altLang="en-US" smtClean="0"/>
              <a:t>Capital gains tax</a:t>
            </a:r>
          </a:p>
          <a:p>
            <a:r>
              <a:rPr lang="en-NZ" altLang="en-US" smtClean="0"/>
              <a:t>Property management fees ...</a:t>
            </a:r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12424" r="17265" b="6250"/>
          <a:stretch>
            <a:fillRect/>
          </a:stretch>
        </p:blipFill>
        <p:spPr bwMode="auto">
          <a:xfrm>
            <a:off x="1524000" y="0"/>
            <a:ext cx="91440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14391" r="14507" b="6250"/>
          <a:stretch>
            <a:fillRect/>
          </a:stretch>
        </p:blipFill>
        <p:spPr bwMode="auto">
          <a:xfrm>
            <a:off x="1524000" y="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12422" r="14507" b="5266"/>
          <a:stretch>
            <a:fillRect/>
          </a:stretch>
        </p:blipFill>
        <p:spPr bwMode="auto">
          <a:xfrm>
            <a:off x="152400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Security of tenure</a:t>
            </a:r>
            <a:endParaRPr lang="en-NZ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tabLst>
                <a:tab pos="6640513" algn="r"/>
              </a:tabLst>
            </a:pPr>
            <a:r>
              <a:rPr lang="en-NZ" altLang="en-US" smtClean="0"/>
              <a:t>No intention of selling	49.2%</a:t>
            </a:r>
          </a:p>
          <a:p>
            <a:pPr>
              <a:buFont typeface="Arial" panose="020B0604020202020204" pitchFamily="34" charset="0"/>
              <a:buNone/>
              <a:tabLst>
                <a:tab pos="6640513" algn="r"/>
              </a:tabLst>
            </a:pPr>
            <a:r>
              <a:rPr lang="en-NZ" altLang="en-US" smtClean="0"/>
              <a:t>At least 10 years	12.7%</a:t>
            </a:r>
          </a:p>
          <a:p>
            <a:pPr>
              <a:buFont typeface="Arial" panose="020B0604020202020204" pitchFamily="34" charset="0"/>
              <a:buNone/>
              <a:tabLst>
                <a:tab pos="6640513" algn="r"/>
              </a:tabLst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  <a:tabLst>
                <a:tab pos="6640513" algn="r"/>
              </a:tabLst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  <a:tabLst>
                <a:tab pos="6640513" algn="r"/>
              </a:tabLst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  <a:tabLst>
                <a:tab pos="6640513" algn="r"/>
              </a:tabLst>
            </a:pPr>
            <a:endParaRPr lang="en-NZ" alt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Effect of losing a rental property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92313" y="1484313"/>
          <a:ext cx="7921625" cy="2519362"/>
        </p:xfrm>
        <a:graphic>
          <a:graphicData uri="http://schemas.openxmlformats.org/drawingml/2006/table">
            <a:tbl>
              <a:tblPr/>
              <a:tblGrid>
                <a:gridCol w="2160443"/>
                <a:gridCol w="1944399"/>
                <a:gridCol w="1944399"/>
                <a:gridCol w="1872384"/>
              </a:tblGrid>
              <a:tr h="867250">
                <a:tc>
                  <a:txBody>
                    <a:bodyPr/>
                    <a:lstStyle/>
                    <a:p>
                      <a:pPr algn="ctr" fontAlgn="t"/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Number </a:t>
                      </a:r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occupants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Dwellings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Occupants per dwelling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4862">
                <a:tc>
                  <a:txBody>
                    <a:bodyPr/>
                    <a:lstStyle/>
                    <a:p>
                      <a:pPr algn="r" fontAlgn="b"/>
                      <a:r>
                        <a:rPr lang="en-NZ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All homes</a:t>
                      </a:r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4,242,051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1,549,890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2.74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625">
                <a:tc>
                  <a:txBody>
                    <a:bodyPr/>
                    <a:lstStyle/>
                    <a:p>
                      <a:pPr algn="r" fontAlgn="b"/>
                      <a:r>
                        <a:rPr lang="en-NZ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Owner occupied</a:t>
                      </a:r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2,112,747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1,003,575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2.11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625">
                <a:tc>
                  <a:txBody>
                    <a:bodyPr/>
                    <a:lstStyle/>
                    <a:p>
                      <a:pPr algn="r" fontAlgn="b"/>
                      <a:r>
                        <a:rPr lang="en-NZ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Rented</a:t>
                      </a:r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2,129,304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546,315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3.90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b="1" dirty="0">
                <a:solidFill>
                  <a:srgbClr val="00B0F0"/>
                </a:solidFill>
              </a:rPr>
              <a:t>Policies </a:t>
            </a:r>
            <a:r>
              <a:rPr lang="en-NZ" b="1" dirty="0" smtClean="0">
                <a:solidFill>
                  <a:srgbClr val="00B0F0"/>
                </a:solidFill>
              </a:rPr>
              <a:t>affecting </a:t>
            </a:r>
            <a:r>
              <a:rPr lang="en-NZ" b="1" dirty="0">
                <a:solidFill>
                  <a:srgbClr val="00B0F0"/>
                </a:solidFill>
              </a:rPr>
              <a:t>property investors…</a:t>
            </a:r>
            <a:endParaRPr lang="en-N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47850" y="765175"/>
          <a:ext cx="8496300" cy="6391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430"/>
                <a:gridCol w="1637712"/>
                <a:gridCol w="1679242"/>
                <a:gridCol w="1679242"/>
                <a:gridCol w="1620675"/>
              </a:tblGrid>
              <a:tr h="460165">
                <a:tc>
                  <a:txBody>
                    <a:bodyPr/>
                    <a:lstStyle/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20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National</a:t>
                      </a:r>
                      <a:endParaRPr lang="en-NZ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20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Labour</a:t>
                      </a:r>
                      <a:endParaRPr lang="en-NZ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20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NZ First</a:t>
                      </a:r>
                      <a:endParaRPr lang="en-NZ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20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Greens</a:t>
                      </a:r>
                      <a:endParaRPr lang="en-NZ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684364">
                <a:tc>
                  <a:txBody>
                    <a:bodyPr/>
                    <a:lstStyle/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800" dirty="0" smtClean="0">
                        <a:effectLst/>
                      </a:endParaRPr>
                    </a:p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800" dirty="0" err="1" smtClean="0">
                          <a:effectLst/>
                        </a:rPr>
                        <a:t>WoF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 first 100 days in office</a:t>
                      </a:r>
                      <a:r>
                        <a:rPr lang="en-NZ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en-NZ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</a:tr>
              <a:tr h="763019">
                <a:tc>
                  <a:txBody>
                    <a:bodyPr/>
                    <a:lstStyle/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800" dirty="0" smtClean="0">
                        <a:effectLst/>
                      </a:endParaRPr>
                    </a:p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</a:rPr>
                        <a:t>CGT</a:t>
                      </a:r>
                      <a:endParaRPr lang="en-NZ" sz="1800" dirty="0">
                        <a:effectLst/>
                      </a:endParaRPr>
                    </a:p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</a:rPr>
                        <a:t> 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but said yes. Previously 15%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 for Foreign</a:t>
                      </a: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owners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No for </a:t>
                      </a:r>
                      <a:r>
                        <a:rPr lang="en-NZ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NZers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Yes.</a:t>
                      </a: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Income tax rate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(ex-family home)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</a:tr>
              <a:tr h="739774">
                <a:tc>
                  <a:txBody>
                    <a:bodyPr/>
                    <a:lstStyle/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800" dirty="0" smtClean="0">
                        <a:effectLst/>
                      </a:endParaRPr>
                    </a:p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</a:rPr>
                        <a:t>Bright Line Test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Existing 2 Years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 Years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No comment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 Years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</a:tr>
              <a:tr h="786267">
                <a:tc>
                  <a:txBody>
                    <a:bodyPr/>
                    <a:lstStyle/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800" dirty="0" smtClean="0">
                        <a:effectLst/>
                      </a:endParaRPr>
                    </a:p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</a:rPr>
                        <a:t>Ring </a:t>
                      </a:r>
                      <a:r>
                        <a:rPr lang="en-NZ" sz="1800" dirty="0">
                          <a:effectLst/>
                        </a:rPr>
                        <a:t>fencing losses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No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Yes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No comment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No comment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</a:tr>
              <a:tr h="732053">
                <a:tc>
                  <a:txBody>
                    <a:bodyPr/>
                    <a:lstStyle/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800" dirty="0" smtClean="0">
                        <a:effectLst/>
                      </a:endParaRPr>
                    </a:p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</a:rPr>
                        <a:t>Heating </a:t>
                      </a:r>
                      <a:r>
                        <a:rPr lang="en-NZ" sz="1800" dirty="0">
                          <a:effectLst/>
                        </a:rPr>
                        <a:t>&amp; insulation </a:t>
                      </a:r>
                      <a:r>
                        <a:rPr lang="en-NZ" sz="1800" dirty="0" err="1">
                          <a:effectLst/>
                        </a:rPr>
                        <a:t>stds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Minimum</a:t>
                      </a:r>
                      <a:r>
                        <a:rPr lang="en-NZ" sz="13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standards introduced</a:t>
                      </a:r>
                      <a:endParaRPr lang="en-NZ" sz="13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Healthy</a:t>
                      </a: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Homes Bill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$2,000 grant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Healthy</a:t>
                      </a: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Homes Bill</a:t>
                      </a:r>
                      <a:r>
                        <a:rPr lang="en-NZ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Healthy</a:t>
                      </a: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Homes Bill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</a:tr>
              <a:tr h="1485859">
                <a:tc>
                  <a:txBody>
                    <a:bodyPr/>
                    <a:lstStyle/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800" dirty="0" smtClean="0">
                        <a:effectLst/>
                      </a:endParaRPr>
                    </a:p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effectLst/>
                        </a:rPr>
                        <a:t>Toughen RTA</a:t>
                      </a:r>
                      <a:endParaRPr lang="en-NZ" sz="1800" dirty="0">
                        <a:effectLst/>
                      </a:endParaRPr>
                    </a:p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effectLst/>
                        </a:rPr>
                        <a:t> </a:t>
                      </a:r>
                      <a:endParaRPr lang="en-NZ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clause notice.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90 days if selling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Annual</a:t>
                      </a: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rent reviews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clause notice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90 days if selling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Annual</a:t>
                      </a: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rent reviews</a:t>
                      </a:r>
                      <a:endParaRPr lang="en-NZ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Advocates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Encourage long leases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Tenants anonymous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Automatic right of renewal</a:t>
                      </a: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</a:tr>
              <a:tr h="739774">
                <a:tc>
                  <a:txBody>
                    <a:bodyPr/>
                    <a:lstStyle/>
                    <a:p>
                      <a:pPr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Minimum Standards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1075"/>
            <a:ext cx="8229600" cy="5145088"/>
          </a:xfrm>
        </p:spPr>
        <p:txBody>
          <a:bodyPr/>
          <a:lstStyle/>
          <a:p>
            <a:r>
              <a:rPr lang="en-NZ" altLang="en-US" smtClean="0"/>
              <a:t>Install Smoke Alarms</a:t>
            </a:r>
          </a:p>
          <a:p>
            <a:r>
              <a:rPr lang="en-NZ" altLang="en-US" smtClean="0"/>
              <a:t>Insulation:</a:t>
            </a:r>
          </a:p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	Existing to 1978 standards</a:t>
            </a:r>
          </a:p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	New to current standards</a:t>
            </a:r>
          </a:p>
          <a:p>
            <a:r>
              <a:rPr lang="en-NZ" altLang="en-US" smtClean="0"/>
              <a:t>July 2019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7064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NZ" b="1" dirty="0" smtClean="0">
                <a:solidFill>
                  <a:srgbClr val="00B0F0"/>
                </a:solidFill>
              </a:rPr>
              <a:t>Affordability</a:t>
            </a:r>
            <a:endParaRPr lang="en-N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47850" y="981075"/>
          <a:ext cx="8496300" cy="5616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881"/>
                <a:gridCol w="2156207"/>
                <a:gridCol w="2156207"/>
                <a:gridCol w="2081005"/>
              </a:tblGrid>
              <a:tr h="45846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20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National</a:t>
                      </a:r>
                      <a:endParaRPr lang="en-NZ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20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Labour</a:t>
                      </a:r>
                      <a:endParaRPr lang="en-NZ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2000" dirty="0" smtClean="0">
                        <a:effectLst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 smtClean="0">
                          <a:effectLst/>
                        </a:rPr>
                        <a:t>NZ First</a:t>
                      </a:r>
                      <a:endParaRPr lang="en-NZ" sz="20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20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Greens</a:t>
                      </a:r>
                      <a:endParaRPr lang="en-NZ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/>
                </a:tc>
              </a:tr>
              <a:tr h="681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Build 34,000 homes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(5,000 state homes, 7,000 affordable homes)</a:t>
                      </a:r>
                      <a:endParaRPr lang="en-N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+mn-lt"/>
                          <a:ea typeface="Times New Roman"/>
                        </a:rPr>
                        <a:t>Build 100,000 starter homes over 10 years</a:t>
                      </a: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+mn-lt"/>
                        </a:rPr>
                        <a:t>Long term sale agreements for land to first home buyers</a:t>
                      </a: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 smtClean="0">
                          <a:effectLst/>
                          <a:latin typeface="+mn-lt"/>
                          <a:ea typeface="Times New Roman"/>
                        </a:rPr>
                        <a:t>Labours policy plus build 10,000 rent to buy homes</a:t>
                      </a:r>
                    </a:p>
                  </a:txBody>
                  <a:tcPr marL="68577" marR="68577" marT="0" marB="0" anchor="ctr"/>
                </a:tc>
              </a:tr>
              <a:tr h="760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Introduced Special Housing Areas – fast track consents</a:t>
                      </a:r>
                    </a:p>
                  </a:txBody>
                  <a:tcPr marL="68577" marR="68577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+mn-lt"/>
                          <a:ea typeface="Times New Roman"/>
                        </a:rPr>
                        <a:t>Less red tape on affordable homes</a:t>
                      </a: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+mn-lt"/>
                        </a:rPr>
                        <a:t>2% mortgage interest for first 5 years</a:t>
                      </a: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 smtClean="0">
                          <a:effectLst/>
                          <a:latin typeface="+mn-lt"/>
                          <a:ea typeface="Times New Roman"/>
                        </a:rPr>
                        <a:t>Fund 3</a:t>
                      </a:r>
                      <a:r>
                        <a:rPr lang="en-NZ" sz="1400" baseline="30000" dirty="0" smtClean="0">
                          <a:effectLst/>
                          <a:latin typeface="+mn-lt"/>
                          <a:ea typeface="Times New Roman"/>
                        </a:rPr>
                        <a:t>rd</a:t>
                      </a:r>
                      <a:r>
                        <a:rPr lang="en-NZ" sz="1400" dirty="0" smtClean="0">
                          <a:effectLst/>
                          <a:latin typeface="+mn-lt"/>
                          <a:ea typeface="Times New Roman"/>
                        </a:rPr>
                        <a:t> sector to provide 1,000 houses a year</a:t>
                      </a:r>
                    </a:p>
                  </a:txBody>
                  <a:tcPr marL="68577" marR="68577" marT="0" marB="0" anchor="ctr"/>
                </a:tc>
              </a:tr>
              <a:tr h="73703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Urban Development Authority</a:t>
                      </a:r>
                    </a:p>
                  </a:txBody>
                  <a:tcPr marL="68577" marR="68577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+mn-lt"/>
                          <a:ea typeface="Times New Roman"/>
                        </a:rPr>
                        <a:t>Affordable Housing Authority</a:t>
                      </a: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effectLst/>
                          <a:latin typeface="+mn-lt"/>
                        </a:rPr>
                        <a:t>2% loans to councils for elderly and social rental housing</a:t>
                      </a: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NZ" sz="1400" dirty="0" smtClean="0">
                          <a:effectLst/>
                          <a:latin typeface="+mn-lt"/>
                          <a:ea typeface="Times New Roman"/>
                        </a:rPr>
                        <a:t>Increase minimum wage – 66% of average wage</a:t>
                      </a:r>
                    </a:p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</a:tr>
              <a:tr h="783353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Introduced $25pw benefits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Increase accommodation supplement. Tax</a:t>
                      </a:r>
                      <a:r>
                        <a:rPr lang="en-NZ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deductions</a:t>
                      </a:r>
                      <a:endParaRPr lang="en-N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Copy National policy apart from tax deductions</a:t>
                      </a:r>
                      <a:endParaRPr lang="en-N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Copy National policy </a:t>
                      </a:r>
                      <a:endParaRPr lang="en-NZ" sz="1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Copy National policy</a:t>
                      </a:r>
                      <a:endParaRPr lang="en-NZ" sz="1400" i="1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</a:tr>
              <a:tr h="729340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Already introduced</a:t>
                      </a:r>
                      <a:r>
                        <a:rPr lang="en-NZ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NZ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Kiwisaver</a:t>
                      </a:r>
                      <a:r>
                        <a:rPr lang="en-NZ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/ Welcome home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Increased to $20,000</a:t>
                      </a:r>
                      <a:endParaRPr lang="en-N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Discourage rental property investment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Low rate mortgages for low income households</a:t>
                      </a:r>
                    </a:p>
                  </a:txBody>
                  <a:tcPr marL="68577" marR="68577" marT="0" marB="0" anchor="ctr"/>
                </a:tc>
              </a:tr>
              <a:tr h="729340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N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$1 billion Housing Infrastructure Fund </a:t>
                      </a:r>
                      <a:endParaRPr lang="en-N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</a:tr>
              <a:tr h="73703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Reform RMA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en-NZ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Effect of losing a rental property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92313" y="1484313"/>
          <a:ext cx="7921625" cy="2519362"/>
        </p:xfrm>
        <a:graphic>
          <a:graphicData uri="http://schemas.openxmlformats.org/drawingml/2006/table">
            <a:tbl>
              <a:tblPr/>
              <a:tblGrid>
                <a:gridCol w="2160443"/>
                <a:gridCol w="1944399"/>
                <a:gridCol w="1944399"/>
                <a:gridCol w="1872384"/>
              </a:tblGrid>
              <a:tr h="867250">
                <a:tc>
                  <a:txBody>
                    <a:bodyPr/>
                    <a:lstStyle/>
                    <a:p>
                      <a:pPr algn="ctr" fontAlgn="t"/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Number </a:t>
                      </a:r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occupants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Dwellings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Occupants per dwelling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4862">
                <a:tc>
                  <a:txBody>
                    <a:bodyPr/>
                    <a:lstStyle/>
                    <a:p>
                      <a:pPr algn="r" fontAlgn="b"/>
                      <a:r>
                        <a:rPr lang="en-NZ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All homes</a:t>
                      </a:r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4,242,051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1,549,890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2.74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625">
                <a:tc>
                  <a:txBody>
                    <a:bodyPr/>
                    <a:lstStyle/>
                    <a:p>
                      <a:pPr algn="r" fontAlgn="b"/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625">
                <a:tc>
                  <a:txBody>
                    <a:bodyPr/>
                    <a:lstStyle/>
                    <a:p>
                      <a:pPr algn="r" fontAlgn="b"/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Effect of losing a rental property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92313" y="1484313"/>
          <a:ext cx="7921625" cy="2519362"/>
        </p:xfrm>
        <a:graphic>
          <a:graphicData uri="http://schemas.openxmlformats.org/drawingml/2006/table">
            <a:tbl>
              <a:tblPr/>
              <a:tblGrid>
                <a:gridCol w="2160443"/>
                <a:gridCol w="1944399"/>
                <a:gridCol w="1944399"/>
                <a:gridCol w="1872384"/>
              </a:tblGrid>
              <a:tr h="867250">
                <a:tc>
                  <a:txBody>
                    <a:bodyPr/>
                    <a:lstStyle/>
                    <a:p>
                      <a:pPr algn="ctr" fontAlgn="t"/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Number </a:t>
                      </a:r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occupants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Dwellings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Occupants per dwelling</a:t>
                      </a:r>
                    </a:p>
                  </a:txBody>
                  <a:tcPr marL="9526" marR="9526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4862">
                <a:tc>
                  <a:txBody>
                    <a:bodyPr/>
                    <a:lstStyle/>
                    <a:p>
                      <a:pPr algn="r" fontAlgn="b"/>
                      <a:r>
                        <a:rPr lang="en-NZ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All homes</a:t>
                      </a:r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4,242,051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1,549,890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2.74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625">
                <a:tc>
                  <a:txBody>
                    <a:bodyPr/>
                    <a:lstStyle/>
                    <a:p>
                      <a:pPr algn="r" fontAlgn="b"/>
                      <a:r>
                        <a:rPr lang="en-NZ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Owner occupied</a:t>
                      </a:r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2,112,747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1,003,575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2.11 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625">
                <a:tc>
                  <a:txBody>
                    <a:bodyPr/>
                    <a:lstStyle/>
                    <a:p>
                      <a:pPr algn="r" fontAlgn="b"/>
                      <a:endParaRPr lang="en-NZ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18703" r="11452" b="17314"/>
          <a:stretch>
            <a:fillRect/>
          </a:stretch>
        </p:blipFill>
        <p:spPr bwMode="auto">
          <a:xfrm>
            <a:off x="1524000" y="692150"/>
            <a:ext cx="90995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20673" r="18645" b="15344"/>
          <a:stretch>
            <a:fillRect/>
          </a:stretch>
        </p:blipFill>
        <p:spPr bwMode="auto">
          <a:xfrm>
            <a:off x="1847850" y="765175"/>
            <a:ext cx="8532813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6" t="11438" r="12558" b="12766"/>
          <a:stretch>
            <a:fillRect/>
          </a:stretch>
        </p:blipFill>
        <p:spPr bwMode="auto">
          <a:xfrm>
            <a:off x="152400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13782" r="19199" b="11438"/>
          <a:stretch>
            <a:fillRect/>
          </a:stretch>
        </p:blipFill>
        <p:spPr bwMode="auto">
          <a:xfrm>
            <a:off x="1992313" y="260350"/>
            <a:ext cx="817086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21655" r="10896" b="8453"/>
          <a:stretch>
            <a:fillRect/>
          </a:stretch>
        </p:blipFill>
        <p:spPr bwMode="auto">
          <a:xfrm>
            <a:off x="1524000" y="692150"/>
            <a:ext cx="90868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18703" r="20306" b="13376"/>
          <a:stretch>
            <a:fillRect/>
          </a:stretch>
        </p:blipFill>
        <p:spPr bwMode="auto">
          <a:xfrm>
            <a:off x="2135188" y="692150"/>
            <a:ext cx="78327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t="15375" r="6197" b="13376"/>
          <a:stretch>
            <a:fillRect/>
          </a:stretch>
        </p:blipFill>
        <p:spPr bwMode="auto">
          <a:xfrm>
            <a:off x="1524000" y="765175"/>
            <a:ext cx="915193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Healthy Housing Bill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1075"/>
            <a:ext cx="8229600" cy="5145088"/>
          </a:xfrm>
        </p:spPr>
        <p:txBody>
          <a:bodyPr/>
          <a:lstStyle/>
          <a:p>
            <a:r>
              <a:rPr lang="en-NZ" altLang="en-US" smtClean="0"/>
              <a:t>Insulation to current standards</a:t>
            </a:r>
          </a:p>
          <a:p>
            <a:r>
              <a:rPr lang="en-NZ" altLang="en-US" smtClean="0"/>
              <a:t>Fixed form of heating...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zherald.co.nz/resizer/xb5HSaFBBD4H1c_3c_TgkkcMYJ4=/900x0/smart/filters:quality(70)/arc-anglerfish-syd-prod-nzme.s3.amazonaws.com/public/WGA3GA2ZKFEA7FFGZGP2JCA5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0"/>
            <a:ext cx="91392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Methamphetamine 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1075"/>
            <a:ext cx="8229600" cy="5145088"/>
          </a:xfrm>
        </p:spPr>
        <p:txBody>
          <a:bodyPr/>
          <a:lstStyle/>
          <a:p>
            <a:r>
              <a:rPr lang="en-NZ" altLang="en-US" smtClean="0"/>
              <a:t>NZ Standards</a:t>
            </a:r>
          </a:p>
          <a:p>
            <a:r>
              <a:rPr lang="en-NZ" altLang="en-US" smtClean="0"/>
              <a:t>Contamination levels 0.5 to 1.5micrograms</a:t>
            </a:r>
          </a:p>
          <a:p>
            <a:r>
              <a:rPr lang="en-NZ" altLang="en-US" smtClean="0"/>
              <a:t>Standardised testing and remediation Co’s</a:t>
            </a:r>
          </a:p>
          <a:p>
            <a:r>
              <a:rPr lang="en-NZ" altLang="en-US" smtClean="0"/>
              <a:t>Self Testing with conditions</a:t>
            </a:r>
          </a:p>
          <a:p>
            <a:r>
              <a:rPr lang="en-NZ" altLang="en-US" smtClean="0"/>
              <a:t>NZPIF protocol</a:t>
            </a:r>
          </a:p>
          <a:p>
            <a:r>
              <a:rPr lang="en-NZ" altLang="en-US" smtClean="0"/>
              <a:t>Business relationships...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Unlawful Dwellings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1075"/>
            <a:ext cx="8229600" cy="5145088"/>
          </a:xfrm>
        </p:spPr>
        <p:txBody>
          <a:bodyPr/>
          <a:lstStyle/>
          <a:p>
            <a:r>
              <a:rPr lang="en-NZ" altLang="en-US" smtClean="0"/>
              <a:t>Anderson v FM Custodians</a:t>
            </a:r>
          </a:p>
          <a:p>
            <a:r>
              <a:rPr lang="en-NZ" altLang="en-US" smtClean="0"/>
              <a:t>Andersons were squatting </a:t>
            </a:r>
          </a:p>
          <a:p>
            <a:r>
              <a:rPr lang="en-NZ" altLang="en-US" smtClean="0"/>
              <a:t>Rest Home consent</a:t>
            </a:r>
          </a:p>
          <a:p>
            <a:r>
              <a:rPr lang="en-NZ" altLang="en-US" smtClean="0"/>
              <a:t>Consent conflicted with the RTA</a:t>
            </a:r>
          </a:p>
          <a:p>
            <a:r>
              <a:rPr lang="en-NZ" altLang="en-US" smtClean="0"/>
              <a:t>High Court ruled dwelling to be unlawful</a:t>
            </a:r>
          </a:p>
          <a:p>
            <a:r>
              <a:rPr lang="en-NZ" altLang="en-US" smtClean="0"/>
              <a:t>Tenancy Tribunal has no jurisdiction</a:t>
            </a:r>
          </a:p>
          <a:p>
            <a:r>
              <a:rPr lang="en-NZ" altLang="en-US" smtClean="0"/>
              <a:t>High court considered potential injustice to landlords but did not want to give a measure of legitimacy to letting arrangements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Unlawful Dwellings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r>
              <a:rPr lang="en-NZ" altLang="en-US" smtClean="0"/>
              <a:t>RTA clause 137: Prohibited transactions</a:t>
            </a:r>
            <a:br>
              <a:rPr lang="en-NZ" altLang="en-US" smtClean="0"/>
            </a:br>
            <a:endParaRPr lang="en-NZ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NZ" altLang="en-US" i="1" smtClean="0"/>
              <a:t>All money paid ... Shall be recoverable as a debt due to the tenant...by the landlord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Unlawful Dwellings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Previous tenants sought 9 months rent to be paid back</a:t>
            </a:r>
          </a:p>
          <a:p>
            <a:r>
              <a:rPr lang="en-NZ" altLang="en-US" smtClean="0"/>
              <a:t>Tenant had taken the benefit of accommodation</a:t>
            </a:r>
          </a:p>
          <a:p>
            <a:r>
              <a:rPr lang="en-NZ" altLang="en-US" smtClean="0"/>
              <a:t>No complaints during the tenancy</a:t>
            </a:r>
          </a:p>
          <a:p>
            <a:r>
              <a:rPr lang="en-NZ" altLang="en-US" smtClean="0"/>
              <a:t>Claim was opportunistic and dismissed...</a:t>
            </a:r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Unlawful Dwellings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Solutions</a:t>
            </a:r>
          </a:p>
          <a:p>
            <a:r>
              <a:rPr lang="en-NZ" altLang="en-US" smtClean="0"/>
              <a:t>Residential Tenancies Amendment Bill</a:t>
            </a:r>
          </a:p>
          <a:p>
            <a:r>
              <a:rPr lang="en-NZ" altLang="en-US" smtClean="0"/>
              <a:t>Minister of Housing: Unrealistic to expect anything sooner</a:t>
            </a:r>
          </a:p>
          <a:p>
            <a:r>
              <a:rPr lang="en-NZ" altLang="en-US" smtClean="0"/>
              <a:t>Tenancy Tribunal: Procedural changes</a:t>
            </a:r>
          </a:p>
          <a:p>
            <a:r>
              <a:rPr lang="en-NZ" altLang="en-US" smtClean="0"/>
              <a:t>Court of Appeal </a:t>
            </a:r>
          </a:p>
          <a:p>
            <a:r>
              <a:rPr lang="en-NZ" altLang="en-US" smtClean="0"/>
              <a:t>Two remaining options we are pursuing...</a:t>
            </a:r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l"/>
            <a:r>
              <a:rPr lang="en-NZ" altLang="en-US" b="1" smtClean="0">
                <a:solidFill>
                  <a:srgbClr val="00B0F0"/>
                </a:solidFill>
              </a:rPr>
              <a:t>Unlawful Dwellings</a:t>
            </a:r>
            <a:endParaRPr lang="en-NZ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0006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1. Tribunal Adjudicators finding</a:t>
            </a:r>
          </a:p>
          <a:p>
            <a:r>
              <a:rPr lang="en-NZ" altLang="en-US" smtClean="0"/>
              <a:t>High Court went away from the key point</a:t>
            </a:r>
          </a:p>
          <a:p>
            <a:r>
              <a:rPr lang="en-NZ" altLang="en-US" smtClean="0"/>
              <a:t>Cases not related to squatters in a rest home is advice rather than a binding ruling</a:t>
            </a:r>
          </a:p>
          <a:p>
            <a:r>
              <a:rPr lang="en-NZ" altLang="en-US" smtClean="0"/>
              <a:t>Tribunal does have jurisdiction on other unlawful premises</a:t>
            </a:r>
          </a:p>
          <a:p>
            <a:pPr>
              <a:buFont typeface="Arial" panose="020B0604020202020204" pitchFamily="34" charset="0"/>
              <a:buNone/>
            </a:pPr>
            <a:r>
              <a:rPr lang="en-NZ" altLang="en-US" smtClean="0"/>
              <a:t>Dunedin Landlords appeal ...</a:t>
            </a:r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smtClean="0"/>
          </a:p>
          <a:p>
            <a:pPr>
              <a:buFont typeface="Arial" panose="020B0604020202020204" pitchFamily="34" charset="0"/>
              <a:buNone/>
            </a:pPr>
            <a:endParaRPr lang="en-NZ" alt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5671</TotalTime>
  <Words>657</Words>
  <Application>Microsoft Office PowerPoint</Application>
  <PresentationFormat>Widescreen</PresentationFormat>
  <Paragraphs>235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Office Theme</vt:lpstr>
      <vt:lpstr>PowerPoint Presentation</vt:lpstr>
      <vt:lpstr>Minimum Standards</vt:lpstr>
      <vt:lpstr>Healthy Housing Bill</vt:lpstr>
      <vt:lpstr>Methamphetamine </vt:lpstr>
      <vt:lpstr>Unlawful Dwellings</vt:lpstr>
      <vt:lpstr>Unlawful Dwellings</vt:lpstr>
      <vt:lpstr>Unlawful Dwellings</vt:lpstr>
      <vt:lpstr>Unlawful Dwellings</vt:lpstr>
      <vt:lpstr>Unlawful Dwellings</vt:lpstr>
      <vt:lpstr>Unlawful Dwellings</vt:lpstr>
      <vt:lpstr>Election</vt:lpstr>
      <vt:lpstr>Cost of Ring Fencing losses</vt:lpstr>
      <vt:lpstr>Future cost issues</vt:lpstr>
      <vt:lpstr>PowerPoint Presentation</vt:lpstr>
      <vt:lpstr>PowerPoint Presentation</vt:lpstr>
      <vt:lpstr>PowerPoint Presentation</vt:lpstr>
      <vt:lpstr>Security of tenure</vt:lpstr>
      <vt:lpstr>Effect of losing a rental property</vt:lpstr>
      <vt:lpstr>Policies affecting property investors…</vt:lpstr>
      <vt:lpstr>Affordability</vt:lpstr>
      <vt:lpstr>Effect of losing a rental property</vt:lpstr>
      <vt:lpstr>Effect of losing a rental property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Jan Hains</cp:lastModifiedBy>
  <cp:revision>243</cp:revision>
  <dcterms:created xsi:type="dcterms:W3CDTF">2014-05-31T21:09:38Z</dcterms:created>
  <dcterms:modified xsi:type="dcterms:W3CDTF">2017-11-06T20:50:38Z</dcterms:modified>
</cp:coreProperties>
</file>