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893" r:id="rId3"/>
    <p:sldId id="894" r:id="rId4"/>
    <p:sldId id="900" r:id="rId5"/>
    <p:sldId id="903" r:id="rId6"/>
    <p:sldId id="902" r:id="rId7"/>
    <p:sldId id="895" r:id="rId8"/>
    <p:sldId id="898" r:id="rId9"/>
    <p:sldId id="901" r:id="rId10"/>
    <p:sldId id="882" r:id="rId11"/>
    <p:sldId id="846" r:id="rId12"/>
    <p:sldId id="899" r:id="rId13"/>
    <p:sldId id="904" r:id="rId14"/>
    <p:sldId id="826" r:id="rId15"/>
    <p:sldId id="905" r:id="rId16"/>
    <p:sldId id="309" r:id="rId17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CC"/>
    <a:srgbClr val="0000FF"/>
    <a:srgbClr val="FF3300"/>
    <a:srgbClr val="FF6600"/>
    <a:srgbClr val="009900"/>
    <a:srgbClr val="3399FF"/>
    <a:srgbClr val="000000"/>
    <a:srgbClr val="FFCC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86451" autoAdjust="0"/>
  </p:normalViewPr>
  <p:slideViewPr>
    <p:cSldViewPr>
      <p:cViewPr varScale="1">
        <p:scale>
          <a:sx n="50" d="100"/>
          <a:sy n="50" d="100"/>
        </p:scale>
        <p:origin x="110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03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0"/>
            <a:ext cx="297180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677"/>
            <a:ext cx="297180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9446677"/>
            <a:ext cx="297180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A011B7D-2B76-49A2-8833-97679F92BE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064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0"/>
            <a:ext cx="297180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24203"/>
            <a:ext cx="5486400" cy="447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7"/>
            <a:ext cx="297180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446677"/>
            <a:ext cx="297180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34B7306-F176-4A5F-8FBE-80C6EF8EA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251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C78E2-3423-4093-ACDD-D41E000B3AEC}" type="slidenum">
              <a:rPr lang="en-GB" altLang="en-US"/>
              <a:pPr/>
              <a:t>1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475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4B7306-F176-4A5F-8FBE-80C6EF8EAE4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70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4B7306-F176-4A5F-8FBE-80C6EF8EA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7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C78E2-3423-4093-ACDD-D41E000B3AEC}" type="slidenum">
              <a:rPr lang="en-GB" altLang="en-US"/>
              <a:pPr/>
              <a:t>16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7773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October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6206F-D009-4D8C-BD2B-D97FB4A5C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October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56B5F-07B7-4CE6-BC29-1CABDA16D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October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046C3-4DBC-4B7A-ACE2-0C6AE15D15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en-NZ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October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27896-0C26-4EC5-B97B-B40367979D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October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EB779-63CF-40FF-BEED-515482A1E2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October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D12B6-AB42-4BAE-8DA9-8A01781F7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October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2912C-36A1-4D5C-AB21-12C71C0320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October 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64493-D760-4005-81E2-090F04A61F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October 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056A0-36D9-421E-B77C-98D4328AA2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October 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55E52-01BA-4A7F-AE9E-2B9DAD4CC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October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68438-C7E3-4CBA-8484-43058D7B0C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October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10951-302A-4B91-9148-115AAFD3DD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October 2010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21C554-33AE-49AA-8C9C-619E2D28F1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AutoShape 10" descr="FA Logo Waikato RGB"/>
          <p:cNvSpPr>
            <a:spLocks noChangeAspect="1" noChangeArrowheads="1"/>
          </p:cNvSpPr>
          <p:nvPr userDrawn="1"/>
        </p:nvSpPr>
        <p:spPr bwMode="auto">
          <a:xfrm>
            <a:off x="155575" y="46040"/>
            <a:ext cx="2038350" cy="904875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NZ" dirty="0">
              <a:latin typeface="Arial" charset="0"/>
              <a:cs typeface="+mn-cs"/>
            </a:endParaRPr>
          </a:p>
        </p:txBody>
      </p:sp>
      <p:sp>
        <p:nvSpPr>
          <p:cNvPr id="1036" name="AutoShape 12" descr="FA Logo Waikato RGB"/>
          <p:cNvSpPr>
            <a:spLocks noChangeAspect="1" noChangeArrowheads="1"/>
          </p:cNvSpPr>
          <p:nvPr userDrawn="1"/>
        </p:nvSpPr>
        <p:spPr bwMode="auto">
          <a:xfrm>
            <a:off x="155575" y="46040"/>
            <a:ext cx="2038350" cy="904875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NZ" dirty="0"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NZ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238" y="2560638"/>
            <a:ext cx="7847012" cy="2308522"/>
          </a:xfrm>
        </p:spPr>
        <p:txBody>
          <a:bodyPr/>
          <a:lstStyle/>
          <a:p>
            <a:pPr marL="0" indent="0">
              <a:buNone/>
            </a:pPr>
            <a:r>
              <a:rPr lang="en-NZ" sz="4000" b="1" dirty="0">
                <a:solidFill>
                  <a:schemeClr val="bg1"/>
                </a:solidFill>
              </a:rPr>
              <a:t> </a:t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>Napier 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>NZPIF AGM</a:t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>Executive Officer Report</a:t>
            </a:r>
            <a:r>
              <a:rPr lang="en-NZ" sz="4000" b="1" dirty="0">
                <a:solidFill>
                  <a:srgbClr val="00B0F0"/>
                </a:solidFill>
              </a:rPr>
              <a:t/>
            </a:r>
            <a:br>
              <a:rPr lang="en-NZ" sz="4000" b="1" dirty="0">
                <a:solidFill>
                  <a:srgbClr val="00B0F0"/>
                </a:solidFill>
              </a:rPr>
            </a:br>
            <a:r>
              <a:rPr lang="en-NZ" sz="4000" b="1" dirty="0">
                <a:solidFill>
                  <a:srgbClr val="00B0F0"/>
                </a:solidFill>
              </a:rPr>
              <a:t/>
            </a:r>
            <a:br>
              <a:rPr lang="en-NZ" sz="4000" b="1" dirty="0">
                <a:solidFill>
                  <a:srgbClr val="00B0F0"/>
                </a:solidFill>
              </a:rPr>
            </a:br>
            <a:r>
              <a:rPr lang="en-NZ" sz="2400" dirty="0"/>
              <a:t>October 2021</a:t>
            </a:r>
            <a:br>
              <a:rPr lang="en-NZ" sz="2400" dirty="0"/>
            </a:br>
            <a:r>
              <a:rPr lang="en-NZ" sz="2400" dirty="0"/>
              <a:t/>
            </a:r>
            <a:br>
              <a:rPr lang="en-NZ" sz="2400" dirty="0"/>
            </a:br>
            <a:r>
              <a:rPr lang="en-NZ" sz="2400" dirty="0"/>
              <a:t>Sharon Cullwick </a:t>
            </a:r>
            <a:br>
              <a:rPr lang="en-NZ" sz="2400" dirty="0"/>
            </a:br>
            <a:r>
              <a:rPr lang="en-NZ" sz="2400" dirty="0"/>
              <a:t>NZPIF Executive Officer</a:t>
            </a:r>
            <a:br>
              <a:rPr lang="en-NZ" sz="2400" dirty="0"/>
            </a:br>
            <a:r>
              <a:rPr lang="en-NZ" sz="2400" dirty="0"/>
              <a:t/>
            </a:r>
            <a:br>
              <a:rPr lang="en-NZ" sz="2400" dirty="0"/>
            </a:br>
            <a:r>
              <a:rPr lang="en-NZ" sz="2400" b="1" dirty="0">
                <a:solidFill>
                  <a:srgbClr val="0000CC"/>
                </a:solidFill>
              </a:rPr>
              <a:t/>
            </a:r>
            <a:br>
              <a:rPr lang="en-NZ" sz="24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endParaRPr lang="en-GB" altLang="en-US" sz="4000" b="1" dirty="0">
              <a:solidFill>
                <a:srgbClr val="0000CC"/>
              </a:solidFill>
            </a:endParaRPr>
          </a:p>
        </p:txBody>
      </p:sp>
      <p:pic>
        <p:nvPicPr>
          <p:cNvPr id="4101" name="Picture 6" descr="C:\Users\glenda.watson\AppData\Local\Microsoft\Windows\Temporary Internet Files\Content.Outlook\SE8HEYGD\NZPIF - logo 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1300" y="476250"/>
            <a:ext cx="3521075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7FEEC1-D125-488C-BFD0-C2D6E7C0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112D45-4970-4A79-B7C1-C828639B4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00CC"/>
                </a:solidFill>
              </a:rPr>
              <a:t>Notice of motion </a:t>
            </a:r>
          </a:p>
          <a:p>
            <a:pPr marL="0" indent="0">
              <a:buNone/>
            </a:pPr>
            <a:r>
              <a:rPr lang="en-GB" sz="2000" dirty="0"/>
              <a:t>NZPIF propose an increase in affiliation fees from $57.50 to $60.00 per member</a:t>
            </a:r>
          </a:p>
          <a:p>
            <a:pPr marL="0" indent="0">
              <a:buNone/>
            </a:pPr>
            <a:r>
              <a:rPr lang="en-GB" sz="1800" dirty="0"/>
              <a:t>Reasons – </a:t>
            </a:r>
          </a:p>
          <a:p>
            <a:r>
              <a:rPr lang="en-GB" sz="1400" dirty="0"/>
              <a:t>This is less than a 5% increase and costs have increased</a:t>
            </a:r>
          </a:p>
          <a:p>
            <a:r>
              <a:rPr lang="en-GB" sz="1400" dirty="0"/>
              <a:t>NZPIF now have a fulltime Executive Officer</a:t>
            </a:r>
          </a:p>
          <a:p>
            <a:r>
              <a:rPr lang="en-GB" sz="1400" dirty="0"/>
              <a:t>We now have liability insurance for associations</a:t>
            </a:r>
          </a:p>
          <a:p>
            <a:r>
              <a:rPr lang="en-GB" sz="1400" dirty="0"/>
              <a:t>All of our costs have increased over time and it is at least 8 years since our last increase</a:t>
            </a:r>
          </a:p>
          <a:p>
            <a:r>
              <a:rPr lang="en-GB" sz="1400" dirty="0"/>
              <a:t>We have a new technology company who is more expensive than in the past</a:t>
            </a:r>
          </a:p>
          <a:p>
            <a:r>
              <a:rPr lang="en-GB" sz="1400" dirty="0"/>
              <a:t>We require working capital to operate </a:t>
            </a:r>
          </a:p>
          <a:p>
            <a:r>
              <a:rPr lang="en-GB" sz="1400" dirty="0"/>
              <a:t>NZPIF have reserve funds so we can still function if we had a severe financial situation such as a  large membership fall or a sponsorship loss.</a:t>
            </a:r>
          </a:p>
          <a:p>
            <a:r>
              <a:rPr lang="en-GB" sz="1400" dirty="0"/>
              <a:t>NZPIF funds are also available if we need to spend a large amount to defend our industry from adverse events such as Government legislation.</a:t>
            </a:r>
          </a:p>
          <a:p>
            <a:r>
              <a:rPr lang="en-GB" sz="1400" dirty="0"/>
              <a:t>Increase is from the 2022 financial year</a:t>
            </a:r>
          </a:p>
          <a:p>
            <a:endParaRPr lang="en-GB" sz="1400" dirty="0"/>
          </a:p>
          <a:p>
            <a:endParaRPr lang="en-NZ" sz="2400" dirty="0"/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37E3B9CE-18B1-4877-9CC1-C2C3504BD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672" y="274638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998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F999DC-9EF9-4E62-B619-1E13EA604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FF1586-47FA-4C4D-A0A9-8707F5B16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Z" b="1" dirty="0">
                <a:solidFill>
                  <a:srgbClr val="0000CC"/>
                </a:solidFill>
              </a:rPr>
              <a:t>New NZPIF documents for members</a:t>
            </a:r>
          </a:p>
          <a:p>
            <a:endParaRPr lang="en-NZ" sz="2400" dirty="0"/>
          </a:p>
          <a:p>
            <a:r>
              <a:rPr lang="en-NZ" sz="2400" dirty="0"/>
              <a:t>NZPIF have developed our own Healthy Homes compliance document. </a:t>
            </a:r>
          </a:p>
          <a:p>
            <a:r>
              <a:rPr lang="en-NZ" sz="2400" dirty="0"/>
              <a:t>NZPIF have developed a new Tenancy Agreement builder – specifically for landlords</a:t>
            </a:r>
          </a:p>
          <a:p>
            <a:r>
              <a:rPr lang="en-NZ" sz="2400" dirty="0"/>
              <a:t>Motel style directory which can be customised for your tenants</a:t>
            </a:r>
          </a:p>
          <a:p>
            <a:endParaRPr lang="en-NZ" sz="2400" dirty="0"/>
          </a:p>
          <a:p>
            <a:pPr marL="0" indent="0">
              <a:buNone/>
            </a:pPr>
            <a:r>
              <a:rPr lang="en-NZ" sz="2400" dirty="0"/>
              <a:t>These can be found on our members only section of the web site.</a:t>
            </a:r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1A687A38-8F0A-4EFA-B3A6-B6D4441B2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672" y="274638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123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12B2CE-5A1E-4901-9347-CD67820C3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060433-222F-48F3-A21D-3A45571FE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97491D8-64E8-4F72-842F-547D1BD21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362" y="264367"/>
            <a:ext cx="4001380" cy="586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75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B4EDFE-2CF1-41C5-BAFD-60B681FAA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D14BCE-F531-4E26-8B8A-D3A600F02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00CC"/>
                </a:solidFill>
              </a:rPr>
              <a:t>Things that have hopefully gone away</a:t>
            </a:r>
          </a:p>
          <a:p>
            <a:r>
              <a:rPr lang="en-GB" dirty="0"/>
              <a:t>WOF</a:t>
            </a:r>
          </a:p>
          <a:p>
            <a:r>
              <a:rPr lang="en-GB" dirty="0"/>
              <a:t>Rental increases once per year, per property (not per tenancy)</a:t>
            </a:r>
            <a:endParaRPr lang="en-NZ" dirty="0"/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CD31C548-2FE9-454B-8E9F-013EEAC55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672" y="274638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8406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7C4B22-1FEF-4ADF-9DED-D73DC9DDC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516E80-A1CA-4773-AA5F-CA9DC326D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>
                <a:solidFill>
                  <a:srgbClr val="3333CC"/>
                </a:solidFill>
              </a:rPr>
              <a:t>Other things NZPIF is working on:</a:t>
            </a:r>
          </a:p>
          <a:p>
            <a:r>
              <a:rPr lang="en-N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Privacy Commission – ’Must have’ and ‘Nice to have’  lists </a:t>
            </a:r>
            <a:endParaRPr lang="en-N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N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Commerce Commission – Cartel behaviour</a:t>
            </a:r>
            <a:endParaRPr lang="en-N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N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Healthy Homes – specifically the heating tool and heat pumps</a:t>
            </a:r>
            <a:endParaRPr lang="en-N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N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RTA changes – 90-day notice causing issues with property sales</a:t>
            </a:r>
          </a:p>
          <a:p>
            <a:r>
              <a:rPr lang="en-N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Meth Standards</a:t>
            </a:r>
          </a:p>
          <a:p>
            <a:r>
              <a:rPr lang="en-N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Insurance Council</a:t>
            </a:r>
          </a:p>
          <a:p>
            <a:r>
              <a:rPr lang="en-N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Property managers – licensing</a:t>
            </a:r>
          </a:p>
          <a:p>
            <a:r>
              <a:rPr lang="en-N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Debt To Income Restrictions – Reserve Bank</a:t>
            </a:r>
            <a:endParaRPr lang="en-N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N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Interest-only loans – Reserve Bank</a:t>
            </a:r>
          </a:p>
          <a:p>
            <a:r>
              <a:rPr lang="en-NZ" sz="1600" dirty="0">
                <a:ea typeface="Calibri" panose="020F0502020204030204" pitchFamily="34" charset="0"/>
                <a:cs typeface="Calibri" panose="020F0502020204030204" pitchFamily="34" charset="0"/>
              </a:rPr>
              <a:t>Potential changes in the Accommodation Supplement and Income Related Rent Subsidy</a:t>
            </a:r>
          </a:p>
          <a:p>
            <a:r>
              <a:rPr lang="en-N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Family Violence and Assault on Landlord legislation</a:t>
            </a:r>
          </a:p>
          <a:p>
            <a:r>
              <a:rPr lang="en-NZ" sz="1600" dirty="0">
                <a:ea typeface="Calibri" panose="020F0502020204030204" pitchFamily="34" charset="0"/>
                <a:cs typeface="Calibri" panose="020F0502020204030204" pitchFamily="34" charset="0"/>
              </a:rPr>
              <a:t>Significant Natural Areas</a:t>
            </a:r>
            <a:endParaRPr lang="en-N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N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Z" sz="2400" dirty="0"/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68464DC5-8D71-4EB9-90BC-AAFBB6967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672" y="274638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5855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7AA68C-9036-40F3-BD8F-D846B5524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2E6BC4-FB32-4067-905C-D446380D0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00CC"/>
                </a:solidFill>
              </a:rPr>
              <a:t>Looking Forward</a:t>
            </a:r>
          </a:p>
          <a:p>
            <a:r>
              <a:rPr lang="en-GB" sz="2400" dirty="0"/>
              <a:t>Believe more ‘mum and Dad’ investors will leave the industry as returns diminish</a:t>
            </a:r>
          </a:p>
          <a:p>
            <a:r>
              <a:rPr lang="en-GB" sz="2400" dirty="0"/>
              <a:t>This leaves more opportunities for serious property investors.</a:t>
            </a:r>
          </a:p>
          <a:p>
            <a:r>
              <a:rPr lang="en-GB" sz="2400" dirty="0"/>
              <a:t>Although the Government is making it harder for private rental home providers. They still need us as we supply approximately 85% of rental houses.</a:t>
            </a:r>
          </a:p>
          <a:p>
            <a:r>
              <a:rPr lang="en-GB" sz="2400" dirty="0"/>
              <a:t>Happy investing</a:t>
            </a:r>
            <a:endParaRPr lang="en-NZ" sz="2400" dirty="0"/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BB4C6F86-C9E0-43FF-9B9A-9C051E2DC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672" y="274638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0725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NZ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b="1" dirty="0">
                <a:solidFill>
                  <a:schemeClr val="bg1"/>
                </a:solidFill>
              </a:rPr>
              <a:t> </a:t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>Napier 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endParaRPr lang="en-GB" alt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0CB103-EC93-46D6-8822-2DA656B0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NZ" sz="5400" b="1" dirty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en-NZ" sz="5400" b="1" dirty="0">
                <a:solidFill>
                  <a:srgbClr val="0000CC"/>
                </a:solidFill>
              </a:rPr>
              <a:t>Thank you</a:t>
            </a:r>
          </a:p>
        </p:txBody>
      </p:sp>
      <p:pic>
        <p:nvPicPr>
          <p:cNvPr id="4101" name="Picture 6" descr="C:\Users\glenda.watson\AppData\Local\Microsoft\Windows\Temporary Internet Files\Content.Outlook\SE8HEYGD\NZPIF - logo 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45060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206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FA1E5F-4A78-4816-A39D-D190675E6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D960A6-5BB9-43AE-91F9-FD2A82679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0000CC"/>
                </a:solidFill>
              </a:rPr>
              <a:t>What a year!!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00CC"/>
                </a:solidFill>
              </a:rPr>
              <a:t>Another busy year with a lot happening in our industry and Covid-19 thrown into the mix again.</a:t>
            </a:r>
            <a:endParaRPr lang="en-NZ" dirty="0">
              <a:solidFill>
                <a:srgbClr val="0000CC"/>
              </a:solidFill>
            </a:endParaRPr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524CFD14-3A50-4E18-B588-1762DA46E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672" y="274638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886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CEC8F5-E19A-49BD-A42E-8817CDC8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4FAB33-82E7-4815-A685-B6A931A7A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00CC"/>
                </a:solidFill>
              </a:rPr>
              <a:t>Looking back – last 12 months</a:t>
            </a:r>
          </a:p>
          <a:p>
            <a:r>
              <a:rPr lang="en-GB" sz="2800" dirty="0"/>
              <a:t>NZPIF was mentioned in the media including TV, Radio, Newspaper, and  industry newsletters a total of 246 times!!</a:t>
            </a:r>
          </a:p>
          <a:p>
            <a:r>
              <a:rPr lang="en-GB" sz="2800" dirty="0"/>
              <a:t>12 NZ Property Investor Magazine articles</a:t>
            </a:r>
          </a:p>
          <a:p>
            <a:r>
              <a:rPr lang="en-GB" sz="2800" dirty="0"/>
              <a:t>16 Media Releases</a:t>
            </a:r>
          </a:p>
          <a:p>
            <a:r>
              <a:rPr lang="en-GB" sz="2800" dirty="0"/>
              <a:t>Articles produced for Otago PIA, Christchurch PIA, Juno Magazine and Up Magazine and NZPIF Magazine.</a:t>
            </a:r>
          </a:p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pPr lvl="1"/>
            <a:endParaRPr lang="en-GB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NZ" sz="1400" dirty="0"/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38052598-E651-46BE-A671-4E6E21933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9672" y="274638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934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F8946-ACC7-46EE-AF7D-FEAB8BBD7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EFAEC4-8443-4AAB-BBC4-47037D05E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I’ve been featured in NZ Herald, Bay Buzz Magazine and a MBIE Newsletter, Building Officers Institute TV channel promoting NZPIF.</a:t>
            </a:r>
          </a:p>
          <a:p>
            <a:r>
              <a:rPr lang="en-GB" sz="2800" dirty="0"/>
              <a:t>We’ve completed 2 surveys – thanks to those members who completed these.</a:t>
            </a:r>
          </a:p>
          <a:p>
            <a:r>
              <a:rPr lang="en-GB" sz="2800" dirty="0"/>
              <a:t>There have been 8 Presidents meetings held.</a:t>
            </a:r>
          </a:p>
          <a:p>
            <a:r>
              <a:rPr lang="en-GB" sz="2800" dirty="0"/>
              <a:t>I’ve travelled to 15 Associations (a few twice as I was in town on other business)</a:t>
            </a:r>
          </a:p>
          <a:p>
            <a:r>
              <a:rPr lang="en-GB" sz="2800" dirty="0"/>
              <a:t>2 zoom sessions with Associations</a:t>
            </a:r>
          </a:p>
          <a:p>
            <a:endParaRPr lang="en-NZ" dirty="0"/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D4DE9EAD-AF9A-41FD-9ECB-A1B0ECE57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672" y="274638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315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891063-0288-407F-A0A6-ABB6ABFB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D04998-7CC5-444B-9D5D-3DB91D5C9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00CC"/>
                </a:solidFill>
              </a:rPr>
              <a:t>Meetings held during the year</a:t>
            </a:r>
          </a:p>
          <a:p>
            <a:r>
              <a:rPr lang="en-GB" sz="1600" dirty="0"/>
              <a:t>Privacy Commission</a:t>
            </a:r>
          </a:p>
          <a:p>
            <a:r>
              <a:rPr lang="en-GB" sz="1600" dirty="0"/>
              <a:t>HUD</a:t>
            </a:r>
          </a:p>
          <a:p>
            <a:r>
              <a:rPr lang="en-GB" sz="1600" dirty="0"/>
              <a:t>Inland Revenue</a:t>
            </a:r>
          </a:p>
          <a:p>
            <a:r>
              <a:rPr lang="en-GB" sz="1600" dirty="0"/>
              <a:t>Political parties – Labour, National, Act</a:t>
            </a:r>
          </a:p>
          <a:p>
            <a:r>
              <a:rPr lang="en-GB" sz="1600" dirty="0"/>
              <a:t>REINZ</a:t>
            </a:r>
          </a:p>
          <a:p>
            <a:r>
              <a:rPr lang="en-GB" sz="1600" dirty="0"/>
              <a:t>Tenancy Services</a:t>
            </a:r>
          </a:p>
          <a:p>
            <a:r>
              <a:rPr lang="en-GB" sz="1600" dirty="0"/>
              <a:t>Compliance and Investigation Team</a:t>
            </a:r>
          </a:p>
          <a:p>
            <a:r>
              <a:rPr lang="en-GB" sz="1600" dirty="0"/>
              <a:t>Tenants Protection</a:t>
            </a:r>
          </a:p>
          <a:p>
            <a:r>
              <a:rPr lang="en-GB" sz="1600" dirty="0"/>
              <a:t>Renters United</a:t>
            </a:r>
          </a:p>
          <a:p>
            <a:r>
              <a:rPr lang="en-GB" sz="1600" dirty="0"/>
              <a:t>Easy Rent</a:t>
            </a:r>
          </a:p>
          <a:p>
            <a:r>
              <a:rPr lang="en-GB" sz="1600" dirty="0"/>
              <a:t>Empty Homes Project</a:t>
            </a:r>
          </a:p>
          <a:p>
            <a:r>
              <a:rPr lang="en-GB" sz="1600" dirty="0"/>
              <a:t>Ready2Rent</a:t>
            </a:r>
          </a:p>
          <a:p>
            <a:r>
              <a:rPr lang="en-GB" sz="1600" dirty="0"/>
              <a:t>Housing Coalition</a:t>
            </a:r>
          </a:p>
          <a:p>
            <a:r>
              <a:rPr lang="en-GB" sz="1600" dirty="0"/>
              <a:t>Citizens Advice</a:t>
            </a:r>
          </a:p>
          <a:p>
            <a:endParaRPr lang="en-GB" sz="1800" dirty="0"/>
          </a:p>
          <a:p>
            <a:endParaRPr lang="en-NZ" dirty="0"/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3E9D4A02-7DB1-48B5-965F-0E22A01CC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672" y="274638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928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531AAB-D11B-44A9-AE2C-E7103C70F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48F456-1DB2-4136-8F9E-26CE8F85E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00CC"/>
                </a:solidFill>
              </a:rPr>
              <a:t>Major changes this year</a:t>
            </a:r>
          </a:p>
          <a:p>
            <a:r>
              <a:rPr lang="en-GB" sz="2800" dirty="0"/>
              <a:t>February saw the introduction of the majority of the RTA amendments</a:t>
            </a:r>
          </a:p>
          <a:p>
            <a:r>
              <a:rPr lang="en-GB" sz="2800" dirty="0"/>
              <a:t>July saw the start of the compulsory Healthy Homes Standards</a:t>
            </a:r>
            <a:endParaRPr lang="en-NZ" sz="2800" dirty="0"/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F1737D58-61B0-455C-AF5A-35D135A5D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672" y="274638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6776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A54BA9-714B-4A0D-9A0D-7846BECB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02C651-04D5-470E-A84E-47AD3D1D1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00CC"/>
                </a:solidFill>
              </a:rPr>
              <a:t>Submissions and reports:</a:t>
            </a:r>
          </a:p>
          <a:p>
            <a:pPr lvl="1"/>
            <a:r>
              <a:rPr lang="en-N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July 2021 - the ‘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of the interest limitation rule and additional bright-line rules’ - mortgage interest tax deductibility as we know it.</a:t>
            </a:r>
          </a:p>
          <a:p>
            <a:pPr lvl="1"/>
            <a:r>
              <a:rPr lang="en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2021 - Privacy Commission - reviewed and made a submission on the Privacy Commission newly revised draft policies for landlords and tenants.</a:t>
            </a:r>
          </a:p>
          <a:p>
            <a:pPr lvl="1"/>
            <a:r>
              <a:rPr lang="en-N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August 2021 - Housing and Urban Development - Government Policy Statement (GPS)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September 2021 - Submission were called for and closed within two weeks from the Reserve Bank on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Tightening Loan-to-Value Ratio Restrictions’. NZPIF did not submit on this as we felt it would not disadvantage property investors.</a:t>
            </a:r>
          </a:p>
          <a:p>
            <a:pPr lvl="1"/>
            <a:r>
              <a:rPr lang="en-N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2021 -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Covid-19 Response (Management Measures) Legislation Bill -  Tenant Terminations during lock down. We were given five days to do this submission! 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4FD28ED5-530F-4405-9DBA-22D63D086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9672" y="274638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614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6720B1-9286-47A4-B1AF-A57DE0D70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6BBFF3-6EB9-40B2-8863-211FD4BCC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00CC"/>
                </a:solidFill>
              </a:rPr>
              <a:t>Upcoming Submissions:</a:t>
            </a:r>
          </a:p>
          <a:p>
            <a:r>
              <a:rPr lang="en-N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Submissions will open soon for Debt To Income (DTI) Restrictions by the Reserve Bank. We will advise when any documentation is released.</a:t>
            </a:r>
          </a:p>
          <a:p>
            <a:r>
              <a:rPr lang="en-NZ" sz="2800" dirty="0">
                <a:latin typeface="Calibri" panose="020F0502020204030204" pitchFamily="34" charset="0"/>
                <a:cs typeface="Calibri" panose="020F0502020204030204" pitchFamily="34" charset="0"/>
              </a:rPr>
              <a:t>Again more on tax deductibility – I’m unsure of when this will be released but expect it in the next week or two.</a:t>
            </a:r>
          </a:p>
          <a:p>
            <a:r>
              <a:rPr lang="en-NZ" sz="2800" dirty="0">
                <a:latin typeface="Calibri" panose="020F0502020204030204" pitchFamily="34" charset="0"/>
                <a:cs typeface="Calibri" panose="020F0502020204030204" pitchFamily="34" charset="0"/>
              </a:rPr>
              <a:t>Family violence legislation will be released December when we would expect time to submit feedback.</a:t>
            </a:r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8F965706-1FEA-4BAB-AB7E-AA67757DC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672" y="274638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5470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55BF79-D7F4-4DBC-982D-AE8B29A6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199817-3547-4C6A-8F44-84D65E5E1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00CC"/>
                </a:solidFill>
              </a:rPr>
              <a:t>Lobbying</a:t>
            </a:r>
          </a:p>
          <a:p>
            <a:pPr marL="0" indent="0" algn="ctr">
              <a:buNone/>
            </a:pPr>
            <a:r>
              <a:rPr lang="en-GB" sz="2800" dirty="0"/>
              <a:t>We have a good working relationship with the main political parties and tenant groups. </a:t>
            </a:r>
          </a:p>
          <a:p>
            <a:pPr marL="0" indent="0" algn="ctr">
              <a:buNone/>
            </a:pPr>
            <a:r>
              <a:rPr lang="en-GB" sz="2800" dirty="0"/>
              <a:t>Although the Government has a set agenda and is ploughing ahead I feel that if we weren’t at the table, things would definitely be a lot worse for private rental property providers.</a:t>
            </a:r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63538FC0-A568-4679-B849-F7F9F19C1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672" y="274638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20964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34316</TotalTime>
  <Words>705</Words>
  <Application>Microsoft Office PowerPoint</Application>
  <PresentationFormat>On-screen Show (4:3)</PresentationFormat>
  <Paragraphs>99</Paragraphs>
  <Slides>16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Default Design</vt:lpstr>
      <vt:lpstr>      Napier   NZPIF AGM Executive Officer Report  October 2021  Sharon Cullwick  NZPIF Executive Officer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Napier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NZPIF Presentation</dc:title>
  <dc:creator>Sharon Cullwick</dc:creator>
  <cp:lastModifiedBy>Microsoft account</cp:lastModifiedBy>
  <cp:revision>1428</cp:revision>
  <cp:lastPrinted>2019-11-18T01:30:25Z</cp:lastPrinted>
  <dcterms:created xsi:type="dcterms:W3CDTF">2009-09-09T03:26:32Z</dcterms:created>
  <dcterms:modified xsi:type="dcterms:W3CDTF">2021-10-15T09:02:23Z</dcterms:modified>
</cp:coreProperties>
</file>