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56" r:id="rId2"/>
    <p:sldId id="825" r:id="rId3"/>
    <p:sldId id="816" r:id="rId4"/>
    <p:sldId id="769" r:id="rId5"/>
    <p:sldId id="807" r:id="rId6"/>
    <p:sldId id="508" r:id="rId7"/>
    <p:sldId id="510" r:id="rId8"/>
    <p:sldId id="511" r:id="rId9"/>
    <p:sldId id="509" r:id="rId10"/>
    <p:sldId id="771" r:id="rId11"/>
    <p:sldId id="661" r:id="rId12"/>
    <p:sldId id="770" r:id="rId13"/>
    <p:sldId id="671" r:id="rId14"/>
    <p:sldId id="673" r:id="rId15"/>
    <p:sldId id="786" r:id="rId16"/>
    <p:sldId id="836" r:id="rId17"/>
    <p:sldId id="787" r:id="rId18"/>
    <p:sldId id="795" r:id="rId19"/>
    <p:sldId id="789" r:id="rId20"/>
    <p:sldId id="788" r:id="rId21"/>
    <p:sldId id="790" r:id="rId22"/>
    <p:sldId id="791" r:id="rId23"/>
    <p:sldId id="797" r:id="rId24"/>
    <p:sldId id="822" r:id="rId25"/>
    <p:sldId id="823" r:id="rId26"/>
    <p:sldId id="821" r:id="rId27"/>
    <p:sldId id="803" r:id="rId28"/>
    <p:sldId id="802" r:id="rId29"/>
    <p:sldId id="796" r:id="rId30"/>
    <p:sldId id="798" r:id="rId31"/>
    <p:sldId id="800" r:id="rId32"/>
    <p:sldId id="805" r:id="rId33"/>
    <p:sldId id="801" r:id="rId34"/>
    <p:sldId id="799" r:id="rId35"/>
    <p:sldId id="804" r:id="rId36"/>
    <p:sldId id="818" r:id="rId37"/>
    <p:sldId id="826" r:id="rId38"/>
    <p:sldId id="309" r:id="rId39"/>
  </p:sldIdLst>
  <p:sldSz cx="9144000" cy="6858000" type="screen4x3"/>
  <p:notesSz cx="6858000" cy="9945688"/>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3333CC"/>
    <a:srgbClr val="0000FF"/>
    <a:srgbClr val="FF3300"/>
    <a:srgbClr val="FF6600"/>
    <a:srgbClr val="009900"/>
    <a:srgbClr val="3399FF"/>
    <a:srgbClr val="000000"/>
    <a:srgbClr val="FFCC00"/>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86451" autoAdjust="0"/>
  </p:normalViewPr>
  <p:slideViewPr>
    <p:cSldViewPr>
      <p:cViewPr varScale="1">
        <p:scale>
          <a:sx n="46" d="100"/>
          <a:sy n="46" d="100"/>
        </p:scale>
        <p:origin x="1224" y="54"/>
      </p:cViewPr>
      <p:guideLst>
        <p:guide orient="horz" pos="2160"/>
        <p:guide pos="2880"/>
      </p:guideLst>
    </p:cSldViewPr>
  </p:slideViewPr>
  <p:outlineViewPr>
    <p:cViewPr>
      <p:scale>
        <a:sx n="33" d="100"/>
        <a:sy n="33" d="100"/>
      </p:scale>
      <p:origin x="0" y="-13038"/>
    </p:cViewPr>
  </p:outlin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97285"/>
          </a:xfrm>
          <a:prstGeom prst="rect">
            <a:avLst/>
          </a:prstGeom>
          <a:noFill/>
          <a:ln w="9525">
            <a:noFill/>
            <a:miter lim="800000"/>
            <a:headEnd/>
            <a:tailEnd/>
          </a:ln>
          <a:effectLst/>
        </p:spPr>
        <p:txBody>
          <a:bodyPr vert="horz" wrap="square" lIns="91870" tIns="45935" rIns="91870" bIns="45935" numCol="1" anchor="t" anchorCtr="0" compatLnSpc="1">
            <a:prstTxWarp prst="textNoShape">
              <a:avLst/>
            </a:prstTxWarp>
          </a:bodyPr>
          <a:lstStyle>
            <a:lvl1pPr>
              <a:defRPr sz="1200" dirty="0">
                <a:latin typeface="Arial" charset="0"/>
                <a:cs typeface="+mn-cs"/>
              </a:defRPr>
            </a:lvl1pPr>
          </a:lstStyle>
          <a:p>
            <a:pPr>
              <a:defRPr/>
            </a:pPr>
            <a:endParaRPr lang="en-US" dirty="0"/>
          </a:p>
        </p:txBody>
      </p:sp>
      <p:sp>
        <p:nvSpPr>
          <p:cNvPr id="7171" name="Rectangle 3"/>
          <p:cNvSpPr>
            <a:spLocks noGrp="1" noChangeArrowheads="1"/>
          </p:cNvSpPr>
          <p:nvPr>
            <p:ph type="dt" sz="quarter" idx="1"/>
          </p:nvPr>
        </p:nvSpPr>
        <p:spPr bwMode="auto">
          <a:xfrm>
            <a:off x="3884614" y="0"/>
            <a:ext cx="2971800" cy="497285"/>
          </a:xfrm>
          <a:prstGeom prst="rect">
            <a:avLst/>
          </a:prstGeom>
          <a:noFill/>
          <a:ln w="9525">
            <a:noFill/>
            <a:miter lim="800000"/>
            <a:headEnd/>
            <a:tailEnd/>
          </a:ln>
          <a:effectLst/>
        </p:spPr>
        <p:txBody>
          <a:bodyPr vert="horz" wrap="square" lIns="91870" tIns="45935" rIns="91870" bIns="45935" numCol="1" anchor="t" anchorCtr="0" compatLnSpc="1">
            <a:prstTxWarp prst="textNoShape">
              <a:avLst/>
            </a:prstTxWarp>
          </a:bodyPr>
          <a:lstStyle>
            <a:lvl1pPr algn="r">
              <a:defRPr sz="1200" dirty="0">
                <a:latin typeface="Arial" charset="0"/>
                <a:cs typeface="+mn-cs"/>
              </a:defRPr>
            </a:lvl1pPr>
          </a:lstStyle>
          <a:p>
            <a:pPr>
              <a:defRPr/>
            </a:pPr>
            <a:endParaRPr lang="en-US" dirty="0"/>
          </a:p>
        </p:txBody>
      </p:sp>
      <p:sp>
        <p:nvSpPr>
          <p:cNvPr id="7172" name="Rectangle 4"/>
          <p:cNvSpPr>
            <a:spLocks noGrp="1" noChangeArrowheads="1"/>
          </p:cNvSpPr>
          <p:nvPr>
            <p:ph type="ftr" sz="quarter" idx="2"/>
          </p:nvPr>
        </p:nvSpPr>
        <p:spPr bwMode="auto">
          <a:xfrm>
            <a:off x="0" y="9446677"/>
            <a:ext cx="2971800" cy="497285"/>
          </a:xfrm>
          <a:prstGeom prst="rect">
            <a:avLst/>
          </a:prstGeom>
          <a:noFill/>
          <a:ln w="9525">
            <a:noFill/>
            <a:miter lim="800000"/>
            <a:headEnd/>
            <a:tailEnd/>
          </a:ln>
          <a:effectLst/>
        </p:spPr>
        <p:txBody>
          <a:bodyPr vert="horz" wrap="square" lIns="91870" tIns="45935" rIns="91870" bIns="45935" numCol="1" anchor="b" anchorCtr="0" compatLnSpc="1">
            <a:prstTxWarp prst="textNoShape">
              <a:avLst/>
            </a:prstTxWarp>
          </a:bodyPr>
          <a:lstStyle>
            <a:lvl1pPr>
              <a:defRPr sz="1200" dirty="0">
                <a:latin typeface="Arial" charset="0"/>
                <a:cs typeface="+mn-cs"/>
              </a:defRPr>
            </a:lvl1pPr>
          </a:lstStyle>
          <a:p>
            <a:pPr>
              <a:defRPr/>
            </a:pPr>
            <a:endParaRPr lang="en-US" dirty="0"/>
          </a:p>
        </p:txBody>
      </p:sp>
      <p:sp>
        <p:nvSpPr>
          <p:cNvPr id="7173" name="Rectangle 5"/>
          <p:cNvSpPr>
            <a:spLocks noGrp="1" noChangeArrowheads="1"/>
          </p:cNvSpPr>
          <p:nvPr>
            <p:ph type="sldNum" sz="quarter" idx="3"/>
          </p:nvPr>
        </p:nvSpPr>
        <p:spPr bwMode="auto">
          <a:xfrm>
            <a:off x="3884614" y="9446677"/>
            <a:ext cx="2971800" cy="497285"/>
          </a:xfrm>
          <a:prstGeom prst="rect">
            <a:avLst/>
          </a:prstGeom>
          <a:noFill/>
          <a:ln w="9525">
            <a:noFill/>
            <a:miter lim="800000"/>
            <a:headEnd/>
            <a:tailEnd/>
          </a:ln>
          <a:effectLst/>
        </p:spPr>
        <p:txBody>
          <a:bodyPr vert="horz" wrap="square" lIns="91870" tIns="45935" rIns="91870" bIns="45935" numCol="1" anchor="b" anchorCtr="0" compatLnSpc="1">
            <a:prstTxWarp prst="textNoShape">
              <a:avLst/>
            </a:prstTxWarp>
          </a:bodyPr>
          <a:lstStyle>
            <a:lvl1pPr algn="r">
              <a:defRPr sz="1200">
                <a:latin typeface="Arial" charset="0"/>
                <a:cs typeface="+mn-cs"/>
              </a:defRPr>
            </a:lvl1pPr>
          </a:lstStyle>
          <a:p>
            <a:pPr>
              <a:defRPr/>
            </a:pPr>
            <a:fld id="{0A011B7D-2B76-49A2-8833-97679F92BEBA}" type="slidenum">
              <a:rPr lang="en-US"/>
              <a:pPr>
                <a:defRPr/>
              </a:pPr>
              <a:t>‹#›</a:t>
            </a:fld>
            <a:endParaRPr lang="en-US" dirty="0"/>
          </a:p>
        </p:txBody>
      </p:sp>
    </p:spTree>
    <p:extLst>
      <p:ext uri="{BB962C8B-B14F-4D97-AF65-F5344CB8AC3E}">
        <p14:creationId xmlns:p14="http://schemas.microsoft.com/office/powerpoint/2010/main" val="27430643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97285"/>
          </a:xfrm>
          <a:prstGeom prst="rect">
            <a:avLst/>
          </a:prstGeom>
          <a:noFill/>
          <a:ln w="9525">
            <a:noFill/>
            <a:miter lim="800000"/>
            <a:headEnd/>
            <a:tailEnd/>
          </a:ln>
          <a:effectLst/>
        </p:spPr>
        <p:txBody>
          <a:bodyPr vert="horz" wrap="square" lIns="91870" tIns="45935" rIns="91870" bIns="45935" numCol="1" anchor="t" anchorCtr="0" compatLnSpc="1">
            <a:prstTxWarp prst="textNoShape">
              <a:avLst/>
            </a:prstTxWarp>
          </a:bodyPr>
          <a:lstStyle>
            <a:lvl1pPr>
              <a:defRPr sz="1200" dirty="0">
                <a:latin typeface="Arial" charset="0"/>
                <a:cs typeface="+mn-cs"/>
              </a:defRPr>
            </a:lvl1pPr>
          </a:lstStyle>
          <a:p>
            <a:pPr>
              <a:defRPr/>
            </a:pPr>
            <a:endParaRPr lang="en-US" dirty="0"/>
          </a:p>
        </p:txBody>
      </p:sp>
      <p:sp>
        <p:nvSpPr>
          <p:cNvPr id="6147" name="Rectangle 3"/>
          <p:cNvSpPr>
            <a:spLocks noGrp="1" noChangeArrowheads="1"/>
          </p:cNvSpPr>
          <p:nvPr>
            <p:ph type="dt" idx="1"/>
          </p:nvPr>
        </p:nvSpPr>
        <p:spPr bwMode="auto">
          <a:xfrm>
            <a:off x="3884614" y="0"/>
            <a:ext cx="2971800" cy="497285"/>
          </a:xfrm>
          <a:prstGeom prst="rect">
            <a:avLst/>
          </a:prstGeom>
          <a:noFill/>
          <a:ln w="9525">
            <a:noFill/>
            <a:miter lim="800000"/>
            <a:headEnd/>
            <a:tailEnd/>
          </a:ln>
          <a:effectLst/>
        </p:spPr>
        <p:txBody>
          <a:bodyPr vert="horz" wrap="square" lIns="91870" tIns="45935" rIns="91870" bIns="45935" numCol="1" anchor="t" anchorCtr="0" compatLnSpc="1">
            <a:prstTxWarp prst="textNoShape">
              <a:avLst/>
            </a:prstTxWarp>
          </a:bodyPr>
          <a:lstStyle>
            <a:lvl1pPr algn="r">
              <a:defRPr sz="1200" dirty="0">
                <a:latin typeface="Arial" charset="0"/>
                <a:cs typeface="+mn-cs"/>
              </a:defRPr>
            </a:lvl1pPr>
          </a:lstStyle>
          <a:p>
            <a:pPr>
              <a:defRPr/>
            </a:pPr>
            <a:endParaRPr lang="en-US" dirty="0"/>
          </a:p>
        </p:txBody>
      </p:sp>
      <p:sp>
        <p:nvSpPr>
          <p:cNvPr id="21508" name="Rectangle 4"/>
          <p:cNvSpPr>
            <a:spLocks noGrp="1" noRot="1" noChangeAspect="1" noChangeArrowheads="1" noTextEdit="1"/>
          </p:cNvSpPr>
          <p:nvPr>
            <p:ph type="sldImg" idx="2"/>
          </p:nvPr>
        </p:nvSpPr>
        <p:spPr bwMode="auto">
          <a:xfrm>
            <a:off x="942975" y="746125"/>
            <a:ext cx="4972050" cy="3729038"/>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85801" y="4724203"/>
            <a:ext cx="5486400" cy="4475559"/>
          </a:xfrm>
          <a:prstGeom prst="rect">
            <a:avLst/>
          </a:prstGeom>
          <a:noFill/>
          <a:ln w="9525">
            <a:noFill/>
            <a:miter lim="800000"/>
            <a:headEnd/>
            <a:tailEnd/>
          </a:ln>
          <a:effectLst/>
        </p:spPr>
        <p:txBody>
          <a:bodyPr vert="horz" wrap="square" lIns="91870" tIns="45935" rIns="91870" bIns="4593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9446677"/>
            <a:ext cx="2971800" cy="497285"/>
          </a:xfrm>
          <a:prstGeom prst="rect">
            <a:avLst/>
          </a:prstGeom>
          <a:noFill/>
          <a:ln w="9525">
            <a:noFill/>
            <a:miter lim="800000"/>
            <a:headEnd/>
            <a:tailEnd/>
          </a:ln>
          <a:effectLst/>
        </p:spPr>
        <p:txBody>
          <a:bodyPr vert="horz" wrap="square" lIns="91870" tIns="45935" rIns="91870" bIns="45935" numCol="1" anchor="b" anchorCtr="0" compatLnSpc="1">
            <a:prstTxWarp prst="textNoShape">
              <a:avLst/>
            </a:prstTxWarp>
          </a:bodyPr>
          <a:lstStyle>
            <a:lvl1pPr>
              <a:defRPr sz="1200" dirty="0">
                <a:latin typeface="Arial" charset="0"/>
                <a:cs typeface="+mn-cs"/>
              </a:defRPr>
            </a:lvl1pPr>
          </a:lstStyle>
          <a:p>
            <a:pPr>
              <a:defRPr/>
            </a:pPr>
            <a:endParaRPr lang="en-US" dirty="0"/>
          </a:p>
        </p:txBody>
      </p:sp>
      <p:sp>
        <p:nvSpPr>
          <p:cNvPr id="6151" name="Rectangle 7"/>
          <p:cNvSpPr>
            <a:spLocks noGrp="1" noChangeArrowheads="1"/>
          </p:cNvSpPr>
          <p:nvPr>
            <p:ph type="sldNum" sz="quarter" idx="5"/>
          </p:nvPr>
        </p:nvSpPr>
        <p:spPr bwMode="auto">
          <a:xfrm>
            <a:off x="3884614" y="9446677"/>
            <a:ext cx="2971800" cy="497285"/>
          </a:xfrm>
          <a:prstGeom prst="rect">
            <a:avLst/>
          </a:prstGeom>
          <a:noFill/>
          <a:ln w="9525">
            <a:noFill/>
            <a:miter lim="800000"/>
            <a:headEnd/>
            <a:tailEnd/>
          </a:ln>
          <a:effectLst/>
        </p:spPr>
        <p:txBody>
          <a:bodyPr vert="horz" wrap="square" lIns="91870" tIns="45935" rIns="91870" bIns="45935" numCol="1" anchor="b" anchorCtr="0" compatLnSpc="1">
            <a:prstTxWarp prst="textNoShape">
              <a:avLst/>
            </a:prstTxWarp>
          </a:bodyPr>
          <a:lstStyle>
            <a:lvl1pPr algn="r">
              <a:defRPr sz="1200">
                <a:latin typeface="Arial" charset="0"/>
                <a:cs typeface="+mn-cs"/>
              </a:defRPr>
            </a:lvl1pPr>
          </a:lstStyle>
          <a:p>
            <a:pPr>
              <a:defRPr/>
            </a:pPr>
            <a:fld id="{434B7306-F176-4A5F-8FBE-80C6EF8EAE4A}" type="slidenum">
              <a:rPr lang="en-US"/>
              <a:pPr>
                <a:defRPr/>
              </a:pPr>
              <a:t>‹#›</a:t>
            </a:fld>
            <a:endParaRPr lang="en-US" dirty="0"/>
          </a:p>
        </p:txBody>
      </p:sp>
    </p:spTree>
    <p:extLst>
      <p:ext uri="{BB962C8B-B14F-4D97-AF65-F5344CB8AC3E}">
        <p14:creationId xmlns:p14="http://schemas.microsoft.com/office/powerpoint/2010/main" val="29822519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miter lim="800000"/>
            <a:headEnd/>
            <a:tailEnd/>
          </a:ln>
        </p:spPr>
        <p:txBody>
          <a:bodyPr/>
          <a:lstStyle/>
          <a:p>
            <a:fld id="{53AC78E2-3423-4093-ACDD-D41E000B3AEC}" type="slidenum">
              <a:rPr lang="en-GB" altLang="en-US"/>
              <a:pPr/>
              <a:t>1</a:t>
            </a:fld>
            <a:endParaRPr lang="en-GB" altLang="en-US" dirty="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1214752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miter lim="800000"/>
            <a:headEnd/>
            <a:tailEnd/>
          </a:ln>
        </p:spPr>
        <p:txBody>
          <a:bodyPr/>
          <a:lstStyle/>
          <a:p>
            <a:fld id="{53AC78E2-3423-4093-ACDD-D41E000B3AEC}" type="slidenum">
              <a:rPr lang="en-GB" altLang="en-US"/>
              <a:pPr/>
              <a:t>38</a:t>
            </a:fld>
            <a:endParaRPr lang="en-GB" altLang="en-US" dirty="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5777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NZ"/>
          </a:p>
        </p:txBody>
      </p:sp>
      <p:sp>
        <p:nvSpPr>
          <p:cNvPr id="4"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486206F-D009-4D8C-BD2B-D97FB4A5CF7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0C56B5F-07B7-4CE6-BC29-1CABDA16D3E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D6046C3-4DBC-4B7A-ACE2-0C6AE15D1530}"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NZ"/>
          </a:p>
        </p:txBody>
      </p:sp>
      <p:sp>
        <p:nvSpPr>
          <p:cNvPr id="3" name="Table Placeholder 2"/>
          <p:cNvSpPr>
            <a:spLocks noGrp="1"/>
          </p:cNvSpPr>
          <p:nvPr>
            <p:ph type="tbl" idx="1"/>
          </p:nvPr>
        </p:nvSpPr>
        <p:spPr>
          <a:xfrm>
            <a:off x="457200" y="1600204"/>
            <a:ext cx="8229600" cy="4525963"/>
          </a:xfrm>
        </p:spPr>
        <p:txBody>
          <a:bodyPr/>
          <a:lstStyle/>
          <a:p>
            <a:pPr lvl="0"/>
            <a:endParaRPr lang="en-NZ"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F927896-0C26-4EC5-B97B-B40367979DD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73EB779-63CF-40FF-BEED-515482A1E20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4BD12B6-AB42-4BAE-8DA9-8A01781F75F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152912C-36A1-4D5C-AB21-12C71C03204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CB64493-D760-4005-81E2-090F04A61FC0}"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256056A0-36D9-421E-B77C-98D4328AA2AD}"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D2B55E52-01BA-4A7F-AE9E-2B9DAD4CC5D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2768438-C7E3-4CBA-8484-43058D7B0C9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NZ"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13</a:t>
            </a:r>
            <a:r>
              <a:rPr lang="en-US" baseline="30000" dirty="0"/>
              <a:t>th</a:t>
            </a:r>
            <a:r>
              <a:rPr lang="en-US" dirty="0"/>
              <a:t> October 2010</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8E10951-302A-4B91-9148-115AAFD3DD1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457200" y="160020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atin typeface="Arial" charset="0"/>
                <a:cs typeface="+mn-cs"/>
              </a:defRPr>
            </a:lvl1pPr>
          </a:lstStyle>
          <a:p>
            <a:pPr>
              <a:defRPr/>
            </a:pPr>
            <a:r>
              <a:rPr lang="en-US" dirty="0"/>
              <a:t>13</a:t>
            </a:r>
            <a:r>
              <a:rPr lang="en-US" baseline="30000" dirty="0"/>
              <a:t>th</a:t>
            </a:r>
            <a:r>
              <a:rPr lang="en-US" dirty="0"/>
              <a:t> October 2010</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atin typeface="Arial" charset="0"/>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4621C554-33AE-49AA-8C9C-619E2D28F17D}" type="slidenum">
              <a:rPr lang="en-US"/>
              <a:pPr>
                <a:defRPr/>
              </a:pPr>
              <a:t>‹#›</a:t>
            </a:fld>
            <a:endParaRPr lang="en-US" dirty="0"/>
          </a:p>
        </p:txBody>
      </p:sp>
      <p:sp>
        <p:nvSpPr>
          <p:cNvPr id="1034" name="AutoShape 10" descr="FA Logo Waikato RGB"/>
          <p:cNvSpPr>
            <a:spLocks noChangeAspect="1" noChangeArrowheads="1"/>
          </p:cNvSpPr>
          <p:nvPr userDrawn="1"/>
        </p:nvSpPr>
        <p:spPr bwMode="auto">
          <a:xfrm>
            <a:off x="155575" y="46040"/>
            <a:ext cx="2038350" cy="904875"/>
          </a:xfrm>
          <a:prstGeom prst="rect">
            <a:avLst/>
          </a:prstGeom>
          <a:noFill/>
        </p:spPr>
        <p:txBody>
          <a:bodyPr/>
          <a:lstStyle/>
          <a:p>
            <a:pPr>
              <a:defRPr/>
            </a:pPr>
            <a:endParaRPr lang="en-NZ" dirty="0">
              <a:latin typeface="Arial" charset="0"/>
              <a:cs typeface="+mn-cs"/>
            </a:endParaRPr>
          </a:p>
        </p:txBody>
      </p:sp>
      <p:sp>
        <p:nvSpPr>
          <p:cNvPr id="1036" name="AutoShape 12" descr="FA Logo Waikato RGB"/>
          <p:cNvSpPr>
            <a:spLocks noChangeAspect="1" noChangeArrowheads="1"/>
          </p:cNvSpPr>
          <p:nvPr userDrawn="1"/>
        </p:nvSpPr>
        <p:spPr bwMode="auto">
          <a:xfrm>
            <a:off x="155575" y="46040"/>
            <a:ext cx="2038350" cy="904875"/>
          </a:xfrm>
          <a:prstGeom prst="rect">
            <a:avLst/>
          </a:prstGeom>
          <a:noFill/>
        </p:spPr>
        <p:txBody>
          <a:bodyPr/>
          <a:lstStyle/>
          <a:p>
            <a:pPr>
              <a:defRPr/>
            </a:pPr>
            <a:endParaRPr lang="en-NZ" dirty="0">
              <a:latin typeface="Arial" charset="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rgbClr val="000000"/>
          </a:solidFill>
          <a:latin typeface="+mj-lt"/>
          <a:ea typeface="+mj-ea"/>
          <a:cs typeface="+mj-cs"/>
        </a:defRPr>
      </a:lvl1pPr>
      <a:lvl2pPr algn="ctr" rtl="0" eaLnBrk="0" fontAlgn="base" hangingPunct="0">
        <a:spcBef>
          <a:spcPct val="0"/>
        </a:spcBef>
        <a:spcAft>
          <a:spcPct val="0"/>
        </a:spcAft>
        <a:defRPr sz="4400">
          <a:solidFill>
            <a:srgbClr val="000000"/>
          </a:solidFill>
          <a:latin typeface="Arial" charset="0"/>
        </a:defRPr>
      </a:lvl2pPr>
      <a:lvl3pPr algn="ctr" rtl="0" eaLnBrk="0" fontAlgn="base" hangingPunct="0">
        <a:spcBef>
          <a:spcPct val="0"/>
        </a:spcBef>
        <a:spcAft>
          <a:spcPct val="0"/>
        </a:spcAft>
        <a:defRPr sz="4400">
          <a:solidFill>
            <a:srgbClr val="000000"/>
          </a:solidFill>
          <a:latin typeface="Arial" charset="0"/>
        </a:defRPr>
      </a:lvl3pPr>
      <a:lvl4pPr algn="ctr" rtl="0" eaLnBrk="0" fontAlgn="base" hangingPunct="0">
        <a:spcBef>
          <a:spcPct val="0"/>
        </a:spcBef>
        <a:spcAft>
          <a:spcPct val="0"/>
        </a:spcAft>
        <a:defRPr sz="4400">
          <a:solidFill>
            <a:srgbClr val="000000"/>
          </a:solidFill>
          <a:latin typeface="Arial" charset="0"/>
        </a:defRPr>
      </a:lvl4pPr>
      <a:lvl5pPr algn="ctr" rtl="0" eaLnBrk="0" fontAlgn="base" hangingPunct="0">
        <a:spcBef>
          <a:spcPct val="0"/>
        </a:spcBef>
        <a:spcAft>
          <a:spcPct val="0"/>
        </a:spcAft>
        <a:defRPr sz="4400">
          <a:solidFill>
            <a:srgbClr val="000000"/>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aus01.safelinks.protection.outlook.com/?url=https://taxpolicy.ird.govt.nz/publications/2021/2021-other-fact-sheet-bright-line-test&amp;data=04|01|Claire.Leadbetter@hud.govt.nz|fdb75881a956493e66fe08d8ed77aa4c|9e9b30203d3848a69064373bc7b156dc|1|0|637520445502624938|Unknown|TWFpbGZsb3d8eyJWIjoiMC4wLjAwMDAiLCJQIjoiV2luMzIiLCJBTiI6Ik1haWwiLCJXVCI6Mn0%3D|1000&amp;sdata=NzUKnaQRmrSB13XCYasp4WqCjuVO9UL4OjGdKysuHcc%3D&amp;reserved=0"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http://pimms.nzpif.org.nz/UserFiles/images/NZPIF%20-%20Curtain%20Studio_Logo%20New%20200.jpg"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http://pimms.nzpif.org.nz/UserFiles/images/NZPIF%20-%20Carpet200Court%202017%20new%20logo.jp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nzpif.org.nz/items/view/60199"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nzpif.org.nz/items/view/60200"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0" y="0"/>
            <a:ext cx="9144000" cy="6858000"/>
          </a:xfrm>
          <a:prstGeom prst="rect">
            <a:avLst/>
          </a:prstGeom>
          <a:solidFill>
            <a:schemeClr val="accent1">
              <a:alpha val="0"/>
            </a:schemeClr>
          </a:solidFill>
          <a:ln w="508000">
            <a:solidFill>
              <a:schemeClr val="accent1"/>
            </a:solidFill>
            <a:miter lim="800000"/>
            <a:headEnd/>
            <a:tailEnd/>
          </a:ln>
          <a:effectLst/>
        </p:spPr>
        <p:txBody>
          <a:bodyPr wrap="none" anchor="ctr"/>
          <a:lstStyle/>
          <a:p>
            <a:pPr eaLnBrk="1" hangingPunct="1"/>
            <a:endParaRPr lang="en-NZ" altLang="en-US" dirty="0"/>
          </a:p>
        </p:txBody>
      </p:sp>
      <p:sp>
        <p:nvSpPr>
          <p:cNvPr id="4099" name="Rectangle 2"/>
          <p:cNvSpPr>
            <a:spLocks noGrp="1" noChangeArrowheads="1"/>
          </p:cNvSpPr>
          <p:nvPr>
            <p:ph type="ctrTitle"/>
          </p:nvPr>
        </p:nvSpPr>
        <p:spPr>
          <a:xfrm>
            <a:off x="630238" y="2560638"/>
            <a:ext cx="7847012" cy="2308522"/>
          </a:xfrm>
        </p:spPr>
        <p:txBody>
          <a:bodyPr/>
          <a:lstStyle/>
          <a:p>
            <a:pPr marL="0" indent="0">
              <a:buNone/>
            </a:pPr>
            <a:r>
              <a:rPr lang="en-NZ" sz="4000" b="1" dirty="0">
                <a:solidFill>
                  <a:schemeClr val="bg1"/>
                </a:solidFill>
              </a:rPr>
              <a:t>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Napier </a:t>
            </a:r>
            <a:r>
              <a:rPr lang="en-NZ" sz="4000" b="1" dirty="0">
                <a:solidFill>
                  <a:schemeClr val="tx1"/>
                </a:solidFill>
              </a:rPr>
              <a:t/>
            </a:r>
            <a:br>
              <a:rPr lang="en-NZ" sz="4000" b="1" dirty="0">
                <a:solidFill>
                  <a:schemeClr val="tx1"/>
                </a:solidFill>
              </a:rPr>
            </a:br>
            <a:r>
              <a:rPr lang="en-NZ" sz="4000" b="1" dirty="0">
                <a:solidFill>
                  <a:schemeClr val="tx1"/>
                </a:solidFill>
              </a:rPr>
              <a:t/>
            </a:r>
            <a:br>
              <a:rPr lang="en-NZ" sz="4000" b="1" dirty="0">
                <a:solidFill>
                  <a:schemeClr val="tx1"/>
                </a:solidFill>
              </a:rPr>
            </a:br>
            <a:r>
              <a:rPr lang="en-NZ" sz="4000" b="1" dirty="0">
                <a:solidFill>
                  <a:srgbClr val="0000CC"/>
                </a:solidFill>
              </a:rPr>
              <a:t>NZPIF Update on Brightline And Tax Deductibility</a:t>
            </a:r>
            <a:r>
              <a:rPr lang="en-NZ" sz="4000" b="1" dirty="0">
                <a:solidFill>
                  <a:srgbClr val="00B0F0"/>
                </a:solidFill>
              </a:rPr>
              <a:t/>
            </a:r>
            <a:br>
              <a:rPr lang="en-NZ" sz="4000" b="1" dirty="0">
                <a:solidFill>
                  <a:srgbClr val="00B0F0"/>
                </a:solidFill>
              </a:rPr>
            </a:br>
            <a:r>
              <a:rPr lang="en-NZ" sz="4000" b="1" dirty="0">
                <a:solidFill>
                  <a:srgbClr val="00B0F0"/>
                </a:solidFill>
              </a:rPr>
              <a:t/>
            </a:r>
            <a:br>
              <a:rPr lang="en-NZ" sz="4000" b="1" dirty="0">
                <a:solidFill>
                  <a:srgbClr val="00B0F0"/>
                </a:solidFill>
              </a:rPr>
            </a:br>
            <a:r>
              <a:rPr lang="en-NZ" sz="4000" b="1" dirty="0">
                <a:solidFill>
                  <a:schemeClr val="tx1"/>
                </a:solidFill>
              </a:rPr>
              <a:t>Tauranga PIA</a:t>
            </a:r>
            <a:r>
              <a:rPr lang="en-NZ" sz="4000" b="1" dirty="0">
                <a:solidFill>
                  <a:srgbClr val="00B0F0"/>
                </a:solidFill>
              </a:rPr>
              <a:t/>
            </a:r>
            <a:br>
              <a:rPr lang="en-NZ" sz="4000" b="1" dirty="0">
                <a:solidFill>
                  <a:srgbClr val="00B0F0"/>
                </a:solidFill>
              </a:rPr>
            </a:br>
            <a:r>
              <a:rPr lang="en-NZ" sz="2400" dirty="0">
                <a:solidFill>
                  <a:schemeClr val="tx1"/>
                </a:solidFill>
              </a:rPr>
              <a:t>26</a:t>
            </a:r>
            <a:r>
              <a:rPr lang="en-NZ" sz="2400" baseline="30000" dirty="0">
                <a:solidFill>
                  <a:schemeClr val="tx1"/>
                </a:solidFill>
              </a:rPr>
              <a:t>th</a:t>
            </a:r>
            <a:r>
              <a:rPr lang="en-NZ" sz="2400" dirty="0">
                <a:solidFill>
                  <a:schemeClr val="tx1"/>
                </a:solidFill>
              </a:rPr>
              <a:t> M</a:t>
            </a:r>
            <a:r>
              <a:rPr lang="en-NZ" sz="2400" dirty="0"/>
              <a:t>ay 2021</a:t>
            </a:r>
            <a:br>
              <a:rPr lang="en-NZ" sz="2400" dirty="0"/>
            </a:br>
            <a:r>
              <a:rPr lang="en-NZ" sz="2400" dirty="0"/>
              <a:t/>
            </a:r>
            <a:br>
              <a:rPr lang="en-NZ" sz="2400" dirty="0"/>
            </a:br>
            <a:r>
              <a:rPr lang="en-NZ" sz="2400" dirty="0"/>
              <a:t>Written by Sharon Cullwick </a:t>
            </a:r>
            <a:br>
              <a:rPr lang="en-NZ" sz="2400" dirty="0"/>
            </a:br>
            <a:r>
              <a:rPr lang="en-NZ" sz="2400" dirty="0"/>
              <a:t>(NZPIF Executive Officer)</a:t>
            </a:r>
            <a:br>
              <a:rPr lang="en-NZ" sz="2400" dirty="0"/>
            </a:br>
            <a:r>
              <a:rPr lang="en-NZ" sz="2400" dirty="0"/>
              <a:t/>
            </a:r>
            <a:br>
              <a:rPr lang="en-NZ" sz="2400" dirty="0"/>
            </a:br>
            <a:r>
              <a:rPr lang="en-NZ" sz="2400" b="1" dirty="0">
                <a:solidFill>
                  <a:srgbClr val="0000CC"/>
                </a:solidFill>
              </a:rPr>
              <a:t/>
            </a:r>
            <a:br>
              <a:rPr lang="en-NZ" sz="2400" b="1" dirty="0">
                <a:solidFill>
                  <a:srgbClr val="0000CC"/>
                </a:solidFill>
              </a:rPr>
            </a:br>
            <a:r>
              <a:rPr lang="en-NZ" sz="4000" b="1" dirty="0">
                <a:solidFill>
                  <a:srgbClr val="0000CC"/>
                </a:solidFill>
              </a:rPr>
              <a:t/>
            </a:r>
            <a:br>
              <a:rPr lang="en-NZ" sz="4000" b="1" dirty="0">
                <a:solidFill>
                  <a:srgbClr val="0000CC"/>
                </a:solidFill>
              </a:rPr>
            </a:br>
            <a:r>
              <a:rPr lang="en-NZ" sz="4000" b="1" dirty="0">
                <a:solidFill>
                  <a:srgbClr val="0000CC"/>
                </a:solidFill>
              </a:rPr>
              <a:t/>
            </a:r>
            <a:br>
              <a:rPr lang="en-NZ" sz="4000" b="1" dirty="0">
                <a:solidFill>
                  <a:srgbClr val="0000CC"/>
                </a:solidFill>
              </a:rPr>
            </a:br>
            <a:r>
              <a:rPr lang="en-NZ" sz="4000" b="1" dirty="0">
                <a:solidFill>
                  <a:schemeClr val="bg1"/>
                </a:solidFill>
              </a:rPr>
              <a:t/>
            </a:r>
            <a:br>
              <a:rPr lang="en-NZ" sz="4000" b="1" dirty="0">
                <a:solidFill>
                  <a:schemeClr val="bg1"/>
                </a:solidFill>
              </a:rPr>
            </a:br>
            <a:endParaRPr lang="en-GB" altLang="en-US" sz="4000" b="1" dirty="0">
              <a:solidFill>
                <a:srgbClr val="0000CC"/>
              </a:solidFill>
            </a:endParaRPr>
          </a:p>
        </p:txBody>
      </p:sp>
      <p:pic>
        <p:nvPicPr>
          <p:cNvPr id="4101" name="Picture 6" descr="C:\Users\glenda.watson\AppData\Local\Microsoft\Windows\Temporary Internet Files\Content.Outlook\SE8HEYGD\NZPIF - logo 1.TIF"/>
          <p:cNvPicPr>
            <a:picLocks noChangeAspect="1" noChangeArrowheads="1"/>
          </p:cNvPicPr>
          <p:nvPr/>
        </p:nvPicPr>
        <p:blipFill>
          <a:blip r:embed="rId3" cstate="print"/>
          <a:srcRect/>
          <a:stretch>
            <a:fillRect/>
          </a:stretch>
        </p:blipFill>
        <p:spPr bwMode="auto">
          <a:xfrm>
            <a:off x="2781300" y="476250"/>
            <a:ext cx="3521075" cy="1566863"/>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F999DC-9EF9-4E62-B619-1E13EA60473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04FF1586-47FA-4C4D-A0A9-8707F5B1684A}"/>
              </a:ext>
            </a:extLst>
          </p:cNvPr>
          <p:cNvSpPr>
            <a:spLocks noGrp="1"/>
          </p:cNvSpPr>
          <p:nvPr>
            <p:ph idx="1"/>
          </p:nvPr>
        </p:nvSpPr>
        <p:spPr/>
        <p:txBody>
          <a:bodyPr/>
          <a:lstStyle/>
          <a:p>
            <a:pPr marL="0" indent="0" algn="ctr">
              <a:buNone/>
            </a:pPr>
            <a:r>
              <a:rPr lang="en-NZ" b="1" dirty="0">
                <a:solidFill>
                  <a:srgbClr val="0000CC"/>
                </a:solidFill>
              </a:rPr>
              <a:t>New NZPIF Forms</a:t>
            </a:r>
          </a:p>
          <a:p>
            <a:pPr marL="0" indent="0">
              <a:buNone/>
            </a:pPr>
            <a:endParaRPr lang="en-NZ" b="1" dirty="0">
              <a:solidFill>
                <a:srgbClr val="0000CC"/>
              </a:solidFill>
            </a:endParaRPr>
          </a:p>
          <a:p>
            <a:r>
              <a:rPr lang="en-NZ" sz="2400" dirty="0"/>
              <a:t>We have developed our own NZPIF Healthy Homes Compliance document. </a:t>
            </a:r>
          </a:p>
          <a:p>
            <a:endParaRPr lang="en-NZ" sz="2400" dirty="0"/>
          </a:p>
          <a:p>
            <a:r>
              <a:rPr lang="en-NZ" sz="2400" dirty="0"/>
              <a:t>New Tenancy Agreement Builder  </a:t>
            </a:r>
          </a:p>
          <a:p>
            <a:endParaRPr lang="en-NZ" sz="2400" dirty="0"/>
          </a:p>
          <a:p>
            <a:endParaRPr lang="en-NZ" sz="2400" dirty="0"/>
          </a:p>
          <a:p>
            <a:r>
              <a:rPr lang="en-NZ" sz="2400" dirty="0"/>
              <a:t>This can be found on our web site.</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1A687A38-8F0A-4EFA-B3A6-B6D4441B2912}"/>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962029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260CA5-DDFF-4093-983F-0373788CD010}"/>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06B341EE-9A80-4CDF-A12B-2215919B5E05}"/>
              </a:ext>
            </a:extLst>
          </p:cNvPr>
          <p:cNvSpPr>
            <a:spLocks noGrp="1"/>
          </p:cNvSpPr>
          <p:nvPr>
            <p:ph idx="1"/>
          </p:nvPr>
        </p:nvSpPr>
        <p:spPr/>
        <p:txBody>
          <a:bodyPr/>
          <a:lstStyle/>
          <a:p>
            <a:pPr marL="0" indent="0" algn="ctr">
              <a:buNone/>
            </a:pPr>
            <a:r>
              <a:rPr lang="en-NZ" b="1" dirty="0">
                <a:solidFill>
                  <a:srgbClr val="0000CC"/>
                </a:solidFill>
              </a:rPr>
              <a:t>Education Programme</a:t>
            </a:r>
          </a:p>
          <a:p>
            <a:r>
              <a:rPr lang="en-NZ" dirty="0"/>
              <a:t>There is places available this month</a:t>
            </a:r>
          </a:p>
          <a:p>
            <a:r>
              <a:rPr lang="en-NZ" dirty="0"/>
              <a:t>Free to members</a:t>
            </a:r>
          </a:p>
          <a:p>
            <a:r>
              <a:rPr lang="en-NZ" dirty="0"/>
              <a:t>$300 for non members</a:t>
            </a:r>
          </a:p>
          <a:p>
            <a:r>
              <a:rPr lang="en-NZ" dirty="0"/>
              <a:t>On line – Self Managing Landlords Course</a:t>
            </a:r>
          </a:p>
          <a:p>
            <a:r>
              <a:rPr lang="en-NZ" dirty="0"/>
              <a:t>Details can be found on NZPIF.org.nz</a:t>
            </a:r>
          </a:p>
          <a:p>
            <a:r>
              <a:rPr lang="en-NZ" dirty="0"/>
              <a:t>Enrol and then you will be sent a date you can start the course.</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A1BFC33A-0BE4-4238-98C5-FF147F03CEE0}"/>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925888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F3161F-4C22-46AF-A4D4-022B525937E2}"/>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AB35C230-7350-445A-A701-B545CDCB7560}"/>
              </a:ext>
            </a:extLst>
          </p:cNvPr>
          <p:cNvSpPr>
            <a:spLocks noGrp="1"/>
          </p:cNvSpPr>
          <p:nvPr>
            <p:ph idx="1"/>
          </p:nvPr>
        </p:nvSpPr>
        <p:spPr/>
        <p:txBody>
          <a:bodyPr/>
          <a:lstStyle/>
          <a:p>
            <a:pPr marL="0" indent="0" algn="ctr">
              <a:buNone/>
            </a:pPr>
            <a:r>
              <a:rPr lang="en-NZ" b="1" dirty="0">
                <a:solidFill>
                  <a:srgbClr val="0000CC"/>
                </a:solidFill>
              </a:rPr>
              <a:t>Education Program</a:t>
            </a:r>
          </a:p>
          <a:p>
            <a:r>
              <a:rPr lang="en-NZ" dirty="0"/>
              <a:t>This has been updated with the new changes to the RTA 2020</a:t>
            </a:r>
          </a:p>
          <a:p>
            <a:endParaRPr lang="en-NZ" dirty="0"/>
          </a:p>
          <a:p>
            <a:r>
              <a:rPr lang="en-NZ" dirty="0"/>
              <a:t>A link to the updates have been sent to people who have completed the course. </a:t>
            </a:r>
          </a:p>
          <a:p>
            <a:endParaRPr lang="en-NZ" sz="24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9983F480-B7DF-4859-8C74-D498003B1F7D}"/>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5769419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B336B0-0927-4B35-A08D-BCBC8FC1F06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109EBBD0-659A-4228-8BBF-82AC303E6C8D}"/>
              </a:ext>
            </a:extLst>
          </p:cNvPr>
          <p:cNvSpPr>
            <a:spLocks noGrp="1"/>
          </p:cNvSpPr>
          <p:nvPr>
            <p:ph idx="1"/>
          </p:nvPr>
        </p:nvSpPr>
        <p:spPr/>
        <p:txBody>
          <a:bodyPr/>
          <a:lstStyle/>
          <a:p>
            <a:pPr marL="0" indent="0">
              <a:buNone/>
            </a:pPr>
            <a:r>
              <a:rPr lang="en-NZ" b="1" dirty="0">
                <a:solidFill>
                  <a:srgbClr val="3333CC"/>
                </a:solidFill>
              </a:rPr>
              <a:t>Rent Arrears Assistance Housing Support Product</a:t>
            </a:r>
          </a:p>
          <a:p>
            <a:r>
              <a:rPr lang="en-NZ" sz="2300" dirty="0"/>
              <a:t>This is a product to help tenants stay in their homes due to losing their jobs or reduced working hours</a:t>
            </a:r>
          </a:p>
          <a:p>
            <a:r>
              <a:rPr lang="en-NZ" sz="2300" dirty="0"/>
              <a:t>Tenants should contact Ministry of Social Development.</a:t>
            </a:r>
          </a:p>
          <a:p>
            <a:r>
              <a:rPr lang="en-US" sz="2300" dirty="0"/>
              <a:t>Available until July 2021</a:t>
            </a:r>
          </a:p>
          <a:p>
            <a:r>
              <a:rPr lang="en-US" sz="2300" dirty="0"/>
              <a:t>Tenants need to prove hardship and they will be asset tested.</a:t>
            </a:r>
          </a:p>
          <a:p>
            <a:r>
              <a:rPr lang="en-US" sz="2300" dirty="0"/>
              <a:t>This can help with overdue rent payments.</a:t>
            </a:r>
          </a:p>
          <a:p>
            <a:r>
              <a:rPr lang="en-US" sz="2300" dirty="0"/>
              <a:t>Tenants can get up to $4000 in a 12 month period.</a:t>
            </a:r>
            <a:endParaRPr lang="en-NZ" sz="23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A188179D-917F-499C-8FC9-D4A99B660E35}"/>
              </a:ext>
            </a:extLst>
          </p:cNvPr>
          <p:cNvPicPr>
            <a:picLocks noChangeAspect="1" noChangeArrowheads="1"/>
          </p:cNvPicPr>
          <p:nvPr/>
        </p:nvPicPr>
        <p:blipFill>
          <a:blip r:embed="rId2" cstate="print"/>
          <a:srcRect/>
          <a:stretch>
            <a:fillRect/>
          </a:stretch>
        </p:blipFill>
        <p:spPr bwMode="auto">
          <a:xfrm>
            <a:off x="5773140" y="212355"/>
            <a:ext cx="2913660" cy="1296566"/>
          </a:xfrm>
          <a:prstGeom prst="rect">
            <a:avLst/>
          </a:prstGeom>
          <a:noFill/>
          <a:ln w="9525">
            <a:noFill/>
            <a:miter lim="800000"/>
            <a:headEnd/>
            <a:tailEnd/>
          </a:ln>
        </p:spPr>
      </p:pic>
    </p:spTree>
    <p:extLst>
      <p:ext uri="{BB962C8B-B14F-4D97-AF65-F5344CB8AC3E}">
        <p14:creationId xmlns:p14="http://schemas.microsoft.com/office/powerpoint/2010/main" val="4234911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C2FF66-1FF0-404E-9C19-D0FB9374E162}"/>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AD3D8CE-7099-40AA-B918-06FE30BCF615}"/>
              </a:ext>
            </a:extLst>
          </p:cNvPr>
          <p:cNvSpPr>
            <a:spLocks noGrp="1"/>
          </p:cNvSpPr>
          <p:nvPr>
            <p:ph idx="1"/>
          </p:nvPr>
        </p:nvSpPr>
        <p:spPr/>
        <p:txBody>
          <a:bodyPr/>
          <a:lstStyle/>
          <a:p>
            <a:pPr marL="0" indent="0" algn="ctr">
              <a:buNone/>
            </a:pPr>
            <a:r>
              <a:rPr lang="en-NZ" dirty="0">
                <a:solidFill>
                  <a:srgbClr val="0000CC"/>
                </a:solidFill>
              </a:rPr>
              <a:t> </a:t>
            </a:r>
          </a:p>
          <a:p>
            <a:pPr marL="0" indent="0" algn="ctr">
              <a:buNone/>
            </a:pPr>
            <a:endParaRPr lang="en-NZ" dirty="0">
              <a:solidFill>
                <a:srgbClr val="0000CC"/>
              </a:solidFill>
            </a:endParaRPr>
          </a:p>
          <a:p>
            <a:pPr marL="0" indent="0" algn="ctr">
              <a:buNone/>
            </a:pPr>
            <a:r>
              <a:rPr lang="en-NZ" b="1" dirty="0">
                <a:solidFill>
                  <a:srgbClr val="0000CC"/>
                </a:solidFill>
              </a:rPr>
              <a:t>Residential Tenancies Act 2020</a:t>
            </a:r>
          </a:p>
          <a:p>
            <a:pPr marL="0" indent="0" algn="ctr">
              <a:buNone/>
            </a:pPr>
            <a:r>
              <a:rPr lang="en-NZ" dirty="0"/>
              <a:t>This has now been updated as one document on the Government Legislation site</a:t>
            </a:r>
          </a:p>
          <a:p>
            <a:pPr marL="0" indent="0" algn="ctr">
              <a:buNone/>
            </a:pPr>
            <a:endParaRPr lang="en-NZ" b="1" dirty="0">
              <a:solidFill>
                <a:srgbClr val="0000CC"/>
              </a:solidFill>
            </a:endParaRPr>
          </a:p>
          <a:p>
            <a:pPr marL="0" indent="0">
              <a:buNone/>
            </a:pPr>
            <a:endParaRPr lang="en-NZ" sz="2000" dirty="0"/>
          </a:p>
          <a:p>
            <a:pPr marL="0" indent="0">
              <a:buNone/>
            </a:pPr>
            <a:endParaRPr lang="en-NZ" sz="2000" dirty="0"/>
          </a:p>
          <a:p>
            <a:pPr marL="0" indent="0" algn="ctr">
              <a:buNone/>
            </a:pPr>
            <a:endParaRPr lang="en-NZ" dirty="0"/>
          </a:p>
          <a:p>
            <a:pPr algn="ctr"/>
            <a:endParaRPr lang="en-NZ" dirty="0">
              <a:solidFill>
                <a:srgbClr val="0000FF"/>
              </a:solidFill>
            </a:endParaRPr>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ACA4F4B9-4BAF-4074-B014-68B7DA9F013D}"/>
              </a:ext>
            </a:extLst>
          </p:cNvPr>
          <p:cNvPicPr>
            <a:picLocks noChangeAspect="1" noChangeArrowheads="1"/>
          </p:cNvPicPr>
          <p:nvPr/>
        </p:nvPicPr>
        <p:blipFill>
          <a:blip r:embed="rId2" cstate="print"/>
          <a:srcRect/>
          <a:stretch>
            <a:fillRect/>
          </a:stretch>
        </p:blipFill>
        <p:spPr bwMode="auto">
          <a:xfrm>
            <a:off x="5742660" y="303638"/>
            <a:ext cx="2913660" cy="1296566"/>
          </a:xfrm>
          <a:prstGeom prst="rect">
            <a:avLst/>
          </a:prstGeom>
          <a:noFill/>
          <a:ln w="9525">
            <a:noFill/>
            <a:miter lim="800000"/>
            <a:headEnd/>
            <a:tailEnd/>
          </a:ln>
        </p:spPr>
      </p:pic>
    </p:spTree>
    <p:extLst>
      <p:ext uri="{BB962C8B-B14F-4D97-AF65-F5344CB8AC3E}">
        <p14:creationId xmlns:p14="http://schemas.microsoft.com/office/powerpoint/2010/main" val="1959261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588907-0118-4A67-8A41-CD1FB856C052}"/>
              </a:ext>
            </a:extLst>
          </p:cNvPr>
          <p:cNvSpPr>
            <a:spLocks noGrp="1"/>
          </p:cNvSpPr>
          <p:nvPr>
            <p:ph type="title"/>
          </p:nvPr>
        </p:nvSpPr>
        <p:spPr/>
        <p:txBody>
          <a:bodyPr/>
          <a:lstStyle/>
          <a:p>
            <a:endParaRPr lang="en-NZ" dirty="0"/>
          </a:p>
        </p:txBody>
      </p:sp>
      <p:pic>
        <p:nvPicPr>
          <p:cNvPr id="4" name="Content Placeholder 3">
            <a:extLst>
              <a:ext uri="{FF2B5EF4-FFF2-40B4-BE49-F238E27FC236}">
                <a16:creationId xmlns:a16="http://schemas.microsoft.com/office/drawing/2014/main" xmlns="" id="{1D93AD40-5239-4B53-A431-91E289F6032B}"/>
              </a:ext>
            </a:extLst>
          </p:cNvPr>
          <p:cNvPicPr>
            <a:picLocks noGrp="1" noChangeAspect="1"/>
          </p:cNvPicPr>
          <p:nvPr>
            <p:ph idx="1"/>
          </p:nvPr>
        </p:nvPicPr>
        <p:blipFill>
          <a:blip r:embed="rId2"/>
          <a:stretch>
            <a:fillRect/>
          </a:stretch>
        </p:blipFill>
        <p:spPr>
          <a:xfrm>
            <a:off x="694104" y="1600200"/>
            <a:ext cx="7755791" cy="4525963"/>
          </a:xfrm>
          <a:prstGeom prst="rect">
            <a:avLst/>
          </a:prstGeom>
        </p:spPr>
      </p:pic>
      <p:pic>
        <p:nvPicPr>
          <p:cNvPr id="5" name="Picture 6" descr="C:\Users\glenda.watson\AppData\Local\Microsoft\Windows\Temporary Internet Files\Content.Outlook\SE8HEYGD\NZPIF - logo 1.TIF">
            <a:extLst>
              <a:ext uri="{FF2B5EF4-FFF2-40B4-BE49-F238E27FC236}">
                <a16:creationId xmlns:a16="http://schemas.microsoft.com/office/drawing/2014/main" xmlns="" id="{A80BA2D8-2A7C-449C-A49F-875FA0EFAF1A}"/>
              </a:ext>
            </a:extLst>
          </p:cNvPr>
          <p:cNvPicPr>
            <a:picLocks noChangeAspect="1" noChangeArrowheads="1"/>
          </p:cNvPicPr>
          <p:nvPr/>
        </p:nvPicPr>
        <p:blipFill>
          <a:blip r:embed="rId3" cstate="print"/>
          <a:srcRect/>
          <a:stretch>
            <a:fillRect/>
          </a:stretch>
        </p:blipFill>
        <p:spPr bwMode="auto">
          <a:xfrm>
            <a:off x="5742660" y="303638"/>
            <a:ext cx="2913660" cy="1296566"/>
          </a:xfrm>
          <a:prstGeom prst="rect">
            <a:avLst/>
          </a:prstGeom>
          <a:noFill/>
          <a:ln w="9525">
            <a:noFill/>
            <a:miter lim="800000"/>
            <a:headEnd/>
            <a:tailEnd/>
          </a:ln>
        </p:spPr>
      </p:pic>
    </p:spTree>
    <p:extLst>
      <p:ext uri="{BB962C8B-B14F-4D97-AF65-F5344CB8AC3E}">
        <p14:creationId xmlns:p14="http://schemas.microsoft.com/office/powerpoint/2010/main" val="481034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894045-4C51-4F97-9777-DFA414034F5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94CBABE1-805C-460D-BDF4-198336940873}"/>
              </a:ext>
            </a:extLst>
          </p:cNvPr>
          <p:cNvSpPr>
            <a:spLocks noGrp="1"/>
          </p:cNvSpPr>
          <p:nvPr>
            <p:ph idx="1"/>
          </p:nvPr>
        </p:nvSpPr>
        <p:spPr/>
        <p:txBody>
          <a:bodyPr/>
          <a:lstStyle/>
          <a:p>
            <a:pPr marL="0" indent="0" algn="ctr">
              <a:buNone/>
            </a:pPr>
            <a:r>
              <a:rPr lang="en-GB" b="1" dirty="0">
                <a:solidFill>
                  <a:srgbClr val="0000CC"/>
                </a:solidFill>
              </a:rPr>
              <a:t>Budget 2021</a:t>
            </a:r>
          </a:p>
          <a:p>
            <a:pPr algn="l"/>
            <a:r>
              <a:rPr lang="en-US" sz="2400" b="0" i="0" u="none" strike="noStrike" baseline="0" dirty="0">
                <a:solidFill>
                  <a:srgbClr val="262626"/>
                </a:solidFill>
              </a:rPr>
              <a:t>$16 million for Compliance and Investigation Team on HHS enforcement </a:t>
            </a:r>
          </a:p>
          <a:p>
            <a:pPr algn="l"/>
            <a:r>
              <a:rPr lang="en-US" sz="2400" b="0" i="0" u="none" strike="noStrike" baseline="0" dirty="0">
                <a:solidFill>
                  <a:srgbClr val="262626"/>
                </a:solidFill>
              </a:rPr>
              <a:t>$41 million to tenancy services</a:t>
            </a:r>
          </a:p>
          <a:p>
            <a:pPr algn="l"/>
            <a:r>
              <a:rPr lang="en-US" sz="2400" b="0" i="0" u="none" strike="noStrike" baseline="0" dirty="0">
                <a:solidFill>
                  <a:srgbClr val="262626"/>
                </a:solidFill>
              </a:rPr>
              <a:t>$18 million operating and $20 million capital funding to ensure that the IT system to Bond Centre </a:t>
            </a:r>
          </a:p>
          <a:p>
            <a:pPr algn="l"/>
            <a:r>
              <a:rPr lang="en-US" sz="2400" b="0" i="0" u="none" strike="noStrike" baseline="0" dirty="0">
                <a:solidFill>
                  <a:srgbClr val="262626"/>
                </a:solidFill>
              </a:rPr>
              <a:t>$5 million to Tenancy Tribunal to manage increasing demand from the Residential Tenancies Amendment Act 2020.</a:t>
            </a:r>
            <a:endParaRPr lang="en-GB" sz="2400" dirty="0"/>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4A465C5A-EFD5-49F7-BF14-ECCAD04F3C01}"/>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630242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13B9D1-9F31-4010-BD35-D653A52A2726}"/>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47942EAF-63AA-4F1F-B0B3-2BAE6A870DD8}"/>
              </a:ext>
            </a:extLst>
          </p:cNvPr>
          <p:cNvSpPr>
            <a:spLocks noGrp="1"/>
          </p:cNvSpPr>
          <p:nvPr>
            <p:ph idx="1"/>
          </p:nvPr>
        </p:nvSpPr>
        <p:spPr>
          <a:xfrm>
            <a:off x="457200" y="1539980"/>
            <a:ext cx="8229600" cy="4525963"/>
          </a:xfrm>
        </p:spPr>
        <p:txBody>
          <a:bodyPr/>
          <a:lstStyle/>
          <a:p>
            <a:pPr marL="0" indent="0" algn="ctr">
              <a:buNone/>
            </a:pPr>
            <a:r>
              <a:rPr lang="en-NZ" b="1" dirty="0">
                <a:solidFill>
                  <a:srgbClr val="0000CC"/>
                </a:solidFill>
              </a:rPr>
              <a:t>23 March ‘21 changes</a:t>
            </a:r>
          </a:p>
          <a:p>
            <a:pPr marL="0" indent="0" algn="ctr">
              <a:buNone/>
            </a:pPr>
            <a:r>
              <a:rPr lang="en-NZ" b="1" dirty="0">
                <a:solidFill>
                  <a:srgbClr val="0000CC"/>
                </a:solidFill>
              </a:rPr>
              <a:t>Housing Acceleration Fund</a:t>
            </a:r>
          </a:p>
          <a:p>
            <a:pPr marL="0" indent="0" algn="ctr">
              <a:buNone/>
            </a:pPr>
            <a:endParaRPr lang="en-NZ" sz="1800" b="1" dirty="0">
              <a:solidFill>
                <a:srgbClr val="0000CC"/>
              </a:solidFill>
            </a:endParaRPr>
          </a:p>
          <a:p>
            <a:pPr marL="342900" lvl="0" indent="-342900">
              <a:lnSpc>
                <a:spcPct val="105000"/>
              </a:lnSpc>
              <a:buFont typeface="Symbol" panose="05050102010706020507" pitchFamily="18" charset="2"/>
              <a:buChar char=""/>
            </a:pPr>
            <a:r>
              <a:rPr lang="en-US" sz="2400" dirty="0">
                <a:effectLst/>
                <a:ea typeface="Times New Roman" panose="02020603050405020304" pitchFamily="18" charset="0"/>
              </a:rPr>
              <a:t>An infrastructure fund </a:t>
            </a:r>
          </a:p>
          <a:p>
            <a:pPr marL="342900" lvl="0" indent="-342900">
              <a:lnSpc>
                <a:spcPct val="105000"/>
              </a:lnSpc>
              <a:buFont typeface="Symbol" panose="05050102010706020507" pitchFamily="18" charset="2"/>
              <a:buChar char=""/>
            </a:pPr>
            <a:r>
              <a:rPr lang="en-US" sz="2400" dirty="0">
                <a:ea typeface="Times New Roman" panose="02020603050405020304" pitchFamily="18" charset="0"/>
              </a:rPr>
              <a:t>A</a:t>
            </a:r>
            <a:r>
              <a:rPr lang="en-US" sz="2400" dirty="0">
                <a:effectLst/>
                <a:ea typeface="Times New Roman" panose="02020603050405020304" pitchFamily="18" charset="0"/>
              </a:rPr>
              <a:t>dditional funding for the Government’s Land for Housing </a:t>
            </a:r>
            <a:r>
              <a:rPr lang="en-US" sz="2400" dirty="0" err="1">
                <a:effectLst/>
                <a:ea typeface="Times New Roman" panose="02020603050405020304" pitchFamily="18" charset="0"/>
              </a:rPr>
              <a:t>Programme</a:t>
            </a:r>
            <a:endParaRPr lang="en-US" sz="2400" dirty="0">
              <a:effectLst/>
              <a:ea typeface="Times New Roman" panose="02020603050405020304" pitchFamily="18" charset="0"/>
            </a:endParaRPr>
          </a:p>
          <a:p>
            <a:pPr marL="342900" lvl="0" indent="-342900">
              <a:lnSpc>
                <a:spcPct val="105000"/>
              </a:lnSpc>
              <a:buFont typeface="Symbol" panose="05050102010706020507" pitchFamily="18" charset="2"/>
              <a:buChar char=""/>
            </a:pPr>
            <a:endParaRPr lang="en-NZ" sz="2400" dirty="0">
              <a:effectLst/>
              <a:ea typeface="Times New Roman" panose="02020603050405020304" pitchFamily="18" charset="0"/>
            </a:endParaRPr>
          </a:p>
          <a:p>
            <a:pPr marL="0" indent="0" algn="ctr">
              <a:buNone/>
            </a:pPr>
            <a:endParaRPr lang="en-NZ" b="1" dirty="0">
              <a:solidFill>
                <a:srgbClr val="0000CC"/>
              </a:solidFill>
            </a:endParaRP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966E6453-372E-4753-80BF-04840E6DD60A}"/>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0462076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41481C-8F2B-49FA-8EFF-FC5112EB59E0}"/>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CF9EF78A-7FA1-44CA-A26D-4C9C8B6A7388}"/>
              </a:ext>
            </a:extLst>
          </p:cNvPr>
          <p:cNvSpPr>
            <a:spLocks noGrp="1"/>
          </p:cNvSpPr>
          <p:nvPr>
            <p:ph idx="1"/>
          </p:nvPr>
        </p:nvSpPr>
        <p:spPr/>
        <p:txBody>
          <a:bodyPr/>
          <a:lstStyle/>
          <a:p>
            <a:pPr marL="0" indent="0" algn="ctr">
              <a:buNone/>
            </a:pPr>
            <a:r>
              <a:rPr lang="en-NZ" sz="3200" b="1" u="sng" dirty="0">
                <a:solidFill>
                  <a:srgbClr val="0000CC"/>
                </a:solidFill>
                <a:ea typeface="Calibri" panose="020F0502020204030204" pitchFamily="34" charset="0"/>
              </a:rPr>
              <a:t>These will be complemented by:</a:t>
            </a:r>
          </a:p>
          <a:p>
            <a:endParaRPr lang="en-NZ" sz="1600" dirty="0">
              <a:effectLst/>
              <a:ea typeface="Calibri" panose="020F0502020204030204" pitchFamily="34" charset="0"/>
            </a:endParaRPr>
          </a:p>
          <a:p>
            <a:pPr marL="342900" lvl="0" indent="-342900">
              <a:lnSpc>
                <a:spcPct val="105000"/>
              </a:lnSpc>
              <a:buFont typeface="Symbol" panose="05050102010706020507" pitchFamily="18" charset="2"/>
              <a:buChar char=""/>
            </a:pPr>
            <a:r>
              <a:rPr lang="en-US" sz="1800" dirty="0" err="1">
                <a:effectLst/>
                <a:ea typeface="Times New Roman" panose="02020603050405020304" pitchFamily="18" charset="0"/>
              </a:rPr>
              <a:t>Kāinga</a:t>
            </a:r>
            <a:r>
              <a:rPr lang="en-US" sz="1800" dirty="0">
                <a:effectLst/>
                <a:ea typeface="Times New Roman" panose="02020603050405020304" pitchFamily="18" charset="0"/>
              </a:rPr>
              <a:t> Ora Land </a:t>
            </a:r>
            <a:r>
              <a:rPr lang="en-US" sz="1800" dirty="0" err="1">
                <a:effectLst/>
                <a:ea typeface="Times New Roman" panose="02020603050405020304" pitchFamily="18" charset="0"/>
              </a:rPr>
              <a:t>Programme</a:t>
            </a:r>
            <a:r>
              <a:rPr lang="en-US" sz="1800" dirty="0">
                <a:effectLst/>
                <a:ea typeface="Times New Roman" panose="02020603050405020304" pitchFamily="18" charset="0"/>
              </a:rPr>
              <a:t>  </a:t>
            </a:r>
            <a:endParaRPr lang="en-NZ" sz="1800" dirty="0">
              <a:effectLst/>
              <a:ea typeface="Times New Roman" panose="02020603050405020304" pitchFamily="18" charset="0"/>
            </a:endParaRPr>
          </a:p>
          <a:p>
            <a:pPr marL="342900" lvl="0" indent="-342900">
              <a:lnSpc>
                <a:spcPct val="105000"/>
              </a:lnSpc>
              <a:buFont typeface="Symbol" panose="05050102010706020507" pitchFamily="18" charset="2"/>
              <a:buChar char=""/>
            </a:pPr>
            <a:r>
              <a:rPr lang="en-US" sz="1800" dirty="0">
                <a:effectLst/>
                <a:ea typeface="Times New Roman" panose="02020603050405020304" pitchFamily="18" charset="0"/>
              </a:rPr>
              <a:t>A refocused $350 million Residential Development Response Fund.  </a:t>
            </a:r>
          </a:p>
          <a:p>
            <a:pPr marL="342900" lvl="0" indent="-342900">
              <a:lnSpc>
                <a:spcPct val="105000"/>
              </a:lnSpc>
              <a:buFont typeface="Symbol" panose="05050102010706020507" pitchFamily="18" charset="2"/>
              <a:buChar char=""/>
            </a:pPr>
            <a:r>
              <a:rPr lang="en-NZ" sz="1800" b="1" u="sng" dirty="0">
                <a:effectLst/>
                <a:ea typeface="Times New Roman" panose="02020603050405020304" pitchFamily="18" charset="0"/>
              </a:rPr>
              <a:t>Extension of the </a:t>
            </a:r>
            <a:r>
              <a:rPr lang="en-NZ" sz="1800" b="1" u="sng" dirty="0">
                <a:effectLst/>
                <a:ea typeface="Times New Roman" panose="02020603050405020304" pitchFamily="18" charset="0"/>
                <a:hlinkClick r:id="rId2">
                  <a:extLst>
                    <a:ext uri="{A12FA001-AC4F-418D-AE19-62706E023703}">
                      <ahyp:hlinkClr xmlns:ahyp="http://schemas.microsoft.com/office/drawing/2018/hyperlinkcolor" xmlns="" val="tx"/>
                    </a:ext>
                  </a:extLst>
                </a:hlinkClick>
              </a:rPr>
              <a:t>bright line test </a:t>
            </a:r>
            <a:endParaRPr lang="en-NZ" sz="1800" b="1" u="sng" dirty="0">
              <a:effectLst/>
              <a:ea typeface="Times New Roman" panose="02020603050405020304" pitchFamily="18" charset="0"/>
            </a:endParaRPr>
          </a:p>
          <a:p>
            <a:pPr marL="342900" lvl="0" indent="-342900">
              <a:lnSpc>
                <a:spcPct val="105000"/>
              </a:lnSpc>
              <a:buFont typeface="Symbol" panose="05050102010706020507" pitchFamily="18" charset="2"/>
              <a:buChar char=""/>
            </a:pPr>
            <a:r>
              <a:rPr lang="en-NZ" sz="1800" b="1" u="sng" dirty="0">
                <a:effectLst/>
                <a:ea typeface="Times New Roman" panose="02020603050405020304" pitchFamily="18" charset="0"/>
              </a:rPr>
              <a:t>Limit deductions for interest expenses on loans</a:t>
            </a:r>
          </a:p>
          <a:p>
            <a:pPr marL="342900" lvl="0" indent="-342900">
              <a:lnSpc>
                <a:spcPct val="105000"/>
              </a:lnSpc>
              <a:buFont typeface="Symbol" panose="05050102010706020507" pitchFamily="18" charset="2"/>
              <a:buChar char=""/>
            </a:pPr>
            <a:r>
              <a:rPr lang="en-NZ" sz="1800" dirty="0">
                <a:ea typeface="Times New Roman" panose="02020603050405020304" pitchFamily="18" charset="0"/>
              </a:rPr>
              <a:t>First Home Products (First Home Grant and Loans)</a:t>
            </a:r>
            <a:r>
              <a:rPr lang="en-NZ" sz="1800" dirty="0">
                <a:effectLst/>
                <a:ea typeface="Times New Roman" panose="02020603050405020304" pitchFamily="18" charset="0"/>
              </a:rPr>
              <a:t> income and house price caps </a:t>
            </a:r>
          </a:p>
          <a:p>
            <a:pPr marL="342900" lvl="0" indent="-342900">
              <a:lnSpc>
                <a:spcPct val="105000"/>
              </a:lnSpc>
              <a:buFont typeface="Symbol" panose="05050102010706020507" pitchFamily="18" charset="2"/>
              <a:buChar char=""/>
            </a:pPr>
            <a:r>
              <a:rPr lang="en-NZ" sz="1800" b="1" u="sng" dirty="0">
                <a:effectLst/>
                <a:ea typeface="Times New Roman" panose="02020603050405020304" pitchFamily="18" charset="0"/>
              </a:rPr>
              <a:t>A proposal to consult on limiting rent increases to once every 12 months per rental property (Link to page (rather than once every 12 months per tenancy), to help mitigate potential negative impacts on tenants from the tax changes. </a:t>
            </a:r>
          </a:p>
          <a:p>
            <a:endParaRPr lang="en-NZ" sz="1600" dirty="0"/>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856F0E51-6BC1-461F-8EDC-D27CAFE69A6A}"/>
              </a:ext>
            </a:extLst>
          </p:cNvPr>
          <p:cNvPicPr>
            <a:picLocks noChangeAspect="1" noChangeArrowheads="1"/>
          </p:cNvPicPr>
          <p:nvPr/>
        </p:nvPicPr>
        <p:blipFill>
          <a:blip r:embed="rId3"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42647035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2B3E16-1536-4DC5-9909-5259F3D0353B}"/>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AA4B8CCB-F53B-4057-9860-438572962DEF}"/>
              </a:ext>
            </a:extLst>
          </p:cNvPr>
          <p:cNvSpPr>
            <a:spLocks noGrp="1"/>
          </p:cNvSpPr>
          <p:nvPr>
            <p:ph idx="1"/>
          </p:nvPr>
        </p:nvSpPr>
        <p:spPr/>
        <p:txBody>
          <a:bodyPr/>
          <a:lstStyle/>
          <a:p>
            <a:pPr marL="0" indent="0" algn="ctr">
              <a:buNone/>
            </a:pPr>
            <a:r>
              <a:rPr lang="en-NZ" b="1" dirty="0">
                <a:solidFill>
                  <a:srgbClr val="0000CC"/>
                </a:solidFill>
              </a:rPr>
              <a:t>Bright Line Test</a:t>
            </a:r>
          </a:p>
          <a:p>
            <a:r>
              <a:rPr lang="en-NZ" sz="2400" dirty="0">
                <a:ea typeface="Times New Roman" panose="02020603050405020304" pitchFamily="18" charset="0"/>
              </a:rPr>
              <a:t>Increased from 5 to 10 years</a:t>
            </a:r>
          </a:p>
          <a:p>
            <a:r>
              <a:rPr lang="en-NZ" sz="2400" dirty="0">
                <a:effectLst/>
                <a:ea typeface="Times New Roman" panose="02020603050405020304" pitchFamily="18" charset="0"/>
              </a:rPr>
              <a:t>Excludes new builds (definition to be consulted on)</a:t>
            </a:r>
          </a:p>
          <a:p>
            <a:r>
              <a:rPr lang="en-NZ" sz="2400" dirty="0">
                <a:effectLst/>
                <a:ea typeface="Times New Roman" panose="02020603050405020304" pitchFamily="18" charset="0"/>
              </a:rPr>
              <a:t>Applied to property acquired on or after 27 March 2021</a:t>
            </a:r>
          </a:p>
          <a:p>
            <a:r>
              <a:rPr lang="en-NZ" sz="2400" dirty="0">
                <a:effectLst/>
                <a:ea typeface="Times New Roman" panose="02020603050405020304" pitchFamily="18" charset="0"/>
              </a:rPr>
              <a:t>Main homes and inherited property remain exempt. (some changes are occurring for a property that is both own home and a rental).</a:t>
            </a:r>
          </a:p>
          <a:p>
            <a:r>
              <a:rPr lang="en-NZ" sz="2400" dirty="0">
                <a:ea typeface="Times New Roman" panose="02020603050405020304" pitchFamily="18" charset="0"/>
              </a:rPr>
              <a:t>Tax is paid at your income tax rate - up to 39% </a:t>
            </a:r>
            <a:endParaRPr lang="en-NZ" sz="2400" dirty="0">
              <a:effectLst/>
              <a:ea typeface="Times New Roman" panose="02020603050405020304" pitchFamily="18" charset="0"/>
            </a:endParaRPr>
          </a:p>
          <a:p>
            <a:r>
              <a:rPr lang="en-NZ" sz="2400" dirty="0">
                <a:ea typeface="Times New Roman" panose="02020603050405020304" pitchFamily="18" charset="0"/>
              </a:rPr>
              <a:t>Already passed via a Bill</a:t>
            </a:r>
            <a:endParaRPr lang="en-NZ" sz="2400" dirty="0">
              <a:effectLst/>
              <a:ea typeface="Times New Roman" panose="02020603050405020304" pitchFamily="18" charset="0"/>
            </a:endParaRPr>
          </a:p>
          <a:p>
            <a:endParaRPr lang="en-NZ" sz="2800" b="1" dirty="0"/>
          </a:p>
          <a:p>
            <a:endParaRPr lang="en-NZ" b="1" dirty="0">
              <a:solidFill>
                <a:srgbClr val="0000CC"/>
              </a:solidFill>
            </a:endParaRP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004FDE29-2B82-4F58-906E-9A19201C68E4}"/>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522137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D7A8AE-D1D0-447A-8894-085EAEB9E56D}"/>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131E8DEC-E270-42B3-BE97-91CB142A201F}"/>
              </a:ext>
            </a:extLst>
          </p:cNvPr>
          <p:cNvSpPr>
            <a:spLocks noGrp="1"/>
          </p:cNvSpPr>
          <p:nvPr>
            <p:ph idx="1"/>
          </p:nvPr>
        </p:nvSpPr>
        <p:spPr/>
        <p:txBody>
          <a:bodyPr/>
          <a:lstStyle/>
          <a:p>
            <a:pPr marL="0" indent="0" algn="ctr">
              <a:buNone/>
            </a:pPr>
            <a:r>
              <a:rPr lang="en-GB" b="1" dirty="0">
                <a:solidFill>
                  <a:srgbClr val="3333CC"/>
                </a:solidFill>
              </a:rPr>
              <a:t>About me</a:t>
            </a:r>
          </a:p>
          <a:p>
            <a:r>
              <a:rPr lang="en-GB" sz="2400" dirty="0"/>
              <a:t>Sharon Cullwick</a:t>
            </a:r>
          </a:p>
          <a:p>
            <a:r>
              <a:rPr lang="en-GB" sz="2400" dirty="0"/>
              <a:t>Investing since 1998</a:t>
            </a:r>
          </a:p>
          <a:p>
            <a:r>
              <a:rPr lang="en-GB" sz="2400" dirty="0"/>
              <a:t>Currently President of HBPIA</a:t>
            </a:r>
          </a:p>
          <a:p>
            <a:r>
              <a:rPr lang="en-GB" sz="2400" dirty="0"/>
              <a:t>Previously VP of Waikato PIA</a:t>
            </a:r>
          </a:p>
          <a:p>
            <a:r>
              <a:rPr lang="en-GB" sz="2400" dirty="0"/>
              <a:t>Helped set up New Investors Group in Auckland 2002/2003</a:t>
            </a:r>
          </a:p>
          <a:p>
            <a:r>
              <a:rPr lang="en-GB" sz="2400" dirty="0"/>
              <a:t>Have properties in Auckland, Hamilton and Hawkes Bay</a:t>
            </a:r>
          </a:p>
          <a:p>
            <a:r>
              <a:rPr lang="en-GB" sz="2400" dirty="0"/>
              <a:t>Addicted to Property</a:t>
            </a:r>
          </a:p>
          <a:p>
            <a:r>
              <a:rPr lang="en-GB" sz="2400" dirty="0"/>
              <a:t>Look after some properties, others under management</a:t>
            </a:r>
          </a:p>
          <a:p>
            <a:endParaRPr lang="en-GB" sz="2800" dirty="0"/>
          </a:p>
          <a:p>
            <a:endParaRPr lang="en-NZ" sz="28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B3607772-07FC-4B4B-98CA-8FA220F83A74}"/>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7934836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AFC5F2-0DCB-463C-BD94-432484C3FCAC}"/>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A9C4463B-6280-4F92-9ADA-E05646FD7CC8}"/>
              </a:ext>
            </a:extLst>
          </p:cNvPr>
          <p:cNvSpPr>
            <a:spLocks noGrp="1"/>
          </p:cNvSpPr>
          <p:nvPr>
            <p:ph idx="1"/>
          </p:nvPr>
        </p:nvSpPr>
        <p:spPr/>
        <p:txBody>
          <a:bodyPr/>
          <a:lstStyle/>
          <a:p>
            <a:pPr marL="0" indent="0" algn="ctr">
              <a:buNone/>
            </a:pPr>
            <a:r>
              <a:rPr lang="en-NZ" b="1" dirty="0">
                <a:solidFill>
                  <a:srgbClr val="0000CC"/>
                </a:solidFill>
              </a:rPr>
              <a:t>Removal of Interest Deductibility  </a:t>
            </a:r>
          </a:p>
          <a:p>
            <a:r>
              <a:rPr lang="en-NZ" sz="2400" dirty="0"/>
              <a:t>Still in consultation</a:t>
            </a:r>
          </a:p>
          <a:p>
            <a:r>
              <a:rPr lang="en-NZ" sz="2400" dirty="0"/>
              <a:t>Removal of deductions for interest expenses on loans</a:t>
            </a:r>
            <a:r>
              <a:rPr lang="en-NZ" sz="2400" dirty="0">
                <a:effectLst/>
                <a:ea typeface="Times New Roman" panose="02020603050405020304" pitchFamily="18" charset="0"/>
              </a:rPr>
              <a:t> used to generate income from residential property. </a:t>
            </a:r>
          </a:p>
          <a:p>
            <a:r>
              <a:rPr lang="en-NZ" sz="2400" dirty="0">
                <a:effectLst/>
                <a:ea typeface="Times New Roman" panose="02020603050405020304" pitchFamily="18" charset="0"/>
              </a:rPr>
              <a:t>New builds will be exempt, and the design of the exemption will be consulted on.</a:t>
            </a:r>
          </a:p>
          <a:p>
            <a:r>
              <a:rPr lang="en-NZ" sz="2400" dirty="0">
                <a:ea typeface="Times New Roman" panose="02020603050405020304" pitchFamily="18" charset="0"/>
              </a:rPr>
              <a:t>Applies from 1st October, 2021 </a:t>
            </a:r>
          </a:p>
          <a:p>
            <a:r>
              <a:rPr lang="en-NZ" sz="2400" dirty="0">
                <a:effectLst/>
                <a:ea typeface="Times New Roman" panose="02020603050405020304" pitchFamily="18" charset="0"/>
              </a:rPr>
              <a:t>Property purchased on or after 27</a:t>
            </a:r>
            <a:r>
              <a:rPr lang="en-NZ" sz="2400" baseline="30000" dirty="0">
                <a:effectLst/>
                <a:ea typeface="Times New Roman" panose="02020603050405020304" pitchFamily="18" charset="0"/>
              </a:rPr>
              <a:t>th</a:t>
            </a:r>
            <a:r>
              <a:rPr lang="en-NZ" sz="2400" dirty="0">
                <a:effectLst/>
                <a:ea typeface="Times New Roman" panose="02020603050405020304" pitchFamily="18" charset="0"/>
              </a:rPr>
              <a:t> March 2021</a:t>
            </a:r>
          </a:p>
          <a:p>
            <a:r>
              <a:rPr lang="en-NZ" sz="2400" dirty="0">
                <a:ea typeface="Times New Roman" panose="02020603050405020304" pitchFamily="18" charset="0"/>
              </a:rPr>
              <a:t>Applies to all residential property by 2025.</a:t>
            </a:r>
            <a:endParaRPr lang="en-NZ" sz="2400" dirty="0">
              <a:effectLst/>
              <a:ea typeface="Times New Roman" panose="02020603050405020304" pitchFamily="18" charset="0"/>
            </a:endParaRP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10DFD77A-F53F-4A7F-A88C-7922CFCEA6CA}"/>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238140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F1DE69-B48A-4B49-8E38-51FD7C07422F}"/>
              </a:ext>
            </a:extLst>
          </p:cNvPr>
          <p:cNvSpPr>
            <a:spLocks noGrp="1"/>
          </p:cNvSpPr>
          <p:nvPr>
            <p:ph type="title"/>
          </p:nvPr>
        </p:nvSpPr>
        <p:spPr/>
        <p:txBody>
          <a:bodyPr/>
          <a:lstStyle/>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E2C10860-395F-4976-AF81-6AF349984745}"/>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
        <p:nvSpPr>
          <p:cNvPr id="8" name="Content Placeholder 7">
            <a:extLst>
              <a:ext uri="{FF2B5EF4-FFF2-40B4-BE49-F238E27FC236}">
                <a16:creationId xmlns:a16="http://schemas.microsoft.com/office/drawing/2014/main" xmlns="" id="{2E605A9A-EBBF-4CD9-8727-D49D00A36C6D}"/>
              </a:ext>
            </a:extLst>
          </p:cNvPr>
          <p:cNvSpPr>
            <a:spLocks noGrp="1"/>
          </p:cNvSpPr>
          <p:nvPr>
            <p:ph idx="1"/>
          </p:nvPr>
        </p:nvSpPr>
        <p:spPr/>
        <p:txBody>
          <a:bodyPr/>
          <a:lstStyle/>
          <a:p>
            <a:pPr marL="0" indent="0" algn="ctr">
              <a:buNone/>
            </a:pPr>
            <a:r>
              <a:rPr lang="en-NZ" b="1" dirty="0">
                <a:solidFill>
                  <a:srgbClr val="0000CC"/>
                </a:solidFill>
              </a:rPr>
              <a:t>Interest Deductibility – pre-existing loans</a:t>
            </a:r>
          </a:p>
          <a:p>
            <a:endParaRPr lang="en-NZ" dirty="0"/>
          </a:p>
        </p:txBody>
      </p:sp>
      <p:pic>
        <p:nvPicPr>
          <p:cNvPr id="9" name="Content Placeholder 5">
            <a:extLst>
              <a:ext uri="{FF2B5EF4-FFF2-40B4-BE49-F238E27FC236}">
                <a16:creationId xmlns:a16="http://schemas.microsoft.com/office/drawing/2014/main" xmlns="" id="{D2491C19-B727-49C6-96DF-1E2215DF0863}"/>
              </a:ext>
            </a:extLst>
          </p:cNvPr>
          <p:cNvPicPr>
            <a:picLocks noChangeAspect="1"/>
          </p:cNvPicPr>
          <p:nvPr/>
        </p:nvPicPr>
        <p:blipFill>
          <a:blip r:embed="rId3"/>
          <a:stretch>
            <a:fillRect/>
          </a:stretch>
        </p:blipFill>
        <p:spPr bwMode="auto">
          <a:xfrm>
            <a:off x="755576" y="2303957"/>
            <a:ext cx="7043616" cy="3996000"/>
          </a:xfrm>
          <a:prstGeom prst="rect">
            <a:avLst/>
          </a:prstGeom>
          <a:noFill/>
          <a:ln w="9525">
            <a:noFill/>
            <a:miter lim="800000"/>
            <a:headEnd/>
            <a:tailEnd/>
          </a:ln>
        </p:spPr>
      </p:pic>
    </p:spTree>
    <p:extLst>
      <p:ext uri="{BB962C8B-B14F-4D97-AF65-F5344CB8AC3E}">
        <p14:creationId xmlns:p14="http://schemas.microsoft.com/office/powerpoint/2010/main" val="2313012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43954C-7D83-4DFD-85AE-178F24BDF258}"/>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70CCCA33-6D91-4AF7-B7B5-BA50E61A7231}"/>
              </a:ext>
            </a:extLst>
          </p:cNvPr>
          <p:cNvSpPr>
            <a:spLocks noGrp="1"/>
          </p:cNvSpPr>
          <p:nvPr>
            <p:ph idx="1"/>
          </p:nvPr>
        </p:nvSpPr>
        <p:spPr/>
        <p:txBody>
          <a:bodyPr/>
          <a:lstStyle/>
          <a:p>
            <a:pPr marL="0" indent="0" algn="ctr">
              <a:buNone/>
            </a:pPr>
            <a:r>
              <a:rPr lang="en-NZ" sz="3200" b="1" dirty="0">
                <a:solidFill>
                  <a:srgbClr val="0000CC"/>
                </a:solidFill>
                <a:effectLst/>
                <a:ea typeface="Times New Roman" panose="02020603050405020304" pitchFamily="18" charset="0"/>
              </a:rPr>
              <a:t>Limit rent increase to once per year, </a:t>
            </a:r>
          </a:p>
          <a:p>
            <a:pPr marL="0" indent="0" algn="ctr">
              <a:buNone/>
            </a:pPr>
            <a:r>
              <a:rPr lang="en-NZ" sz="3200" b="1" dirty="0">
                <a:solidFill>
                  <a:srgbClr val="0000CC"/>
                </a:solidFill>
                <a:effectLst/>
                <a:ea typeface="Times New Roman" panose="02020603050405020304" pitchFamily="18" charset="0"/>
              </a:rPr>
              <a:t>per property</a:t>
            </a:r>
          </a:p>
          <a:p>
            <a:r>
              <a:rPr lang="en-NZ" sz="2400" dirty="0">
                <a:effectLst/>
                <a:ea typeface="Times New Roman" panose="02020603050405020304" pitchFamily="18" charset="0"/>
              </a:rPr>
              <a:t>Limit rent increases to once every 12 months per rental property (rather than once every 12 months per tenancy), </a:t>
            </a:r>
          </a:p>
          <a:p>
            <a:r>
              <a:rPr lang="en-NZ" sz="2400" dirty="0">
                <a:effectLst/>
                <a:ea typeface="Times New Roman" panose="02020603050405020304" pitchFamily="18" charset="0"/>
              </a:rPr>
              <a:t>This is to help mitigate potential negative impacts on tenants from the tax changes.</a:t>
            </a:r>
          </a:p>
          <a:p>
            <a:r>
              <a:rPr lang="en-NZ" sz="2400" dirty="0">
                <a:ea typeface="Times New Roman" panose="02020603050405020304" pitchFamily="18" charset="0"/>
              </a:rPr>
              <a:t>Will involve a change to the RTA</a:t>
            </a:r>
            <a:endParaRPr lang="en-NZ" sz="2400" dirty="0">
              <a:effectLst/>
              <a:ea typeface="Times New Roman" panose="02020603050405020304" pitchFamily="18" charset="0"/>
            </a:endParaRPr>
          </a:p>
          <a:p>
            <a:r>
              <a:rPr lang="en-NZ" sz="2400" dirty="0">
                <a:ea typeface="Times New Roman" panose="02020603050405020304" pitchFamily="18" charset="0"/>
              </a:rPr>
              <a:t>In consultation</a:t>
            </a:r>
            <a:r>
              <a:rPr lang="en-NZ" sz="2400" dirty="0">
                <a:effectLst/>
                <a:ea typeface="Times New Roman" panose="02020603050405020304" pitchFamily="18" charset="0"/>
              </a:rPr>
              <a:t> </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803D3FBF-EDC8-4154-80F3-1D75B538CB4C}"/>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42524045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F1DE69-B48A-4B49-8E38-51FD7C07422F}"/>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99F75E2C-718F-41BF-885B-ED94BFE3EC2F}"/>
              </a:ext>
            </a:extLst>
          </p:cNvPr>
          <p:cNvSpPr>
            <a:spLocks noGrp="1"/>
          </p:cNvSpPr>
          <p:nvPr>
            <p:ph idx="1"/>
          </p:nvPr>
        </p:nvSpPr>
        <p:spPr/>
        <p:txBody>
          <a:bodyPr/>
          <a:lstStyle/>
          <a:p>
            <a:pPr marL="0" indent="0" algn="ctr">
              <a:buNone/>
            </a:pPr>
            <a:r>
              <a:rPr lang="en-NZ" b="1" dirty="0">
                <a:solidFill>
                  <a:srgbClr val="0000CC"/>
                </a:solidFill>
              </a:rPr>
              <a:t>Survey Results</a:t>
            </a:r>
          </a:p>
          <a:p>
            <a:r>
              <a:rPr lang="en-NZ" dirty="0"/>
              <a:t>Thanks to the 1917 respondents of our survey</a:t>
            </a:r>
          </a:p>
          <a:p>
            <a:r>
              <a:rPr lang="en-NZ" dirty="0"/>
              <a:t>Conducted through survey monkey</a:t>
            </a:r>
          </a:p>
          <a:p>
            <a:r>
              <a:rPr lang="en-NZ" dirty="0"/>
              <a:t>Over 5 days after the tax deductibility announcement</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E2C10860-395F-4976-AF81-6AF349984745}"/>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4410910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41A9F9-C6A6-47FD-B273-A746A39E73B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2F796DC-8710-46FC-A439-B9C68171CC26}"/>
              </a:ext>
            </a:extLst>
          </p:cNvPr>
          <p:cNvSpPr>
            <a:spLocks noGrp="1"/>
          </p:cNvSpPr>
          <p:nvPr>
            <p:ph idx="1"/>
          </p:nvPr>
        </p:nvSpPr>
        <p:spPr/>
        <p:txBody>
          <a:bodyPr/>
          <a:lstStyle/>
          <a:p>
            <a:pPr marL="0" indent="0" algn="ctr">
              <a:buNone/>
            </a:pPr>
            <a:r>
              <a:rPr lang="en-GB" b="1" dirty="0">
                <a:solidFill>
                  <a:srgbClr val="3333CC"/>
                </a:solidFill>
              </a:rPr>
              <a:t>Survey Respondents replies</a:t>
            </a:r>
          </a:p>
          <a:p>
            <a:r>
              <a:rPr lang="en-GB" sz="2000" dirty="0"/>
              <a:t>Average of 5.3 properties</a:t>
            </a:r>
          </a:p>
          <a:p>
            <a:r>
              <a:rPr lang="en-GB" sz="2000" dirty="0"/>
              <a:t>Average value $609,407</a:t>
            </a:r>
          </a:p>
          <a:p>
            <a:r>
              <a:rPr lang="en-GB" sz="2000" dirty="0"/>
              <a:t>90% had debt on their properties</a:t>
            </a:r>
          </a:p>
          <a:p>
            <a:r>
              <a:rPr lang="en-GB" sz="2000" dirty="0"/>
              <a:t>Average mortgage interest rate was 3.42%</a:t>
            </a:r>
          </a:p>
          <a:p>
            <a:r>
              <a:rPr lang="en-GB" sz="2000" dirty="0"/>
              <a:t>Average increase in tax by removing interest deductibility was $15,083 per investor</a:t>
            </a:r>
          </a:p>
          <a:p>
            <a:r>
              <a:rPr lang="en-GB" sz="2000" dirty="0"/>
              <a:t>Average increase in tax per property was $3140 per rental property</a:t>
            </a:r>
          </a:p>
          <a:p>
            <a:r>
              <a:rPr lang="en-NZ" sz="2000" dirty="0">
                <a:effectLst/>
                <a:ea typeface="Calibri" panose="020F0502020204030204" pitchFamily="34" charset="0"/>
                <a:cs typeface="Calibri" panose="020F0502020204030204" pitchFamily="34" charset="0"/>
              </a:rPr>
              <a:t>98% of respondents who bought rental property in the last two years are affected with a tax increase of $4,542 per year per property</a:t>
            </a:r>
          </a:p>
          <a:p>
            <a:endParaRPr lang="en-GB" sz="2000" dirty="0"/>
          </a:p>
          <a:p>
            <a:endParaRPr lang="en-GB" sz="2000" dirty="0"/>
          </a:p>
          <a:p>
            <a:endParaRPr lang="en-GB" dirty="0"/>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B1B05B1B-1BC1-44C4-9A72-420191055241}"/>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852938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41A9F9-C6A6-47FD-B273-A746A39E73B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2F796DC-8710-46FC-A439-B9C68171CC26}"/>
              </a:ext>
            </a:extLst>
          </p:cNvPr>
          <p:cNvSpPr>
            <a:spLocks noGrp="1"/>
          </p:cNvSpPr>
          <p:nvPr>
            <p:ph idx="1"/>
          </p:nvPr>
        </p:nvSpPr>
        <p:spPr/>
        <p:txBody>
          <a:bodyPr/>
          <a:lstStyle/>
          <a:p>
            <a:pPr marL="0" indent="0">
              <a:buNone/>
            </a:pPr>
            <a:r>
              <a:rPr lang="en-GB" b="1" dirty="0">
                <a:solidFill>
                  <a:srgbClr val="3333CC"/>
                </a:solidFill>
              </a:rPr>
              <a:t>Survey Respondents replies (continued)</a:t>
            </a:r>
          </a:p>
          <a:p>
            <a:pPr lvl="0">
              <a:lnSpc>
                <a:spcPct val="107000"/>
              </a:lnSpc>
              <a:spcAft>
                <a:spcPts val="300"/>
              </a:spcAft>
              <a:buSzPts val="1000"/>
              <a:buFont typeface="Arial" panose="020B0604020202020204" pitchFamily="34" charset="0"/>
              <a:buChar char="•"/>
              <a:tabLst>
                <a:tab pos="457200" algn="l"/>
              </a:tabLst>
            </a:pPr>
            <a:r>
              <a:rPr lang="en-NZ" sz="2000" dirty="0">
                <a:effectLst/>
                <a:ea typeface="Calibri" panose="020F0502020204030204" pitchFamily="34" charset="0"/>
                <a:cs typeface="Calibri" panose="020F0502020204030204" pitchFamily="34" charset="0"/>
              </a:rPr>
              <a:t>78.8% of those investing for 20+ years being affected at a cost of $2,468 per year per property.</a:t>
            </a:r>
          </a:p>
          <a:p>
            <a:pPr lvl="0">
              <a:lnSpc>
                <a:spcPct val="107000"/>
              </a:lnSpc>
              <a:spcAft>
                <a:spcPts val="300"/>
              </a:spcAft>
              <a:buSzPts val="1000"/>
              <a:buFont typeface="Arial" panose="020B0604020202020204" pitchFamily="34" charset="0"/>
              <a:buChar char="•"/>
              <a:tabLst>
                <a:tab pos="457200" algn="l"/>
              </a:tabLst>
            </a:pPr>
            <a:r>
              <a:rPr lang="en-GB" sz="2000" dirty="0"/>
              <a:t>Cost of the extra tax could be $1.5 billion</a:t>
            </a:r>
          </a:p>
          <a:p>
            <a:pPr lvl="0">
              <a:lnSpc>
                <a:spcPct val="107000"/>
              </a:lnSpc>
              <a:spcAft>
                <a:spcPts val="300"/>
              </a:spcAft>
              <a:buSzPts val="1000"/>
              <a:buFont typeface="Arial" panose="020B0604020202020204" pitchFamily="34" charset="0"/>
              <a:buChar char="•"/>
              <a:tabLst>
                <a:tab pos="457200" algn="l"/>
              </a:tabLst>
            </a:pPr>
            <a:r>
              <a:rPr lang="en-NZ" sz="2000" dirty="0">
                <a:effectLst/>
                <a:ea typeface="Calibri" panose="020F0502020204030204" pitchFamily="34" charset="0"/>
                <a:cs typeface="Calibri" panose="020F0502020204030204" pitchFamily="34" charset="0"/>
              </a:rPr>
              <a:t>Brightline Test - 69.2% of respondents did not think they would, or hoped they wouldn’t, be affected by the extension of the Bright Line Test.</a:t>
            </a:r>
            <a:endParaRPr lang="en-NZ" sz="2000" dirty="0">
              <a:effectLst/>
              <a:ea typeface="Calibri" panose="020F0502020204030204" pitchFamily="34" charset="0"/>
              <a:cs typeface="Times New Roman" panose="02020603050405020304" pitchFamily="18" charset="0"/>
            </a:endParaRP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B1B05B1B-1BC1-44C4-9A72-420191055241}"/>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3097621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41A9F9-C6A6-47FD-B273-A746A39E73B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2F796DC-8710-46FC-A439-B9C68171CC26}"/>
              </a:ext>
            </a:extLst>
          </p:cNvPr>
          <p:cNvSpPr>
            <a:spLocks noGrp="1"/>
          </p:cNvSpPr>
          <p:nvPr>
            <p:ph idx="1"/>
          </p:nvPr>
        </p:nvSpPr>
        <p:spPr/>
        <p:txBody>
          <a:bodyPr/>
          <a:lstStyle/>
          <a:p>
            <a:pPr marL="0" indent="0" algn="ctr">
              <a:buNone/>
            </a:pPr>
            <a:r>
              <a:rPr lang="en-NZ" sz="3200" b="1" dirty="0">
                <a:solidFill>
                  <a:srgbClr val="3333CC"/>
                </a:solidFill>
                <a:effectLst/>
                <a:ea typeface="Calibri" panose="020F0502020204030204" pitchFamily="34" charset="0"/>
                <a:cs typeface="Calibri" panose="020F0502020204030204" pitchFamily="34" charset="0"/>
              </a:rPr>
              <a:t>Removal of mortgage interest tax deductibility survey results – continued</a:t>
            </a:r>
          </a:p>
          <a:p>
            <a:pPr lvl="0">
              <a:lnSpc>
                <a:spcPct val="107000"/>
              </a:lnSpc>
              <a:spcAft>
                <a:spcPts val="300"/>
              </a:spcAft>
              <a:buSzPts val="1000"/>
              <a:buFont typeface="Wingdings" panose="05000000000000000000" pitchFamily="2" charset="2"/>
              <a:buChar char="§"/>
              <a:tabLst>
                <a:tab pos="457200" algn="l"/>
              </a:tabLst>
            </a:pPr>
            <a:r>
              <a:rPr lang="en-NZ" sz="2200" dirty="0">
                <a:effectLst/>
                <a:ea typeface="Calibri" panose="020F0502020204030204" pitchFamily="34" charset="0"/>
                <a:cs typeface="Calibri" panose="020F0502020204030204" pitchFamily="34" charset="0"/>
              </a:rPr>
              <a:t>The main way to cope with the tax increase (76.8% of respondents), is to increase or probably increase rental prices. A further 8.9% might increase rental prices.</a:t>
            </a:r>
            <a:endParaRPr lang="en-NZ" sz="2200" dirty="0">
              <a:effectLst/>
              <a:ea typeface="Calibri" panose="020F0502020204030204" pitchFamily="34" charset="0"/>
              <a:cs typeface="Times New Roman" panose="02020603050405020304" pitchFamily="18" charset="0"/>
            </a:endParaRPr>
          </a:p>
          <a:p>
            <a:pPr marL="342900" lvl="0" indent="-342900">
              <a:lnSpc>
                <a:spcPct val="107000"/>
              </a:lnSpc>
              <a:spcAft>
                <a:spcPts val="300"/>
              </a:spcAft>
              <a:buSzPts val="1000"/>
              <a:buFont typeface="Calibri" panose="020F0502020204030204" pitchFamily="34" charset="0"/>
              <a:buChar char="-"/>
              <a:tabLst>
                <a:tab pos="457200" algn="l"/>
              </a:tabLst>
            </a:pPr>
            <a:r>
              <a:rPr lang="en-NZ" sz="2200" dirty="0">
                <a:effectLst/>
                <a:ea typeface="Calibri" panose="020F0502020204030204" pitchFamily="34" charset="0"/>
                <a:cs typeface="Calibri" panose="020F0502020204030204" pitchFamily="34" charset="0"/>
              </a:rPr>
              <a:t>The median rental price increase is between $21 and $30 per week.</a:t>
            </a:r>
            <a:endParaRPr lang="en-NZ" sz="22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Calibri" panose="020F0502020204030204" pitchFamily="34" charset="0"/>
              <a:buChar char="-"/>
              <a:tabLst>
                <a:tab pos="457200" algn="l"/>
              </a:tabLst>
            </a:pPr>
            <a:r>
              <a:rPr lang="en-NZ" sz="2200" dirty="0">
                <a:effectLst/>
                <a:ea typeface="Calibri" panose="020F0502020204030204" pitchFamily="34" charset="0"/>
                <a:cs typeface="Calibri" panose="020F0502020204030204" pitchFamily="34" charset="0"/>
              </a:rPr>
              <a:t>70.3% of respondents do not currently charge tenants full market level rental prices. 40% have rental prices between $5 and $25 under market value, while 30% have rental prices more than $25 pw under market value.</a:t>
            </a:r>
            <a:endParaRPr lang="en-NZ" sz="2200" dirty="0">
              <a:effectLst/>
              <a:ea typeface="Calibri" panose="020F0502020204030204" pitchFamily="34" charset="0"/>
              <a:cs typeface="Times New Roman" panose="02020603050405020304" pitchFamily="18" charset="0"/>
            </a:endParaRPr>
          </a:p>
          <a:p>
            <a:endParaRPr lang="en-NZ"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B1B05B1B-1BC1-44C4-9A72-420191055241}"/>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9045342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A3E29B-C097-422E-BB36-286158A80278}"/>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07B1C361-971D-4E29-9B1F-9977F197D0CA}"/>
              </a:ext>
            </a:extLst>
          </p:cNvPr>
          <p:cNvSpPr>
            <a:spLocks noGrp="1"/>
          </p:cNvSpPr>
          <p:nvPr>
            <p:ph idx="1"/>
          </p:nvPr>
        </p:nvSpPr>
        <p:spPr/>
        <p:txBody>
          <a:bodyPr/>
          <a:lstStyle/>
          <a:p>
            <a:pPr marL="0" indent="0" algn="ctr">
              <a:buNone/>
            </a:pPr>
            <a:r>
              <a:rPr lang="en-NZ" b="1" dirty="0">
                <a:solidFill>
                  <a:srgbClr val="0000CC"/>
                </a:solidFill>
              </a:rPr>
              <a:t>Brightline Test</a:t>
            </a:r>
          </a:p>
          <a:p>
            <a:r>
              <a:rPr lang="en-NZ" sz="2400" dirty="0"/>
              <a:t>Treasury wanted to extend this to 20 years.</a:t>
            </a:r>
          </a:p>
          <a:p>
            <a:r>
              <a:rPr lang="en-NZ" sz="2400" dirty="0"/>
              <a:t>Treasury never had time to work out the difference from 5 to 10 years</a:t>
            </a:r>
          </a:p>
          <a:p>
            <a:r>
              <a:rPr lang="en-NZ" sz="2400" dirty="0"/>
              <a:t>Expected fiscal gain is $650 million with the 10 years.</a:t>
            </a:r>
          </a:p>
          <a:p>
            <a:r>
              <a:rPr lang="en-NZ" sz="2400" dirty="0"/>
              <a:t>Treasury expect rents to rise due to this.</a:t>
            </a:r>
          </a:p>
          <a:p>
            <a:r>
              <a:rPr lang="en-NZ" sz="2400" dirty="0"/>
              <a:t>IRD opposed the 10 years</a:t>
            </a:r>
          </a:p>
          <a:p>
            <a:r>
              <a:rPr lang="en-NZ" sz="2400" dirty="0"/>
              <a:t>IRD wanted 5 years for new builds</a:t>
            </a:r>
          </a:p>
          <a:p>
            <a:r>
              <a:rPr lang="en-NZ" sz="2400" dirty="0"/>
              <a:t>Treasury wanted 20 years for new builds</a:t>
            </a:r>
          </a:p>
          <a:p>
            <a:r>
              <a:rPr lang="en-NZ" sz="2400" dirty="0"/>
              <a:t>Both were worried about the ‘lock-in’ effect</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A31C9F94-36AF-4DA9-9EB3-D29C549F2915}"/>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0872632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96DE9F-524F-4ECA-B11C-3A0DB96BEBF0}"/>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210E2EEC-3CD4-409B-BE73-C94D8A141DDA}"/>
              </a:ext>
            </a:extLst>
          </p:cNvPr>
          <p:cNvSpPr>
            <a:spLocks noGrp="1"/>
          </p:cNvSpPr>
          <p:nvPr>
            <p:ph idx="1"/>
          </p:nvPr>
        </p:nvSpPr>
        <p:spPr/>
        <p:txBody>
          <a:bodyPr/>
          <a:lstStyle/>
          <a:p>
            <a:pPr marL="0" indent="0" algn="ctr">
              <a:buNone/>
            </a:pPr>
            <a:r>
              <a:rPr lang="en-NZ" b="1" dirty="0">
                <a:solidFill>
                  <a:srgbClr val="0000CC"/>
                </a:solidFill>
              </a:rPr>
              <a:t>Tax Deductibility </a:t>
            </a:r>
          </a:p>
          <a:p>
            <a:r>
              <a:rPr lang="en-NZ" sz="2400" dirty="0"/>
              <a:t>IRD and Treasury didn’t agree to the changes</a:t>
            </a:r>
          </a:p>
          <a:p>
            <a:r>
              <a:rPr lang="en-NZ" sz="2400" dirty="0"/>
              <a:t>IRD opposed the changes and wanted to leave the status quo</a:t>
            </a:r>
          </a:p>
          <a:p>
            <a:r>
              <a:rPr lang="en-NZ" sz="2400" dirty="0"/>
              <a:t>Treasury never had enough time to do a Regulatory Impact Assessment.</a:t>
            </a:r>
          </a:p>
          <a:p>
            <a:endParaRPr lang="en-NZ" sz="2400" dirty="0"/>
          </a:p>
          <a:p>
            <a:r>
              <a:rPr lang="en-NZ" sz="2400" dirty="0"/>
              <a:t>Legislation will be written by 1st October.</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C8853DFA-537E-42EC-B2BD-FD0929C0E0FC}"/>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6562533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F1DE69-B48A-4B49-8E38-51FD7C07422F}"/>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99F75E2C-718F-41BF-885B-ED94BFE3EC2F}"/>
              </a:ext>
            </a:extLst>
          </p:cNvPr>
          <p:cNvSpPr>
            <a:spLocks noGrp="1"/>
          </p:cNvSpPr>
          <p:nvPr>
            <p:ph idx="1"/>
          </p:nvPr>
        </p:nvSpPr>
        <p:spPr/>
        <p:txBody>
          <a:bodyPr/>
          <a:lstStyle/>
          <a:p>
            <a:pPr marL="0" indent="0">
              <a:buNone/>
            </a:pPr>
            <a:r>
              <a:rPr lang="en-NZ" b="1" dirty="0">
                <a:solidFill>
                  <a:srgbClr val="0000CC"/>
                </a:solidFill>
              </a:rPr>
              <a:t>Additional things that were on the table:</a:t>
            </a:r>
          </a:p>
          <a:p>
            <a:r>
              <a:rPr lang="en-US" sz="2400" b="0" i="0" dirty="0">
                <a:solidFill>
                  <a:srgbClr val="222222"/>
                </a:solidFill>
                <a:effectLst/>
              </a:rPr>
              <a:t>Ending interest-only loans – on investment properties.</a:t>
            </a:r>
          </a:p>
          <a:p>
            <a:r>
              <a:rPr lang="en-US" sz="2400" dirty="0">
                <a:solidFill>
                  <a:srgbClr val="222222"/>
                </a:solidFill>
              </a:rPr>
              <a:t>T</a:t>
            </a:r>
            <a:r>
              <a:rPr lang="en-US" sz="2400" b="0" i="0" dirty="0">
                <a:solidFill>
                  <a:srgbClr val="222222"/>
                </a:solidFill>
                <a:effectLst/>
              </a:rPr>
              <a:t>he Reserve Bank were looking at bringing in debt-to-income (DTI) caps for mortgage lending.</a:t>
            </a:r>
          </a:p>
          <a:p>
            <a:r>
              <a:rPr lang="en-US" sz="2400" dirty="0">
                <a:solidFill>
                  <a:srgbClr val="222222"/>
                </a:solidFill>
              </a:rPr>
              <a:t>Extending the Bright Line to 20 years.</a:t>
            </a:r>
          </a:p>
          <a:p>
            <a:r>
              <a:rPr lang="en-US" sz="2400" dirty="0">
                <a:solidFill>
                  <a:srgbClr val="222222"/>
                </a:solidFill>
              </a:rPr>
              <a:t>The reintroduction of Stamp Duty.</a:t>
            </a:r>
          </a:p>
          <a:p>
            <a:r>
              <a:rPr lang="en-US" sz="2400" dirty="0">
                <a:solidFill>
                  <a:srgbClr val="222222"/>
                </a:solidFill>
              </a:rPr>
              <a:t>Compulsory selling of vacant land for development.</a:t>
            </a:r>
          </a:p>
          <a:p>
            <a:r>
              <a:rPr lang="en-US" sz="3600" dirty="0">
                <a:solidFill>
                  <a:srgbClr val="0000CC"/>
                </a:solidFill>
              </a:rPr>
              <a:t>Let’s see </a:t>
            </a:r>
            <a:r>
              <a:rPr lang="en-US" sz="3600">
                <a:solidFill>
                  <a:srgbClr val="0000CC"/>
                </a:solidFill>
              </a:rPr>
              <a:t>what happens!</a:t>
            </a:r>
            <a:endParaRPr lang="en-NZ" sz="3600" dirty="0">
              <a:solidFill>
                <a:srgbClr val="0000CC"/>
              </a:solidFill>
            </a:endParaRP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E2C10860-395F-4976-AF81-6AF349984745}"/>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178519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313D0D-8AFC-4D71-89A3-687F0FCDF0E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850BD25E-7C0B-4E51-A014-22C81FB247C5}"/>
              </a:ext>
            </a:extLst>
          </p:cNvPr>
          <p:cNvSpPr>
            <a:spLocks noGrp="1"/>
          </p:cNvSpPr>
          <p:nvPr>
            <p:ph idx="1"/>
          </p:nvPr>
        </p:nvSpPr>
        <p:spPr/>
        <p:txBody>
          <a:bodyPr/>
          <a:lstStyle/>
          <a:p>
            <a:pPr marL="0" indent="0" algn="ctr">
              <a:buNone/>
            </a:pPr>
            <a:r>
              <a:rPr lang="en-NZ" b="1" dirty="0">
                <a:solidFill>
                  <a:srgbClr val="0000CC"/>
                </a:solidFill>
              </a:rPr>
              <a:t>Disclaimer</a:t>
            </a:r>
          </a:p>
          <a:p>
            <a:r>
              <a:rPr lang="en-NZ" sz="2400" i="1" dirty="0"/>
              <a:t>NZPIF is a Not-For-profit Organisation and does not provide financial, legal, tax, or accounting advice. Information provided by, on behalf of, or under the auspices of NZPIF is necessarily of a general nature. </a:t>
            </a:r>
          </a:p>
          <a:p>
            <a:r>
              <a:rPr lang="en-NZ" sz="2400" i="1" dirty="0"/>
              <a:t>NZPIF and its officers and agents have no responsibility or liability of any kind to any person for such information.</a:t>
            </a:r>
          </a:p>
          <a:p>
            <a:r>
              <a:rPr lang="en-NZ" sz="2400" i="1" dirty="0"/>
              <a:t>NZPIF recommends you consult appropriate professional advisors before making any investment decision or entering into any investment or transaction.</a:t>
            </a:r>
            <a:endParaRPr lang="en-NZ" sz="2400" dirty="0"/>
          </a:p>
          <a:p>
            <a:endParaRPr lang="en-NZ"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E043B225-B5C0-4B1C-95EE-4832DE54F465}"/>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4753695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BC8218-B5EB-4E13-A632-B9AAFF1784F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97498EF0-D1CA-46E6-981D-D299EFBD874E}"/>
              </a:ext>
            </a:extLst>
          </p:cNvPr>
          <p:cNvSpPr>
            <a:spLocks noGrp="1"/>
          </p:cNvSpPr>
          <p:nvPr>
            <p:ph idx="1"/>
          </p:nvPr>
        </p:nvSpPr>
        <p:spPr/>
        <p:txBody>
          <a:bodyPr/>
          <a:lstStyle/>
          <a:p>
            <a:pPr marL="0" indent="0" algn="ctr">
              <a:buNone/>
            </a:pPr>
            <a:r>
              <a:rPr lang="en-NZ" b="1" dirty="0">
                <a:solidFill>
                  <a:srgbClr val="0000CC"/>
                </a:solidFill>
              </a:rPr>
              <a:t>NZPIF Lobbying</a:t>
            </a:r>
          </a:p>
          <a:p>
            <a:r>
              <a:rPr lang="en-NZ" sz="2400" dirty="0"/>
              <a:t>Bright Line – can’t change</a:t>
            </a:r>
          </a:p>
          <a:p>
            <a:r>
              <a:rPr lang="en-NZ" sz="2400" dirty="0"/>
              <a:t>Removal of Interest Deductibility  </a:t>
            </a:r>
          </a:p>
          <a:p>
            <a:pPr lvl="1"/>
            <a:r>
              <a:rPr lang="en-NZ" sz="2000" dirty="0"/>
              <a:t>Still in consultation</a:t>
            </a:r>
          </a:p>
          <a:p>
            <a:pPr lvl="1"/>
            <a:r>
              <a:rPr lang="en-NZ" sz="2000" dirty="0"/>
              <a:t>Survey – now completed</a:t>
            </a:r>
          </a:p>
          <a:p>
            <a:pPr lvl="1"/>
            <a:r>
              <a:rPr lang="en-NZ" sz="2000" dirty="0"/>
              <a:t>Act Petition - we advise all members to sign – NB we have no political alliance</a:t>
            </a:r>
          </a:p>
          <a:p>
            <a:pPr lvl="1"/>
            <a:r>
              <a:rPr lang="en-NZ" sz="2000" dirty="0"/>
              <a:t>We have had a meeting with Government – David Parker, Megan Woods, </a:t>
            </a:r>
            <a:r>
              <a:rPr lang="en-NZ" sz="2000" dirty="0" err="1"/>
              <a:t>Poto</a:t>
            </a:r>
            <a:r>
              <a:rPr lang="en-NZ" sz="2000" dirty="0"/>
              <a:t> William and Grant Robertson</a:t>
            </a:r>
          </a:p>
          <a:p>
            <a:pPr lvl="1"/>
            <a:r>
              <a:rPr lang="en-NZ" sz="2000" dirty="0"/>
              <a:t>Meet with tenant groups and explain what this will mean for rents – Renters United, Tenant Protection</a:t>
            </a:r>
          </a:p>
          <a:p>
            <a:pPr lvl="1"/>
            <a:endParaRPr lang="en-NZ" sz="2000" dirty="0">
              <a:solidFill>
                <a:srgbClr val="0000CC"/>
              </a:solidFill>
            </a:endParaRPr>
          </a:p>
          <a:p>
            <a:pPr lvl="1"/>
            <a:endParaRPr lang="en-NZ" sz="2000" dirty="0">
              <a:solidFill>
                <a:srgbClr val="0000CC"/>
              </a:solidFill>
            </a:endParaRPr>
          </a:p>
          <a:p>
            <a:endParaRPr lang="en-NZ" sz="2400" dirty="0">
              <a:solidFill>
                <a:srgbClr val="0000CC"/>
              </a:solidFill>
            </a:endParaRPr>
          </a:p>
          <a:p>
            <a:endParaRPr lang="en-NZ" sz="24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44B2CC4B-2D85-43B1-8FA3-34FDA468E5CE}"/>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1990349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BC8218-B5EB-4E13-A632-B9AAFF1784F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97498EF0-D1CA-46E6-981D-D299EFBD874E}"/>
              </a:ext>
            </a:extLst>
          </p:cNvPr>
          <p:cNvSpPr>
            <a:spLocks noGrp="1"/>
          </p:cNvSpPr>
          <p:nvPr>
            <p:ph idx="1"/>
          </p:nvPr>
        </p:nvSpPr>
        <p:spPr/>
        <p:txBody>
          <a:bodyPr/>
          <a:lstStyle/>
          <a:p>
            <a:pPr marL="0" indent="0" algn="ctr">
              <a:buNone/>
            </a:pPr>
            <a:r>
              <a:rPr lang="en-NZ" b="1" dirty="0">
                <a:solidFill>
                  <a:srgbClr val="0000CC"/>
                </a:solidFill>
              </a:rPr>
              <a:t>NZPIF Lobbying - continued</a:t>
            </a:r>
          </a:p>
          <a:p>
            <a:endParaRPr lang="en-NZ" sz="2400" dirty="0">
              <a:effectLst/>
              <a:ea typeface="Times New Roman" panose="02020603050405020304" pitchFamily="18" charset="0"/>
            </a:endParaRPr>
          </a:p>
          <a:p>
            <a:endParaRPr lang="en-NZ" sz="2400" dirty="0">
              <a:ea typeface="Times New Roman" panose="02020603050405020304" pitchFamily="18" charset="0"/>
            </a:endParaRPr>
          </a:p>
          <a:p>
            <a:r>
              <a:rPr lang="en-NZ" sz="2400" dirty="0">
                <a:effectLst/>
                <a:ea typeface="Times New Roman" panose="02020603050405020304" pitchFamily="18" charset="0"/>
              </a:rPr>
              <a:t>Limit Rent increase to once per year, per property</a:t>
            </a:r>
          </a:p>
          <a:p>
            <a:pPr lvl="1"/>
            <a:r>
              <a:rPr lang="en-NZ" sz="2000" dirty="0">
                <a:ea typeface="Times New Roman" panose="02020603050405020304" pitchFamily="18" charset="0"/>
              </a:rPr>
              <a:t>This requires a change in the RTA</a:t>
            </a:r>
          </a:p>
          <a:p>
            <a:pPr lvl="1"/>
            <a:r>
              <a:rPr lang="en-NZ" sz="2000" dirty="0">
                <a:effectLst/>
                <a:ea typeface="Times New Roman" panose="02020603050405020304" pitchFamily="18" charset="0"/>
              </a:rPr>
              <a:t>Meet with Housing and Urban Development Team</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44B2CC4B-2D85-43B1-8FA3-34FDA468E5CE}"/>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6081392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06D0C4-65EF-4A80-8F6D-E653793638A6}"/>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4CE349BE-26FA-4507-A817-44E9C6C39068}"/>
              </a:ext>
            </a:extLst>
          </p:cNvPr>
          <p:cNvSpPr>
            <a:spLocks noGrp="1"/>
          </p:cNvSpPr>
          <p:nvPr>
            <p:ph idx="1"/>
          </p:nvPr>
        </p:nvSpPr>
        <p:spPr/>
        <p:txBody>
          <a:bodyPr/>
          <a:lstStyle/>
          <a:p>
            <a:pPr marL="0" indent="0">
              <a:buNone/>
            </a:pPr>
            <a:r>
              <a:rPr lang="en-NZ" b="1" dirty="0">
                <a:solidFill>
                  <a:srgbClr val="0000CC"/>
                </a:solidFill>
              </a:rPr>
              <a:t>Unintended consequences</a:t>
            </a:r>
          </a:p>
          <a:p>
            <a:r>
              <a:rPr lang="en-NZ" sz="2800" dirty="0"/>
              <a:t>Who do you sell a large apartment block to? They will need substantial cash</a:t>
            </a:r>
          </a:p>
          <a:p>
            <a:r>
              <a:rPr lang="en-NZ" sz="2800" dirty="0"/>
              <a:t>New investors may get in trouble if they purchased on capital growth, not on yield.</a:t>
            </a:r>
          </a:p>
          <a:p>
            <a:r>
              <a:rPr lang="en-NZ" sz="2800" dirty="0"/>
              <a:t>Who will buy investments?</a:t>
            </a:r>
          </a:p>
          <a:p>
            <a:r>
              <a:rPr lang="en-NZ" sz="2800" dirty="0"/>
              <a:t>What will happen in a couple of years when the tax deductibility starts to hurt people?</a:t>
            </a:r>
          </a:p>
          <a:p>
            <a:endParaRPr lang="en-NZ"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A8D062E7-6A4F-4329-8104-2ED35D309A06}"/>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1153137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1B1F09-34C2-45DF-896D-5A70A10E347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C05033DE-AF29-49C6-ADA2-08DD05415416}"/>
              </a:ext>
            </a:extLst>
          </p:cNvPr>
          <p:cNvSpPr>
            <a:spLocks noGrp="1"/>
          </p:cNvSpPr>
          <p:nvPr>
            <p:ph idx="1"/>
          </p:nvPr>
        </p:nvSpPr>
        <p:spPr/>
        <p:txBody>
          <a:bodyPr/>
          <a:lstStyle/>
          <a:p>
            <a:pPr marL="0" indent="0" algn="ctr">
              <a:buNone/>
            </a:pPr>
            <a:r>
              <a:rPr lang="en-NZ" b="1" dirty="0">
                <a:solidFill>
                  <a:srgbClr val="0000CC"/>
                </a:solidFill>
              </a:rPr>
              <a:t>What can you do?</a:t>
            </a:r>
          </a:p>
          <a:p>
            <a:r>
              <a:rPr lang="en-NZ" sz="2400" dirty="0"/>
              <a:t>Send emails to </a:t>
            </a:r>
            <a:r>
              <a:rPr lang="en-NZ" sz="2400" dirty="0" err="1"/>
              <a:t>Poto</a:t>
            </a:r>
            <a:r>
              <a:rPr lang="en-NZ" sz="2400" dirty="0"/>
              <a:t> Williams  and Grant Robertson, David Parker and Megan Woods</a:t>
            </a:r>
          </a:p>
          <a:p>
            <a:r>
              <a:rPr lang="en-NZ" sz="2400" dirty="0" err="1"/>
              <a:t>Poto’s</a:t>
            </a:r>
            <a:r>
              <a:rPr lang="en-NZ" sz="2400" dirty="0"/>
              <a:t>  moto: </a:t>
            </a:r>
            <a:r>
              <a:rPr lang="en-US" sz="2400" b="0" i="1" dirty="0">
                <a:solidFill>
                  <a:srgbClr val="333333"/>
                </a:solidFill>
                <a:effectLst/>
              </a:rPr>
              <a:t>“My aspiration is for communities where everyone has a place, everyone has a voice and </a:t>
            </a:r>
            <a:r>
              <a:rPr lang="en-US" sz="2400" b="1" i="1" dirty="0">
                <a:solidFill>
                  <a:srgbClr val="333333"/>
                </a:solidFill>
                <a:effectLst/>
              </a:rPr>
              <a:t>we are all loved</a:t>
            </a:r>
            <a:r>
              <a:rPr lang="en-US" sz="2400" b="0" i="1" dirty="0">
                <a:solidFill>
                  <a:srgbClr val="333333"/>
                </a:solidFill>
                <a:effectLst/>
              </a:rPr>
              <a:t>.”</a:t>
            </a:r>
          </a:p>
          <a:p>
            <a:r>
              <a:rPr lang="en-US" sz="2400" dirty="0">
                <a:solidFill>
                  <a:srgbClr val="333333"/>
                </a:solidFill>
              </a:rPr>
              <a:t>Rental increase once per tenancy – if you feel strongly about this send an email. – You may want to keep your current tenants at a reduced rent as they have some loyalty to you.</a:t>
            </a:r>
            <a:endParaRPr lang="en-NZ" sz="24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22281577-634A-4EB3-9C73-A9E15EF6333E}"/>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12811656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BC8218-B5EB-4E13-A632-B9AAFF1784F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97498EF0-D1CA-46E6-981D-D299EFBD874E}"/>
              </a:ext>
            </a:extLst>
          </p:cNvPr>
          <p:cNvSpPr>
            <a:spLocks noGrp="1"/>
          </p:cNvSpPr>
          <p:nvPr>
            <p:ph idx="1"/>
          </p:nvPr>
        </p:nvSpPr>
        <p:spPr/>
        <p:txBody>
          <a:bodyPr/>
          <a:lstStyle/>
          <a:p>
            <a:pPr marL="0" indent="0" algn="ctr">
              <a:buNone/>
            </a:pPr>
            <a:r>
              <a:rPr lang="en-NZ" b="1" dirty="0">
                <a:solidFill>
                  <a:srgbClr val="0000CC"/>
                </a:solidFill>
              </a:rPr>
              <a:t>What’s next? </a:t>
            </a:r>
          </a:p>
          <a:p>
            <a:pPr marL="0" indent="0" algn="ctr">
              <a:buNone/>
            </a:pPr>
            <a:r>
              <a:rPr lang="en-NZ" b="1" dirty="0">
                <a:solidFill>
                  <a:srgbClr val="0000CC"/>
                </a:solidFill>
              </a:rPr>
              <a:t>We don’t know, we can only guess</a:t>
            </a:r>
          </a:p>
          <a:p>
            <a:r>
              <a:rPr lang="en-NZ" sz="2800" dirty="0"/>
              <a:t>Rental indexing – unsure what exactly but know that HUD are working on this – they may link rents to CPI.</a:t>
            </a:r>
          </a:p>
          <a:p>
            <a:r>
              <a:rPr lang="en-NZ" sz="2800" dirty="0"/>
              <a:t>Rental caps – similar to the above but have a maximum amount you can charge for the size of the property. </a:t>
            </a:r>
            <a:r>
              <a:rPr lang="en-NZ" sz="2800" dirty="0" err="1"/>
              <a:t>Poto</a:t>
            </a:r>
            <a:r>
              <a:rPr lang="en-NZ" sz="2800" dirty="0"/>
              <a:t> Williams and Megan Woods have said this won’t happen.</a:t>
            </a:r>
          </a:p>
          <a:p>
            <a:endParaRPr lang="en-NZ" sz="24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44B2CC4B-2D85-43B1-8FA3-34FDA468E5CE}"/>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9837012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C3BBC1-82AD-48F0-AA99-EB348853FF7A}"/>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88C83FDE-6A04-46C5-90DD-9FD930B50E50}"/>
              </a:ext>
            </a:extLst>
          </p:cNvPr>
          <p:cNvSpPr>
            <a:spLocks noGrp="1"/>
          </p:cNvSpPr>
          <p:nvPr>
            <p:ph idx="1"/>
          </p:nvPr>
        </p:nvSpPr>
        <p:spPr/>
        <p:txBody>
          <a:bodyPr/>
          <a:lstStyle/>
          <a:p>
            <a:pPr marL="0" indent="0" algn="ctr">
              <a:buNone/>
            </a:pPr>
            <a:r>
              <a:rPr lang="en-NZ" b="1" dirty="0">
                <a:solidFill>
                  <a:srgbClr val="0000CC"/>
                </a:solidFill>
              </a:rPr>
              <a:t>What should you do?</a:t>
            </a:r>
          </a:p>
          <a:p>
            <a:r>
              <a:rPr lang="en-NZ" sz="2800" dirty="0"/>
              <a:t>Ensure your rents are at current rental rates for the property.</a:t>
            </a:r>
          </a:p>
          <a:p>
            <a:r>
              <a:rPr lang="en-NZ" sz="2800" dirty="0"/>
              <a:t>Use the NZPIF rent checker or use </a:t>
            </a:r>
            <a:r>
              <a:rPr lang="en-NZ" sz="2800" dirty="0" err="1"/>
              <a:t>Trademe</a:t>
            </a:r>
            <a:r>
              <a:rPr lang="en-NZ" sz="2800" dirty="0"/>
              <a:t> (don’t use the Tenancy Services data)</a:t>
            </a:r>
          </a:p>
          <a:p>
            <a:r>
              <a:rPr lang="en-NZ" sz="2800" dirty="0"/>
              <a:t>Keep a copy (photo) of how you worked this out – to keep the Compliance and Investigation Team happy.</a:t>
            </a:r>
          </a:p>
          <a:p>
            <a:r>
              <a:rPr lang="en-NZ" sz="2800" dirty="0"/>
              <a:t>Talk to your accountant if you are worried</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A8EBEDC0-5E4F-4353-9A69-3B4CAB8D398A}"/>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5712010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41A9F9-C6A6-47FD-B273-A746A39E73B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2F796DC-8710-46FC-A439-B9C68171CC26}"/>
              </a:ext>
            </a:extLst>
          </p:cNvPr>
          <p:cNvSpPr>
            <a:spLocks noGrp="1"/>
          </p:cNvSpPr>
          <p:nvPr>
            <p:ph idx="1"/>
          </p:nvPr>
        </p:nvSpPr>
        <p:spPr/>
        <p:txBody>
          <a:bodyPr/>
          <a:lstStyle/>
          <a:p>
            <a:endParaRPr lang="en-GB" dirty="0"/>
          </a:p>
          <a:p>
            <a:endParaRPr lang="en-NZ" dirty="0"/>
          </a:p>
          <a:p>
            <a:pPr marL="0" indent="0" algn="ctr">
              <a:buNone/>
            </a:pPr>
            <a:r>
              <a:rPr lang="en-NZ" b="1" dirty="0">
                <a:solidFill>
                  <a:srgbClr val="3333CC"/>
                </a:solidFill>
              </a:rPr>
              <a:t>Any questions</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B1B05B1B-1BC1-44C4-9A72-420191055241}"/>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4501235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7C4B22-1FEF-4ADF-9DED-D73DC9DDC85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7C516E80-A1CA-4773-AA5F-CA9DC326D7F5}"/>
              </a:ext>
            </a:extLst>
          </p:cNvPr>
          <p:cNvSpPr>
            <a:spLocks noGrp="1"/>
          </p:cNvSpPr>
          <p:nvPr>
            <p:ph idx="1"/>
          </p:nvPr>
        </p:nvSpPr>
        <p:spPr/>
        <p:txBody>
          <a:bodyPr/>
          <a:lstStyle/>
          <a:p>
            <a:pPr marL="0" indent="0">
              <a:buNone/>
            </a:pPr>
            <a:r>
              <a:rPr lang="en-GB" b="1" dirty="0">
                <a:solidFill>
                  <a:srgbClr val="3333CC"/>
                </a:solidFill>
              </a:rPr>
              <a:t>Other things NZPIF is working on:</a:t>
            </a:r>
          </a:p>
          <a:p>
            <a:r>
              <a:rPr lang="en-NZ" sz="2000" dirty="0">
                <a:effectLst/>
                <a:ea typeface="Calibri" panose="020F0502020204030204" pitchFamily="34" charset="0"/>
                <a:cs typeface="Calibri" panose="020F0502020204030204" pitchFamily="34" charset="0"/>
              </a:rPr>
              <a:t>Privacy Commission – ’Must have’ and ‘Nice to have’  lists </a:t>
            </a:r>
            <a:endParaRPr lang="en-NZ" sz="2000" dirty="0">
              <a:effectLst/>
              <a:ea typeface="Calibri" panose="020F0502020204030204" pitchFamily="34" charset="0"/>
              <a:cs typeface="Times New Roman" panose="02020603050405020304" pitchFamily="18" charset="0"/>
            </a:endParaRPr>
          </a:p>
          <a:p>
            <a:r>
              <a:rPr lang="en-NZ" sz="2000" dirty="0">
                <a:effectLst/>
                <a:ea typeface="Calibri" panose="020F0502020204030204" pitchFamily="34" charset="0"/>
                <a:cs typeface="Calibri" panose="020F0502020204030204" pitchFamily="34" charset="0"/>
              </a:rPr>
              <a:t>Commerce Commission – Cartel behaviour</a:t>
            </a:r>
            <a:endParaRPr lang="en-NZ" sz="2000" dirty="0">
              <a:effectLst/>
              <a:ea typeface="Calibri" panose="020F0502020204030204" pitchFamily="34" charset="0"/>
              <a:cs typeface="Times New Roman" panose="02020603050405020304" pitchFamily="18" charset="0"/>
            </a:endParaRPr>
          </a:p>
          <a:p>
            <a:r>
              <a:rPr lang="en-NZ" sz="2000" dirty="0">
                <a:effectLst/>
                <a:ea typeface="Calibri" panose="020F0502020204030204" pitchFamily="34" charset="0"/>
                <a:cs typeface="Calibri" panose="020F0502020204030204" pitchFamily="34" charset="0"/>
              </a:rPr>
              <a:t>Healthy Homes – specifically the heating tool and heat pumps</a:t>
            </a:r>
            <a:endParaRPr lang="en-NZ" sz="2000" dirty="0">
              <a:effectLst/>
              <a:ea typeface="Calibri" panose="020F0502020204030204" pitchFamily="34" charset="0"/>
              <a:cs typeface="Times New Roman" panose="02020603050405020304" pitchFamily="18" charset="0"/>
            </a:endParaRPr>
          </a:p>
          <a:p>
            <a:r>
              <a:rPr lang="en-NZ" sz="2000" dirty="0">
                <a:effectLst/>
                <a:ea typeface="Calibri" panose="020F0502020204030204" pitchFamily="34" charset="0"/>
                <a:cs typeface="Calibri" panose="020F0502020204030204" pitchFamily="34" charset="0"/>
              </a:rPr>
              <a:t>RTA changes – 90-day notice causing issues with property sales</a:t>
            </a:r>
          </a:p>
          <a:p>
            <a:r>
              <a:rPr lang="en-NZ" sz="2000" dirty="0">
                <a:effectLst/>
                <a:ea typeface="Calibri" panose="020F0502020204030204" pitchFamily="34" charset="0"/>
                <a:cs typeface="Calibri" panose="020F0502020204030204" pitchFamily="34" charset="0"/>
              </a:rPr>
              <a:t>Meth Standards</a:t>
            </a:r>
          </a:p>
          <a:p>
            <a:r>
              <a:rPr lang="en-NZ" sz="2000" dirty="0">
                <a:effectLst/>
                <a:ea typeface="Calibri" panose="020F0502020204030204" pitchFamily="34" charset="0"/>
                <a:cs typeface="Calibri" panose="020F0502020204030204" pitchFamily="34" charset="0"/>
              </a:rPr>
              <a:t>Insurance Council</a:t>
            </a:r>
          </a:p>
          <a:p>
            <a:r>
              <a:rPr lang="en-NZ" sz="2000" dirty="0">
                <a:effectLst/>
                <a:ea typeface="Calibri" panose="020F0502020204030204" pitchFamily="34" charset="0"/>
                <a:cs typeface="Calibri" panose="020F0502020204030204" pitchFamily="34" charset="0"/>
              </a:rPr>
              <a:t>Property managers – licensing</a:t>
            </a:r>
          </a:p>
          <a:p>
            <a:r>
              <a:rPr lang="en-NZ" sz="2000" dirty="0">
                <a:effectLst/>
                <a:ea typeface="Calibri" panose="020F0502020204030204" pitchFamily="34" charset="0"/>
                <a:cs typeface="Calibri" panose="020F0502020204030204" pitchFamily="34" charset="0"/>
              </a:rPr>
              <a:t>DTI – Reserve Bank</a:t>
            </a:r>
            <a:endParaRPr lang="en-NZ" sz="2000" dirty="0">
              <a:effectLst/>
              <a:ea typeface="Calibri" panose="020F0502020204030204" pitchFamily="34" charset="0"/>
              <a:cs typeface="Times New Roman" panose="02020603050405020304" pitchFamily="18" charset="0"/>
            </a:endParaRPr>
          </a:p>
          <a:p>
            <a:r>
              <a:rPr lang="en-NZ" sz="2000" dirty="0">
                <a:effectLst/>
                <a:ea typeface="Calibri" panose="020F0502020204030204" pitchFamily="34" charset="0"/>
                <a:cs typeface="Calibri" panose="020F0502020204030204" pitchFamily="34" charset="0"/>
              </a:rPr>
              <a:t>Interest-only loans – Reserve Bank</a:t>
            </a:r>
          </a:p>
          <a:p>
            <a:r>
              <a:rPr lang="en-NZ" sz="2000" dirty="0">
                <a:ea typeface="Calibri" panose="020F0502020204030204" pitchFamily="34" charset="0"/>
                <a:cs typeface="Calibri" panose="020F0502020204030204" pitchFamily="34" charset="0"/>
              </a:rPr>
              <a:t>Research in Accommodation Supplement and Income Related Rent Subsidy</a:t>
            </a:r>
            <a:endParaRPr lang="en-NZ" sz="2000" dirty="0">
              <a:effectLst/>
              <a:ea typeface="Calibri" panose="020F0502020204030204" pitchFamily="34" charset="0"/>
              <a:cs typeface="Times New Roman" panose="02020603050405020304" pitchFamily="18" charset="0"/>
            </a:endParaRPr>
          </a:p>
          <a:p>
            <a:endParaRPr lang="en-NZ" sz="24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68464DC5-8D71-4EB9-90BC-AAFBB696717D}"/>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8158557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0" y="0"/>
            <a:ext cx="9144000" cy="6858000"/>
          </a:xfrm>
          <a:prstGeom prst="rect">
            <a:avLst/>
          </a:prstGeom>
          <a:solidFill>
            <a:schemeClr val="accent1">
              <a:alpha val="0"/>
            </a:schemeClr>
          </a:solidFill>
          <a:ln w="508000">
            <a:solidFill>
              <a:schemeClr val="accent1"/>
            </a:solidFill>
            <a:miter lim="800000"/>
            <a:headEnd/>
            <a:tailEnd/>
          </a:ln>
          <a:effectLst/>
        </p:spPr>
        <p:txBody>
          <a:bodyPr wrap="none" anchor="ctr"/>
          <a:lstStyle/>
          <a:p>
            <a:pPr eaLnBrk="1" hangingPunct="1"/>
            <a:endParaRPr lang="en-NZ" altLang="en-US" dirty="0"/>
          </a:p>
        </p:txBody>
      </p:sp>
      <p:sp>
        <p:nvSpPr>
          <p:cNvPr id="4099" name="Rectangle 2"/>
          <p:cNvSpPr>
            <a:spLocks noGrp="1" noChangeArrowheads="1"/>
          </p:cNvSpPr>
          <p:nvPr>
            <p:ph type="title"/>
          </p:nvPr>
        </p:nvSpPr>
        <p:spPr/>
        <p:txBody>
          <a:bodyPr/>
          <a:lstStyle/>
          <a:p>
            <a:r>
              <a:rPr lang="en-NZ" sz="4000" b="1" dirty="0">
                <a:solidFill>
                  <a:schemeClr val="bg1"/>
                </a:solidFill>
              </a:rPr>
              <a:t>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rgbClr val="0000CC"/>
                </a:solidFill>
              </a:rPr>
              <a:t/>
            </a:r>
            <a:br>
              <a:rPr lang="en-NZ" sz="4000" b="1" dirty="0">
                <a:solidFill>
                  <a:srgbClr val="0000CC"/>
                </a:solidFill>
              </a:rPr>
            </a:br>
            <a:r>
              <a:rPr lang="en-NZ" sz="4000" b="1" dirty="0">
                <a:solidFill>
                  <a:schemeClr val="bg1"/>
                </a:solidFill>
              </a:rPr>
              <a:t/>
            </a:r>
            <a:br>
              <a:rPr lang="en-NZ" sz="4000" b="1" dirty="0">
                <a:solidFill>
                  <a:schemeClr val="bg1"/>
                </a:solidFill>
              </a:rPr>
            </a:br>
            <a:r>
              <a:rPr lang="en-NZ" sz="4000" b="1" dirty="0">
                <a:solidFill>
                  <a:schemeClr val="bg1"/>
                </a:solidFill>
              </a:rPr>
              <a:t>Napier </a:t>
            </a:r>
            <a:r>
              <a:rPr lang="en-NZ" sz="4000" b="1" dirty="0">
                <a:solidFill>
                  <a:schemeClr val="tx1"/>
                </a:solidFill>
              </a:rPr>
              <a:t/>
            </a:r>
            <a:br>
              <a:rPr lang="en-NZ" sz="4000" b="1" dirty="0">
                <a:solidFill>
                  <a:schemeClr val="tx1"/>
                </a:solidFill>
              </a:rPr>
            </a:br>
            <a:r>
              <a:rPr lang="en-NZ" sz="3600" b="1" dirty="0">
                <a:solidFill>
                  <a:srgbClr val="0000CC"/>
                </a:solidFill>
              </a:rPr>
              <a:t/>
            </a:r>
            <a:br>
              <a:rPr lang="en-NZ" sz="3600" b="1" dirty="0">
                <a:solidFill>
                  <a:srgbClr val="0000CC"/>
                </a:solidFill>
              </a:rPr>
            </a:br>
            <a:r>
              <a:rPr lang="en-NZ" sz="3600" b="1" dirty="0">
                <a:solidFill>
                  <a:srgbClr val="0000CC"/>
                </a:solidFill>
              </a:rPr>
              <a:t/>
            </a:r>
            <a:br>
              <a:rPr lang="en-NZ" sz="3600" b="1" dirty="0">
                <a:solidFill>
                  <a:srgbClr val="0000CC"/>
                </a:solidFill>
              </a:rPr>
            </a:br>
            <a:r>
              <a:rPr lang="en-NZ" sz="4000" b="1" dirty="0">
                <a:solidFill>
                  <a:srgbClr val="0000CC"/>
                </a:solidFill>
              </a:rPr>
              <a:t/>
            </a:r>
            <a:br>
              <a:rPr lang="en-NZ" sz="4000" b="1" dirty="0">
                <a:solidFill>
                  <a:srgbClr val="0000CC"/>
                </a:solidFill>
              </a:rPr>
            </a:br>
            <a:r>
              <a:rPr lang="en-NZ" sz="4000" b="1" dirty="0">
                <a:solidFill>
                  <a:srgbClr val="0000CC"/>
                </a:solidFill>
              </a:rPr>
              <a:t/>
            </a:r>
            <a:br>
              <a:rPr lang="en-NZ" sz="4000" b="1" dirty="0">
                <a:solidFill>
                  <a:srgbClr val="0000CC"/>
                </a:solidFill>
              </a:rPr>
            </a:br>
            <a:r>
              <a:rPr lang="en-NZ" sz="4000" b="1" dirty="0">
                <a:solidFill>
                  <a:schemeClr val="bg1"/>
                </a:solidFill>
              </a:rPr>
              <a:t/>
            </a:r>
            <a:br>
              <a:rPr lang="en-NZ" sz="4000" b="1" dirty="0">
                <a:solidFill>
                  <a:schemeClr val="bg1"/>
                </a:solidFill>
              </a:rPr>
            </a:br>
            <a:endParaRPr lang="en-GB" altLang="en-US" sz="4000" b="1" dirty="0">
              <a:solidFill>
                <a:srgbClr val="0000CC"/>
              </a:solidFill>
            </a:endParaRPr>
          </a:p>
        </p:txBody>
      </p:sp>
      <p:sp>
        <p:nvSpPr>
          <p:cNvPr id="3" name="Content Placeholder 2">
            <a:extLst>
              <a:ext uri="{FF2B5EF4-FFF2-40B4-BE49-F238E27FC236}">
                <a16:creationId xmlns:a16="http://schemas.microsoft.com/office/drawing/2014/main" xmlns="" id="{C70CB103-EC93-46D6-8822-2DA656B091C3}"/>
              </a:ext>
            </a:extLst>
          </p:cNvPr>
          <p:cNvSpPr>
            <a:spLocks noGrp="1"/>
          </p:cNvSpPr>
          <p:nvPr>
            <p:ph idx="1"/>
          </p:nvPr>
        </p:nvSpPr>
        <p:spPr/>
        <p:txBody>
          <a:bodyPr/>
          <a:lstStyle/>
          <a:p>
            <a:pPr marL="0" indent="0" algn="ctr">
              <a:buNone/>
            </a:pPr>
            <a:endParaRPr lang="en-NZ" sz="5400" b="1" dirty="0">
              <a:solidFill>
                <a:srgbClr val="0000CC"/>
              </a:solidFill>
            </a:endParaRPr>
          </a:p>
          <a:p>
            <a:pPr marL="0" indent="0" algn="ctr">
              <a:buNone/>
            </a:pPr>
            <a:r>
              <a:rPr lang="en-NZ" sz="5400" b="1" dirty="0">
                <a:solidFill>
                  <a:srgbClr val="0000CC"/>
                </a:solidFill>
              </a:rPr>
              <a:t>Thank you</a:t>
            </a:r>
          </a:p>
        </p:txBody>
      </p:sp>
      <p:pic>
        <p:nvPicPr>
          <p:cNvPr id="4101" name="Picture 6" descr="C:\Users\glenda.watson\AppData\Local\Microsoft\Windows\Temporary Internet Files\Content.Outlook\SE8HEYGD\NZPIF - logo 1.TIF"/>
          <p:cNvPicPr>
            <a:picLocks noChangeAspect="1" noChangeArrowheads="1"/>
          </p:cNvPicPr>
          <p:nvPr/>
        </p:nvPicPr>
        <p:blipFill>
          <a:blip r:embed="rId3" cstate="print"/>
          <a:srcRect/>
          <a:stretch>
            <a:fillRect/>
          </a:stretch>
        </p:blipFill>
        <p:spPr bwMode="auto">
          <a:xfrm>
            <a:off x="6084168" y="345060"/>
            <a:ext cx="2464427" cy="1096918"/>
          </a:xfrm>
          <a:prstGeom prst="rect">
            <a:avLst/>
          </a:prstGeom>
          <a:noFill/>
          <a:ln w="9525">
            <a:noFill/>
            <a:miter lim="800000"/>
            <a:headEnd/>
            <a:tailEnd/>
          </a:ln>
        </p:spPr>
      </p:pic>
    </p:spTree>
    <p:extLst>
      <p:ext uri="{BB962C8B-B14F-4D97-AF65-F5344CB8AC3E}">
        <p14:creationId xmlns:p14="http://schemas.microsoft.com/office/powerpoint/2010/main" val="2862064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D0C25A-0E6B-447C-8BDC-0AAE2FE15475}"/>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5CA16E0-412D-4624-BDCC-7C62EC9D91DA}"/>
              </a:ext>
            </a:extLst>
          </p:cNvPr>
          <p:cNvSpPr>
            <a:spLocks noGrp="1"/>
          </p:cNvSpPr>
          <p:nvPr>
            <p:ph idx="1"/>
          </p:nvPr>
        </p:nvSpPr>
        <p:spPr/>
        <p:txBody>
          <a:bodyPr/>
          <a:lstStyle/>
          <a:p>
            <a:pPr marL="0" indent="0" algn="ctr">
              <a:buNone/>
            </a:pPr>
            <a:r>
              <a:rPr lang="en-NZ" dirty="0">
                <a:solidFill>
                  <a:srgbClr val="0000CC"/>
                </a:solidFill>
              </a:rPr>
              <a:t> </a:t>
            </a:r>
            <a:r>
              <a:rPr lang="en-NZ" b="1" dirty="0">
                <a:solidFill>
                  <a:srgbClr val="0000CC"/>
                </a:solidFill>
              </a:rPr>
              <a:t>Initio and First Lane Survey</a:t>
            </a:r>
          </a:p>
          <a:p>
            <a:r>
              <a:rPr lang="en-NZ" sz="2400" dirty="0"/>
              <a:t>Thanks for those that completed the NZPIF Survey.</a:t>
            </a:r>
          </a:p>
          <a:p>
            <a:endParaRPr lang="en-NZ" sz="2400" dirty="0"/>
          </a:p>
          <a:p>
            <a:r>
              <a:rPr lang="en-NZ" sz="2400" dirty="0"/>
              <a:t>We had 193 participants in the survey.</a:t>
            </a:r>
          </a:p>
          <a:p>
            <a:endParaRPr lang="en-NZ" sz="2400" dirty="0"/>
          </a:p>
          <a:p>
            <a:r>
              <a:rPr lang="en-NZ" sz="2400" dirty="0"/>
              <a:t>Feed back for both Initio and First Lane Insurance was positive so NZPIF will be renewing our business partnership with them for another three years</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ABA33EA1-24D9-44AA-8581-FD67793A5E70}"/>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432586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4E9407-01FA-4D36-9232-406649B61EB7}"/>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14B347DF-4AE6-4A37-839E-8975C232965A}"/>
              </a:ext>
            </a:extLst>
          </p:cNvPr>
          <p:cNvSpPr>
            <a:spLocks noGrp="1"/>
          </p:cNvSpPr>
          <p:nvPr>
            <p:ph idx="1"/>
          </p:nvPr>
        </p:nvSpPr>
        <p:spPr>
          <a:xfrm>
            <a:off x="452437" y="1508129"/>
            <a:ext cx="8229600" cy="4525963"/>
          </a:xfrm>
        </p:spPr>
        <p:txBody>
          <a:bodyPr/>
          <a:lstStyle/>
          <a:p>
            <a:pPr marL="0" indent="0" algn="ctr">
              <a:buNone/>
            </a:pPr>
            <a:r>
              <a:rPr lang="en-GB" b="1" dirty="0">
                <a:solidFill>
                  <a:srgbClr val="3333CC"/>
                </a:solidFill>
              </a:rPr>
              <a:t>Business Partner update</a:t>
            </a:r>
          </a:p>
          <a:p>
            <a:pPr marL="0" indent="0">
              <a:buNone/>
            </a:pPr>
            <a:endParaRPr lang="en-GB" b="1" dirty="0">
              <a:solidFill>
                <a:srgbClr val="3333CC"/>
              </a:solidFill>
            </a:endParaRPr>
          </a:p>
          <a:p>
            <a:endParaRPr lang="en-GB" dirty="0"/>
          </a:p>
          <a:p>
            <a:r>
              <a:rPr lang="en-GB" dirty="0"/>
              <a:t>Carpet court has recently purchased curtain studio.</a:t>
            </a:r>
          </a:p>
          <a:p>
            <a:r>
              <a:rPr lang="en-GB" dirty="0"/>
              <a:t>NZPIF now have them as a business partner.</a:t>
            </a:r>
          </a:p>
          <a:p>
            <a:r>
              <a:rPr lang="en-NZ" dirty="0"/>
              <a:t>Special pricing is available for members</a:t>
            </a: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7AD7467D-8506-4E22-AC0F-3B73C6E6A16A}"/>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pic>
        <p:nvPicPr>
          <p:cNvPr id="5" name="Picture 2">
            <a:extLst>
              <a:ext uri="{FF2B5EF4-FFF2-40B4-BE49-F238E27FC236}">
                <a16:creationId xmlns:a16="http://schemas.microsoft.com/office/drawing/2014/main" xmlns="" id="{E93D2962-B977-4DDE-945D-60AE44EF00FF}"/>
              </a:ext>
            </a:extLst>
          </p:cNvPr>
          <p:cNvPicPr>
            <a:picLocks noChangeAspect="1" noChangeArrowheads="1"/>
          </p:cNvPicPr>
          <p:nvPr/>
        </p:nvPicPr>
        <p:blipFill>
          <a:blip r:link="rId3">
            <a:extLst>
              <a:ext uri="{28A0092B-C50C-407E-A947-70E740481C1C}">
                <a14:useLocalDpi xmlns:a14="http://schemas.microsoft.com/office/drawing/2010/main" val="0"/>
              </a:ext>
            </a:extLst>
          </a:blip>
          <a:srcRect/>
          <a:stretch>
            <a:fillRect/>
          </a:stretch>
        </p:blipFill>
        <p:spPr bwMode="auto">
          <a:xfrm>
            <a:off x="4788024" y="2204864"/>
            <a:ext cx="3323082" cy="86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a:extLst>
              <a:ext uri="{FF2B5EF4-FFF2-40B4-BE49-F238E27FC236}">
                <a16:creationId xmlns:a16="http://schemas.microsoft.com/office/drawing/2014/main" xmlns="" id="{808B62D6-E458-4DF7-A565-94F6508113D7}"/>
              </a:ext>
            </a:extLst>
          </p:cNvPr>
          <p:cNvPicPr>
            <a:picLocks noChangeAspect="1" noChangeArrowheads="1"/>
          </p:cNvPicPr>
          <p:nvPr/>
        </p:nvPicPr>
        <p:blipFill>
          <a:blip r:link="rId4">
            <a:extLst>
              <a:ext uri="{28A0092B-C50C-407E-A947-70E740481C1C}">
                <a14:useLocalDpi xmlns:a14="http://schemas.microsoft.com/office/drawing/2010/main" val="0"/>
              </a:ext>
            </a:extLst>
          </a:blip>
          <a:srcRect/>
          <a:stretch>
            <a:fillRect/>
          </a:stretch>
        </p:blipFill>
        <p:spPr bwMode="auto">
          <a:xfrm>
            <a:off x="1032894" y="2060864"/>
            <a:ext cx="3031581" cy="11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9915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9A11E9-1F43-44EE-95DB-16B7E933C294}"/>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0346AB1-A195-4899-8293-DA0F64AB22AA}"/>
              </a:ext>
            </a:extLst>
          </p:cNvPr>
          <p:cNvSpPr>
            <a:spLocks noGrp="1"/>
          </p:cNvSpPr>
          <p:nvPr>
            <p:ph idx="1"/>
          </p:nvPr>
        </p:nvSpPr>
        <p:spPr/>
        <p:txBody>
          <a:bodyPr/>
          <a:lstStyle/>
          <a:p>
            <a:pPr marL="0" indent="0" algn="ctr">
              <a:buNone/>
            </a:pPr>
            <a:r>
              <a:rPr lang="en-NZ" b="1" dirty="0">
                <a:solidFill>
                  <a:srgbClr val="0000CC"/>
                </a:solidFill>
              </a:rPr>
              <a:t>NZPIF has again secured two awards for the 2021 year</a:t>
            </a:r>
          </a:p>
          <a:p>
            <a:pPr marL="0" indent="0" algn="ctr">
              <a:buNone/>
            </a:pPr>
            <a:endParaRPr lang="en-NZ" dirty="0"/>
          </a:p>
          <a:p>
            <a:r>
              <a:rPr lang="en-NZ" sz="2800" dirty="0"/>
              <a:t>Landlord of the Year sponsored by Ministry of Business Innovation and Employment </a:t>
            </a:r>
          </a:p>
          <a:p>
            <a:endParaRPr lang="en-NZ" sz="2800" dirty="0"/>
          </a:p>
          <a:p>
            <a:r>
              <a:rPr lang="en-NZ" sz="2800" dirty="0"/>
              <a:t>NZPIF/</a:t>
            </a:r>
            <a:r>
              <a:rPr lang="en-NZ" sz="2800" dirty="0" err="1"/>
              <a:t>Resene</a:t>
            </a:r>
            <a:r>
              <a:rPr lang="en-NZ" sz="2800" dirty="0"/>
              <a:t> Renovation of the Year </a:t>
            </a:r>
          </a:p>
          <a:p>
            <a:endParaRPr lang="en-NZ" dirty="0"/>
          </a:p>
        </p:txBody>
      </p:sp>
      <p:pic>
        <p:nvPicPr>
          <p:cNvPr id="8" name="Picture 7">
            <a:extLst>
              <a:ext uri="{FF2B5EF4-FFF2-40B4-BE49-F238E27FC236}">
                <a16:creationId xmlns:a16="http://schemas.microsoft.com/office/drawing/2014/main" xmlns="" id="{619B0FE8-0DE1-4109-9F77-58A5B1AD16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69528" y="3806347"/>
            <a:ext cx="1818794" cy="1000617"/>
          </a:xfrm>
          <a:prstGeom prst="rect">
            <a:avLst/>
          </a:prstGeom>
        </p:spPr>
      </p:pic>
      <p:pic>
        <p:nvPicPr>
          <p:cNvPr id="9" name="Picture 8">
            <a:extLst>
              <a:ext uri="{FF2B5EF4-FFF2-40B4-BE49-F238E27FC236}">
                <a16:creationId xmlns:a16="http://schemas.microsoft.com/office/drawing/2014/main" xmlns="" id="{21DE7256-CF7F-49ED-8A16-A431BA442C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10046" y="5445224"/>
            <a:ext cx="1060847" cy="542925"/>
          </a:xfrm>
          <a:prstGeom prst="rect">
            <a:avLst/>
          </a:prstGeom>
        </p:spPr>
      </p:pic>
      <p:pic>
        <p:nvPicPr>
          <p:cNvPr id="7" name="Picture 6" descr="C:\Users\glenda.watson\AppData\Local\Microsoft\Windows\Temporary Internet Files\Content.Outlook\SE8HEYGD\NZPIF - logo 1.TIF">
            <a:extLst>
              <a:ext uri="{FF2B5EF4-FFF2-40B4-BE49-F238E27FC236}">
                <a16:creationId xmlns:a16="http://schemas.microsoft.com/office/drawing/2014/main" xmlns="" id="{D03453AF-339F-475E-957E-8E18E8D0FB9A}"/>
              </a:ext>
            </a:extLst>
          </p:cNvPr>
          <p:cNvPicPr>
            <a:picLocks noChangeAspect="1" noChangeArrowheads="1"/>
          </p:cNvPicPr>
          <p:nvPr/>
        </p:nvPicPr>
        <p:blipFill>
          <a:blip r:embed="rId4"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4049669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223D45-1118-45BC-A98F-3C654342A1BF}"/>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29C574B1-46CC-4972-8566-1F22956E7A8A}"/>
              </a:ext>
            </a:extLst>
          </p:cNvPr>
          <p:cNvSpPr>
            <a:spLocks noGrp="1"/>
          </p:cNvSpPr>
          <p:nvPr>
            <p:ph idx="1"/>
          </p:nvPr>
        </p:nvSpPr>
        <p:spPr/>
        <p:txBody>
          <a:bodyPr>
            <a:normAutofit fontScale="92500" lnSpcReduction="20000"/>
          </a:bodyPr>
          <a:lstStyle/>
          <a:p>
            <a:pPr marL="0" indent="0">
              <a:buNone/>
            </a:pPr>
            <a:r>
              <a:rPr lang="en-NZ" sz="3500" b="1" dirty="0">
                <a:solidFill>
                  <a:srgbClr val="0000CC"/>
                </a:solidFill>
              </a:rPr>
              <a:t>Landlord of the Year</a:t>
            </a:r>
          </a:p>
          <a:p>
            <a:r>
              <a:rPr lang="en-NZ" sz="2800" dirty="0">
                <a:cs typeface="Calibri" panose="020F0502020204030204" pitchFamily="34" charset="0"/>
              </a:rPr>
              <a:t>Winner receives $1,000 cash and $1,000 towards registration to the 2021 NZPIF Conference, flights and accommodation for one.</a:t>
            </a:r>
          </a:p>
          <a:p>
            <a:r>
              <a:rPr lang="en-NZ" sz="2800" dirty="0">
                <a:cs typeface="Calibri" panose="020F0502020204030204" pitchFamily="34" charset="0"/>
              </a:rPr>
              <a:t>Landlord of the Year Cup (for 12 months)</a:t>
            </a:r>
          </a:p>
          <a:p>
            <a:r>
              <a:rPr lang="en-NZ" sz="2800" dirty="0">
                <a:cs typeface="Calibri" panose="020F0502020204030204" pitchFamily="34" charset="0"/>
              </a:rPr>
              <a:t>Framed Certificate</a:t>
            </a:r>
          </a:p>
          <a:p>
            <a:r>
              <a:rPr lang="en-NZ" sz="2800" dirty="0">
                <a:cs typeface="Calibri" panose="020F0502020204030204" pitchFamily="34" charset="0"/>
              </a:rPr>
              <a:t>Kudos of being the Landlord of the year – this is a great way to grow your personal profile.</a:t>
            </a:r>
          </a:p>
          <a:p>
            <a:r>
              <a:rPr lang="en-NZ" sz="2800" dirty="0">
                <a:cs typeface="Calibri" panose="020F0502020204030204" pitchFamily="34" charset="0"/>
              </a:rPr>
              <a:t>$500 to the winner’s PIA </a:t>
            </a:r>
          </a:p>
          <a:p>
            <a:r>
              <a:rPr lang="en-NZ" sz="2800" dirty="0">
                <a:cs typeface="Calibri" panose="020F0502020204030204" pitchFamily="34" charset="0"/>
              </a:rPr>
              <a:t>Details can be found here</a:t>
            </a:r>
            <a:r>
              <a:rPr lang="en-NZ" sz="2800" dirty="0">
                <a:solidFill>
                  <a:srgbClr val="0000CC"/>
                </a:solidFill>
                <a:cs typeface="Calibri" panose="020F0502020204030204" pitchFamily="34" charset="0"/>
              </a:rPr>
              <a:t>: </a:t>
            </a:r>
            <a:r>
              <a:rPr lang="en-NZ" sz="2800" u="sng" dirty="0">
                <a:solidFill>
                  <a:srgbClr val="0000CC"/>
                </a:solidFill>
                <a:effectLst/>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xmlns="" val="tx"/>
                    </a:ext>
                  </a:extLst>
                </a:hlinkClick>
              </a:rPr>
              <a:t>https://www.nzpif.org.nz/items/view/60199</a:t>
            </a:r>
            <a:endParaRPr lang="en-NZ" sz="2800" dirty="0">
              <a:solidFill>
                <a:srgbClr val="0000CC"/>
              </a:solidFill>
              <a:cs typeface="Calibri" panose="020F0502020204030204" pitchFamily="34" charset="0"/>
            </a:endParaRPr>
          </a:p>
        </p:txBody>
      </p:sp>
      <p:pic>
        <p:nvPicPr>
          <p:cNvPr id="5" name="Picture 4" descr="C:\Users\glenda.watson\AppData\Local\Microsoft\Windows\Temporary Internet Files\Content.Outlook\SE8HEYGD\NZPIF - logo 1.TIF">
            <a:extLst>
              <a:ext uri="{FF2B5EF4-FFF2-40B4-BE49-F238E27FC236}">
                <a16:creationId xmlns:a16="http://schemas.microsoft.com/office/drawing/2014/main" xmlns="" id="{C7BE0A80-A277-4AF1-AD7D-24DFAE5CB605}"/>
              </a:ext>
            </a:extLst>
          </p:cNvPr>
          <p:cNvPicPr>
            <a:picLocks noChangeAspect="1" noChangeArrowheads="1"/>
          </p:cNvPicPr>
          <p:nvPr/>
        </p:nvPicPr>
        <p:blipFill>
          <a:blip r:embed="rId3"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839657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EF98A2-6563-493D-9322-F66AF2D0D42B}"/>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93211727-CC15-436F-B0D5-0AC4B95D49E6}"/>
              </a:ext>
            </a:extLst>
          </p:cNvPr>
          <p:cNvSpPr>
            <a:spLocks noGrp="1"/>
          </p:cNvSpPr>
          <p:nvPr>
            <p:ph idx="1"/>
          </p:nvPr>
        </p:nvSpPr>
        <p:spPr/>
        <p:txBody>
          <a:bodyPr/>
          <a:lstStyle/>
          <a:p>
            <a:pPr marL="0" indent="0">
              <a:buNone/>
            </a:pPr>
            <a:r>
              <a:rPr lang="en-NZ" b="1" dirty="0">
                <a:solidFill>
                  <a:srgbClr val="0000CC"/>
                </a:solidFill>
              </a:rPr>
              <a:t>NZPIF/</a:t>
            </a:r>
            <a:r>
              <a:rPr lang="en-NZ" b="1" dirty="0" err="1">
                <a:solidFill>
                  <a:srgbClr val="0000CC"/>
                </a:solidFill>
              </a:rPr>
              <a:t>Resene</a:t>
            </a:r>
            <a:r>
              <a:rPr lang="en-NZ" b="1" dirty="0">
                <a:solidFill>
                  <a:srgbClr val="0000CC"/>
                </a:solidFill>
              </a:rPr>
              <a:t> Renovation of the Year</a:t>
            </a:r>
          </a:p>
          <a:p>
            <a:r>
              <a:rPr lang="en-NZ" sz="2800" dirty="0"/>
              <a:t>$1,500 cash to winner</a:t>
            </a:r>
          </a:p>
          <a:p>
            <a:r>
              <a:rPr lang="en-NZ" sz="2800" dirty="0"/>
              <a:t>Renovation of the Year trophy</a:t>
            </a:r>
          </a:p>
          <a:p>
            <a:pPr marL="0" indent="0">
              <a:buNone/>
            </a:pPr>
            <a:r>
              <a:rPr lang="en-NZ" sz="2800" dirty="0"/>
              <a:t>	(for 12 months)</a:t>
            </a:r>
          </a:p>
          <a:p>
            <a:r>
              <a:rPr lang="en-NZ" sz="2800" dirty="0"/>
              <a:t>Framed Certificate</a:t>
            </a:r>
          </a:p>
          <a:p>
            <a:r>
              <a:rPr lang="en-NZ" sz="2800" dirty="0"/>
              <a:t>$500 to the winner’s PIA</a:t>
            </a:r>
          </a:p>
          <a:p>
            <a:r>
              <a:rPr lang="en-NZ" sz="2800" dirty="0"/>
              <a:t>Details can be found here:</a:t>
            </a:r>
          </a:p>
          <a:p>
            <a:pPr marL="0" indent="0">
              <a:buNone/>
            </a:pPr>
            <a:r>
              <a:rPr lang="en-NZ" sz="2800" u="sng" dirty="0">
                <a:solidFill>
                  <a:srgbClr val="333333"/>
                </a:solidFill>
                <a:effectLst/>
                <a:ea typeface="Calibri" panose="020F0502020204030204" pitchFamily="34" charset="0"/>
                <a:hlinkClick r:id="rId2"/>
              </a:rPr>
              <a:t>https://www.nzpif.org.nz/items/view/60200</a:t>
            </a:r>
            <a:r>
              <a:rPr lang="en-NZ" sz="2800" dirty="0">
                <a:solidFill>
                  <a:srgbClr val="333333"/>
                </a:solidFill>
                <a:effectLst/>
                <a:ea typeface="Calibri" panose="020F0502020204030204" pitchFamily="34" charset="0"/>
              </a:rPr>
              <a:t> </a:t>
            </a:r>
            <a:endParaRPr lang="en-NZ" sz="2800" dirty="0"/>
          </a:p>
          <a:p>
            <a:endParaRPr lang="en-NZ" dirty="0"/>
          </a:p>
        </p:txBody>
      </p:sp>
      <p:pic>
        <p:nvPicPr>
          <p:cNvPr id="5" name="Picture 4">
            <a:extLst>
              <a:ext uri="{FF2B5EF4-FFF2-40B4-BE49-F238E27FC236}">
                <a16:creationId xmlns:a16="http://schemas.microsoft.com/office/drawing/2014/main" xmlns="" id="{8AE7E87A-C757-40A9-8BF5-9C8587137DD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70916" y="2132856"/>
            <a:ext cx="1607344" cy="3807619"/>
          </a:xfrm>
          <a:prstGeom prst="rect">
            <a:avLst/>
          </a:prstGeom>
        </p:spPr>
      </p:pic>
      <p:pic>
        <p:nvPicPr>
          <p:cNvPr id="6" name="Picture 5" descr="C:\Users\glenda.watson\AppData\Local\Microsoft\Windows\Temporary Internet Files\Content.Outlook\SE8HEYGD\NZPIF - logo 1.TIF">
            <a:extLst>
              <a:ext uri="{FF2B5EF4-FFF2-40B4-BE49-F238E27FC236}">
                <a16:creationId xmlns:a16="http://schemas.microsoft.com/office/drawing/2014/main" xmlns="" id="{45E380C2-2E4C-43E0-B29B-806512DBCD5C}"/>
              </a:ext>
            </a:extLst>
          </p:cNvPr>
          <p:cNvPicPr>
            <a:picLocks noChangeAspect="1" noChangeArrowheads="1"/>
          </p:cNvPicPr>
          <p:nvPr/>
        </p:nvPicPr>
        <p:blipFill>
          <a:blip r:embed="rId4"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2263653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6D971B-6056-4C78-815D-B0E842B282BF}"/>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2A7CEF05-1BE9-4018-80D7-9706EDE96AC7}"/>
              </a:ext>
            </a:extLst>
          </p:cNvPr>
          <p:cNvSpPr>
            <a:spLocks noGrp="1"/>
          </p:cNvSpPr>
          <p:nvPr>
            <p:ph idx="1"/>
          </p:nvPr>
        </p:nvSpPr>
        <p:spPr/>
        <p:txBody>
          <a:bodyPr/>
          <a:lstStyle/>
          <a:p>
            <a:pPr marL="0" indent="0">
              <a:buNone/>
            </a:pPr>
            <a:r>
              <a:rPr lang="en-NZ" sz="2800" b="1" dirty="0">
                <a:solidFill>
                  <a:srgbClr val="0000CC"/>
                </a:solidFill>
              </a:rPr>
              <a:t>LLOTY and NZPIF/</a:t>
            </a:r>
            <a:r>
              <a:rPr lang="en-NZ" sz="2800" b="1" dirty="0" err="1">
                <a:solidFill>
                  <a:srgbClr val="0000CC"/>
                </a:solidFill>
              </a:rPr>
              <a:t>Resene</a:t>
            </a:r>
            <a:r>
              <a:rPr lang="en-NZ" sz="2800" b="1" dirty="0">
                <a:solidFill>
                  <a:srgbClr val="0000CC"/>
                </a:solidFill>
              </a:rPr>
              <a:t> Renovation - small print</a:t>
            </a:r>
          </a:p>
          <a:p>
            <a:r>
              <a:rPr lang="en-NZ" sz="2400" dirty="0"/>
              <a:t>You must be a member of a Property Investors’ Association</a:t>
            </a:r>
          </a:p>
          <a:p>
            <a:r>
              <a:rPr lang="en-NZ" sz="2400" dirty="0"/>
              <a:t>For LLOTY you must self manage at least some of your properties</a:t>
            </a:r>
          </a:p>
          <a:p>
            <a:r>
              <a:rPr lang="en-NZ" sz="2400" dirty="0"/>
              <a:t>For NZPIF/</a:t>
            </a:r>
            <a:r>
              <a:rPr lang="en-NZ" sz="2400" dirty="0" err="1"/>
              <a:t>Resene</a:t>
            </a:r>
            <a:r>
              <a:rPr lang="en-NZ" sz="2400" dirty="0"/>
              <a:t> Renovation you must have used </a:t>
            </a:r>
            <a:r>
              <a:rPr lang="en-NZ" sz="2400" dirty="0" err="1"/>
              <a:t>Resene</a:t>
            </a:r>
            <a:r>
              <a:rPr lang="en-NZ" sz="2400" dirty="0"/>
              <a:t> products and have a proof of purchase of these.</a:t>
            </a:r>
          </a:p>
          <a:p>
            <a:r>
              <a:rPr lang="en-NZ" sz="2400" dirty="0"/>
              <a:t>Applications close 6</a:t>
            </a:r>
            <a:r>
              <a:rPr lang="en-NZ" sz="2400" baseline="30000" dirty="0"/>
              <a:t>th</a:t>
            </a:r>
            <a:r>
              <a:rPr lang="en-NZ" sz="2400" dirty="0"/>
              <a:t> August 2021 for both Awards.</a:t>
            </a:r>
          </a:p>
          <a:p>
            <a:r>
              <a:rPr lang="en-NZ" sz="2400" dirty="0"/>
              <a:t>See NZPIF web site for additional T&amp;C’s under the menu heading About.</a:t>
            </a:r>
          </a:p>
          <a:p>
            <a:endParaRPr lang="en-NZ" dirty="0"/>
          </a:p>
          <a:p>
            <a:endParaRPr lang="en-NZ" dirty="0"/>
          </a:p>
        </p:txBody>
      </p:sp>
      <p:pic>
        <p:nvPicPr>
          <p:cNvPr id="5" name="Picture 4" descr="C:\Users\glenda.watson\AppData\Local\Microsoft\Windows\Temporary Internet Files\Content.Outlook\SE8HEYGD\NZPIF - logo 1.TIF">
            <a:extLst>
              <a:ext uri="{FF2B5EF4-FFF2-40B4-BE49-F238E27FC236}">
                <a16:creationId xmlns:a16="http://schemas.microsoft.com/office/drawing/2014/main" xmlns="" id="{CA470EAA-C4E4-4768-B78F-1CFA4985BDC5}"/>
              </a:ext>
            </a:extLst>
          </p:cNvPr>
          <p:cNvPicPr>
            <a:picLocks noChangeAspect="1" noChangeArrowheads="1"/>
          </p:cNvPicPr>
          <p:nvPr/>
        </p:nvPicPr>
        <p:blipFill>
          <a:blip r:embed="rId2" cstate="print"/>
          <a:srcRect/>
          <a:stretch>
            <a:fillRect/>
          </a:stretch>
        </p:blipFill>
        <p:spPr bwMode="auto">
          <a:xfrm>
            <a:off x="5769672" y="274638"/>
            <a:ext cx="2913660" cy="1296566"/>
          </a:xfrm>
          <a:prstGeom prst="rect">
            <a:avLst/>
          </a:prstGeom>
          <a:noFill/>
          <a:ln w="9525">
            <a:noFill/>
            <a:miter lim="800000"/>
            <a:headEnd/>
            <a:tailEnd/>
          </a:ln>
        </p:spPr>
      </p:pic>
    </p:spTree>
    <p:extLst>
      <p:ext uri="{BB962C8B-B14F-4D97-AF65-F5344CB8AC3E}">
        <p14:creationId xmlns:p14="http://schemas.microsoft.com/office/powerpoint/2010/main" val="307785725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26427</TotalTime>
  <Words>1743</Words>
  <Application>Microsoft Office PowerPoint</Application>
  <PresentationFormat>On-screen Show (4:3)</PresentationFormat>
  <Paragraphs>221</Paragraphs>
  <Slides>38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Symbol</vt:lpstr>
      <vt:lpstr>Times New Roman</vt:lpstr>
      <vt:lpstr>Wingdings</vt:lpstr>
      <vt:lpstr>Default Design</vt:lpstr>
      <vt:lpstr>      Napier   NZPIF Update on Brightline And Tax Deductibility  Tauranga PIA 26th May 2021  Written by Sharon Cullwick  (NZPIF Executive Officer)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Napier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HBPIA Presentation</dc:title>
  <dc:creator>Sharon Cullwick</dc:creator>
  <cp:lastModifiedBy>Microsoft account</cp:lastModifiedBy>
  <cp:revision>1331</cp:revision>
  <cp:lastPrinted>2019-11-18T01:30:25Z</cp:lastPrinted>
  <dcterms:created xsi:type="dcterms:W3CDTF">2009-09-09T03:26:32Z</dcterms:created>
  <dcterms:modified xsi:type="dcterms:W3CDTF">2021-05-29T01:58:54Z</dcterms:modified>
</cp:coreProperties>
</file>