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5" r:id="rId1"/>
    <p:sldMasterId id="2147483852" r:id="rId2"/>
    <p:sldMasterId id="2147483864" r:id="rId3"/>
  </p:sldMasterIdLst>
  <p:notesMasterIdLst>
    <p:notesMasterId r:id="rId72"/>
  </p:notesMasterIdLst>
  <p:sldIdLst>
    <p:sldId id="354" r:id="rId4"/>
    <p:sldId id="353" r:id="rId5"/>
    <p:sldId id="304" r:id="rId6"/>
    <p:sldId id="293" r:id="rId7"/>
    <p:sldId id="311" r:id="rId8"/>
    <p:sldId id="270" r:id="rId9"/>
    <p:sldId id="343" r:id="rId10"/>
    <p:sldId id="271" r:id="rId11"/>
    <p:sldId id="332" r:id="rId12"/>
    <p:sldId id="329" r:id="rId13"/>
    <p:sldId id="272" r:id="rId14"/>
    <p:sldId id="336" r:id="rId15"/>
    <p:sldId id="319" r:id="rId16"/>
    <p:sldId id="337" r:id="rId17"/>
    <p:sldId id="340" r:id="rId18"/>
    <p:sldId id="322" r:id="rId19"/>
    <p:sldId id="261" r:id="rId20"/>
    <p:sldId id="333" r:id="rId21"/>
    <p:sldId id="338" r:id="rId22"/>
    <p:sldId id="285" r:id="rId23"/>
    <p:sldId id="276" r:id="rId24"/>
    <p:sldId id="294" r:id="rId25"/>
    <p:sldId id="295" r:id="rId26"/>
    <p:sldId id="296" r:id="rId27"/>
    <p:sldId id="297" r:id="rId28"/>
    <p:sldId id="298" r:id="rId29"/>
    <p:sldId id="299" r:id="rId30"/>
    <p:sldId id="300" r:id="rId31"/>
    <p:sldId id="301" r:id="rId32"/>
    <p:sldId id="335" r:id="rId33"/>
    <p:sldId id="267" r:id="rId34"/>
    <p:sldId id="292" r:id="rId35"/>
    <p:sldId id="265" r:id="rId36"/>
    <p:sldId id="280" r:id="rId37"/>
    <p:sldId id="263" r:id="rId38"/>
    <p:sldId id="277" r:id="rId39"/>
    <p:sldId id="328" r:id="rId40"/>
    <p:sldId id="274" r:id="rId41"/>
    <p:sldId id="278" r:id="rId42"/>
    <p:sldId id="352" r:id="rId43"/>
    <p:sldId id="303" r:id="rId44"/>
    <p:sldId id="306" r:id="rId45"/>
    <p:sldId id="307" r:id="rId46"/>
    <p:sldId id="314" r:id="rId47"/>
    <p:sldId id="342" r:id="rId48"/>
    <p:sldId id="350" r:id="rId49"/>
    <p:sldId id="341" r:id="rId50"/>
    <p:sldId id="312" r:id="rId51"/>
    <p:sldId id="266" r:id="rId52"/>
    <p:sldId id="348" r:id="rId53"/>
    <p:sldId id="318" r:id="rId54"/>
    <p:sldId id="317" r:id="rId55"/>
    <p:sldId id="316" r:id="rId56"/>
    <p:sldId id="330" r:id="rId57"/>
    <p:sldId id="308" r:id="rId58"/>
    <p:sldId id="309" r:id="rId59"/>
    <p:sldId id="321" r:id="rId60"/>
    <p:sldId id="324" r:id="rId61"/>
    <p:sldId id="325" r:id="rId62"/>
    <p:sldId id="327" r:id="rId63"/>
    <p:sldId id="345" r:id="rId64"/>
    <p:sldId id="347" r:id="rId65"/>
    <p:sldId id="331" r:id="rId66"/>
    <p:sldId id="344" r:id="rId67"/>
    <p:sldId id="346" r:id="rId68"/>
    <p:sldId id="320" r:id="rId69"/>
    <p:sldId id="351" r:id="rId70"/>
    <p:sldId id="355" r:id="rId71"/>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5pPr>
    <a:lvl6pPr marL="2286000" algn="l" defTabSz="914400" rtl="0" eaLnBrk="1" latinLnBrk="0" hangingPunct="1">
      <a:defRPr kern="1200">
        <a:solidFill>
          <a:schemeClr val="tx1"/>
        </a:solidFill>
        <a:latin typeface="Trebuchet MS" panose="020B0603020202020204" pitchFamily="34" charset="0"/>
        <a:ea typeface="+mn-ea"/>
        <a:cs typeface="+mn-cs"/>
      </a:defRPr>
    </a:lvl6pPr>
    <a:lvl7pPr marL="2743200" algn="l" defTabSz="914400" rtl="0" eaLnBrk="1" latinLnBrk="0" hangingPunct="1">
      <a:defRPr kern="1200">
        <a:solidFill>
          <a:schemeClr val="tx1"/>
        </a:solidFill>
        <a:latin typeface="Trebuchet MS" panose="020B0603020202020204" pitchFamily="34" charset="0"/>
        <a:ea typeface="+mn-ea"/>
        <a:cs typeface="+mn-cs"/>
      </a:defRPr>
    </a:lvl7pPr>
    <a:lvl8pPr marL="3200400" algn="l" defTabSz="914400" rtl="0" eaLnBrk="1" latinLnBrk="0" hangingPunct="1">
      <a:defRPr kern="1200">
        <a:solidFill>
          <a:schemeClr val="tx1"/>
        </a:solidFill>
        <a:latin typeface="Trebuchet MS" panose="020B0603020202020204" pitchFamily="34" charset="0"/>
        <a:ea typeface="+mn-ea"/>
        <a:cs typeface="+mn-cs"/>
      </a:defRPr>
    </a:lvl8pPr>
    <a:lvl9pPr marL="3657600" algn="l" defTabSz="914400" rtl="0" eaLnBrk="1" latinLnBrk="0" hangingPunct="1">
      <a:defRPr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2"/>
    <p:restoredTop sz="94648"/>
  </p:normalViewPr>
  <p:slideViewPr>
    <p:cSldViewPr snapToGrid="0" snapToObjects="1">
      <p:cViewPr varScale="1">
        <p:scale>
          <a:sx n="70" d="100"/>
          <a:sy n="70" d="100"/>
        </p:scale>
        <p:origin x="720" y="72"/>
      </p:cViewPr>
      <p:guideLst>
        <p:guide orient="horz" pos="2160"/>
        <p:guide pos="3840"/>
      </p:guideLst>
    </p:cSldViewPr>
  </p:slideViewPr>
  <p:outlineViewPr>
    <p:cViewPr>
      <p:scale>
        <a:sx n="33" d="100"/>
        <a:sy n="33" d="100"/>
      </p:scale>
      <p:origin x="0" y="-7126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microsoft.com/office/2015/10/relationships/revisionInfo" Target="revisionInfo.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01B1EF-08C3-4D43-8A8F-148698E0E27B}" type="doc">
      <dgm:prSet loTypeId="urn:microsoft.com/office/officeart/2009/3/layout/StepUpProcess" loCatId="" qsTypeId="urn:microsoft.com/office/officeart/2005/8/quickstyle/simple1" qsCatId="simple" csTypeId="urn:microsoft.com/office/officeart/2005/8/colors/accent1_2" csCatId="accent1" phldr="1"/>
      <dgm:spPr/>
      <dgm:t>
        <a:bodyPr/>
        <a:lstStyle/>
        <a:p>
          <a:endParaRPr lang="en-US"/>
        </a:p>
      </dgm:t>
    </dgm:pt>
    <dgm:pt modelId="{B1BFA249-A198-4643-9E83-9210BBB8D8B3}">
      <dgm:prSet phldrT="[Text]" custT="1"/>
      <dgm:spPr/>
      <dgm:t>
        <a:bodyPr/>
        <a:lstStyle/>
        <a:p>
          <a:r>
            <a:rPr lang="en-US" sz="1200" dirty="0"/>
            <a:t>BUY &amp; HOLD</a:t>
          </a:r>
        </a:p>
      </dgm:t>
    </dgm:pt>
    <dgm:pt modelId="{22883227-71E1-C248-950D-D57B8AC488F4}" type="parTrans" cxnId="{2EBA1DC5-EC58-934F-AE1A-21E20834B382}">
      <dgm:prSet/>
      <dgm:spPr/>
      <dgm:t>
        <a:bodyPr/>
        <a:lstStyle/>
        <a:p>
          <a:endParaRPr lang="en-US" sz="1200"/>
        </a:p>
      </dgm:t>
    </dgm:pt>
    <dgm:pt modelId="{F62E17F4-0675-7B42-A61C-702E1BC848FB}" type="sibTrans" cxnId="{2EBA1DC5-EC58-934F-AE1A-21E20834B382}">
      <dgm:prSet/>
      <dgm:spPr/>
      <dgm:t>
        <a:bodyPr/>
        <a:lstStyle/>
        <a:p>
          <a:endParaRPr lang="en-US" sz="1200"/>
        </a:p>
      </dgm:t>
    </dgm:pt>
    <dgm:pt modelId="{F36FD3CA-A55D-E54A-AEA3-3B44C520DFAC}">
      <dgm:prSet custT="1"/>
      <dgm:spPr/>
      <dgm:t>
        <a:bodyPr/>
        <a:lstStyle/>
        <a:p>
          <a:endParaRPr lang="en-US" sz="1200" dirty="0"/>
        </a:p>
      </dgm:t>
    </dgm:pt>
    <dgm:pt modelId="{801A4D3D-120E-2C40-B64F-D530D1C88CBA}" type="parTrans" cxnId="{5CEFF9D3-3588-A344-B979-BB2F2D89AA5A}">
      <dgm:prSet/>
      <dgm:spPr/>
      <dgm:t>
        <a:bodyPr/>
        <a:lstStyle/>
        <a:p>
          <a:endParaRPr lang="en-US" sz="1200"/>
        </a:p>
      </dgm:t>
    </dgm:pt>
    <dgm:pt modelId="{7223BF29-A727-1D4D-B5D9-EE450D24DCED}" type="sibTrans" cxnId="{5CEFF9D3-3588-A344-B979-BB2F2D89AA5A}">
      <dgm:prSet/>
      <dgm:spPr/>
      <dgm:t>
        <a:bodyPr/>
        <a:lstStyle/>
        <a:p>
          <a:endParaRPr lang="en-US" sz="1200"/>
        </a:p>
      </dgm:t>
    </dgm:pt>
    <dgm:pt modelId="{8BD59CB6-A5BB-C544-94B1-2D0D30243192}">
      <dgm:prSet custT="1"/>
      <dgm:spPr/>
      <dgm:t>
        <a:bodyPr/>
        <a:lstStyle/>
        <a:p>
          <a:r>
            <a:rPr lang="en-US" sz="1200" dirty="0"/>
            <a:t>strata titling</a:t>
          </a:r>
        </a:p>
      </dgm:t>
    </dgm:pt>
    <dgm:pt modelId="{08776496-F57A-4A40-B388-5BB9F04753BA}" type="parTrans" cxnId="{6924D69C-B40F-7046-80DB-AF36DA1AE82E}">
      <dgm:prSet/>
      <dgm:spPr/>
      <dgm:t>
        <a:bodyPr/>
        <a:lstStyle/>
        <a:p>
          <a:endParaRPr lang="en-US" sz="1200"/>
        </a:p>
      </dgm:t>
    </dgm:pt>
    <dgm:pt modelId="{E223E0BC-4C57-6549-8C7A-774594AEED94}" type="sibTrans" cxnId="{6924D69C-B40F-7046-80DB-AF36DA1AE82E}">
      <dgm:prSet/>
      <dgm:spPr/>
      <dgm:t>
        <a:bodyPr/>
        <a:lstStyle/>
        <a:p>
          <a:endParaRPr lang="en-US" sz="1200"/>
        </a:p>
      </dgm:t>
    </dgm:pt>
    <dgm:pt modelId="{2FE91332-26C1-994A-9BBB-0FC6347ABE17}">
      <dgm:prSet custT="1"/>
      <dgm:spPr/>
      <dgm:t>
        <a:bodyPr/>
        <a:lstStyle/>
        <a:p>
          <a:r>
            <a:rPr lang="en-US" sz="1200" dirty="0"/>
            <a:t>RENO</a:t>
          </a:r>
        </a:p>
      </dgm:t>
    </dgm:pt>
    <dgm:pt modelId="{EC576413-7D29-914E-BF5D-C9E5D4E6D56D}" type="parTrans" cxnId="{D9DCFF20-A9D1-1842-856D-D3E6320BE92C}">
      <dgm:prSet/>
      <dgm:spPr/>
      <dgm:t>
        <a:bodyPr/>
        <a:lstStyle/>
        <a:p>
          <a:endParaRPr lang="en-US" sz="1200"/>
        </a:p>
      </dgm:t>
    </dgm:pt>
    <dgm:pt modelId="{FBA8AF4D-CA14-884B-9761-A1A8354E2111}" type="sibTrans" cxnId="{D9DCFF20-A9D1-1842-856D-D3E6320BE92C}">
      <dgm:prSet/>
      <dgm:spPr/>
      <dgm:t>
        <a:bodyPr/>
        <a:lstStyle/>
        <a:p>
          <a:endParaRPr lang="en-US" sz="1200"/>
        </a:p>
      </dgm:t>
    </dgm:pt>
    <dgm:pt modelId="{DD835E92-BD49-F944-B887-644F18F82CCF}">
      <dgm:prSet custT="1"/>
      <dgm:spPr/>
      <dgm:t>
        <a:bodyPr/>
        <a:lstStyle/>
        <a:p>
          <a:r>
            <a:rPr lang="en-US" sz="1200" dirty="0"/>
            <a:t>SPLITTER</a:t>
          </a:r>
        </a:p>
      </dgm:t>
    </dgm:pt>
    <dgm:pt modelId="{F1568EDA-8C2A-A64C-A249-F2879FCDE0CE}" type="parTrans" cxnId="{F2D59AFD-E4B5-624C-A73A-75DEB9FEAE68}">
      <dgm:prSet/>
      <dgm:spPr/>
      <dgm:t>
        <a:bodyPr/>
        <a:lstStyle/>
        <a:p>
          <a:endParaRPr lang="en-US" sz="1200"/>
        </a:p>
      </dgm:t>
    </dgm:pt>
    <dgm:pt modelId="{698F234E-9558-6846-B295-7885A9A67251}" type="sibTrans" cxnId="{F2D59AFD-E4B5-624C-A73A-75DEB9FEAE68}">
      <dgm:prSet/>
      <dgm:spPr/>
      <dgm:t>
        <a:bodyPr/>
        <a:lstStyle/>
        <a:p>
          <a:endParaRPr lang="en-US" sz="1200"/>
        </a:p>
      </dgm:t>
    </dgm:pt>
    <dgm:pt modelId="{3D5240C8-C472-3E4F-AFF9-4887D041EE12}">
      <dgm:prSet custT="1"/>
      <dgm:spPr/>
      <dgm:t>
        <a:bodyPr/>
        <a:lstStyle/>
        <a:p>
          <a:r>
            <a:rPr lang="en-US" sz="1200" dirty="0"/>
            <a:t>House &amp; Land</a:t>
          </a:r>
        </a:p>
      </dgm:t>
    </dgm:pt>
    <dgm:pt modelId="{4D156000-9D1F-5C47-863C-599F42BBB753}" type="parTrans" cxnId="{09EA500F-8BBB-D547-BEEB-EE719595288B}">
      <dgm:prSet/>
      <dgm:spPr/>
      <dgm:t>
        <a:bodyPr/>
        <a:lstStyle/>
        <a:p>
          <a:endParaRPr lang="en-US" sz="1200"/>
        </a:p>
      </dgm:t>
    </dgm:pt>
    <dgm:pt modelId="{A035BC92-65E4-CC4C-B2C3-2083C317A7BA}" type="sibTrans" cxnId="{09EA500F-8BBB-D547-BEEB-EE719595288B}">
      <dgm:prSet/>
      <dgm:spPr/>
      <dgm:t>
        <a:bodyPr/>
        <a:lstStyle/>
        <a:p>
          <a:endParaRPr lang="en-US" sz="1200"/>
        </a:p>
      </dgm:t>
    </dgm:pt>
    <dgm:pt modelId="{B52668A3-016E-D346-9CB8-D32412BA1116}">
      <dgm:prSet custT="1"/>
      <dgm:spPr/>
      <dgm:t>
        <a:bodyPr/>
        <a:lstStyle/>
        <a:p>
          <a:r>
            <a:rPr lang="en-US" sz="1200" dirty="0"/>
            <a:t>House 2 </a:t>
          </a:r>
          <a:r>
            <a:rPr lang="en-US" sz="1200" dirty="0" err="1"/>
            <a:t>storey</a:t>
          </a:r>
          <a:endParaRPr lang="en-US" sz="1200" dirty="0"/>
        </a:p>
      </dgm:t>
    </dgm:pt>
    <dgm:pt modelId="{ABC5A949-6113-024D-9163-CE93CB3C860C}" type="parTrans" cxnId="{FE953A3C-8FB3-1843-A62E-E2860D3AA9E3}">
      <dgm:prSet/>
      <dgm:spPr/>
      <dgm:t>
        <a:bodyPr/>
        <a:lstStyle/>
        <a:p>
          <a:endParaRPr lang="en-US" sz="1200"/>
        </a:p>
      </dgm:t>
    </dgm:pt>
    <dgm:pt modelId="{8EC2C3FF-ED74-9D42-AD5B-A7F6C7BA1999}" type="sibTrans" cxnId="{FE953A3C-8FB3-1843-A62E-E2860D3AA9E3}">
      <dgm:prSet/>
      <dgm:spPr/>
      <dgm:t>
        <a:bodyPr/>
        <a:lstStyle/>
        <a:p>
          <a:endParaRPr lang="en-US" sz="1200"/>
        </a:p>
      </dgm:t>
    </dgm:pt>
    <dgm:pt modelId="{0704C8EA-17BE-D841-90EB-EC24743DA62E}">
      <dgm:prSet custT="1"/>
      <dgm:spPr/>
      <dgm:t>
        <a:bodyPr/>
        <a:lstStyle/>
        <a:p>
          <a:r>
            <a:rPr lang="en-US" sz="1200" dirty="0"/>
            <a:t>subdivision 2 to 10 lots</a:t>
          </a:r>
        </a:p>
      </dgm:t>
    </dgm:pt>
    <dgm:pt modelId="{31C2BDB5-2909-7D43-A1DF-52A1C0933C5F}" type="parTrans" cxnId="{17405461-EF6D-1C42-AED8-521BC9B2DEBC}">
      <dgm:prSet/>
      <dgm:spPr/>
      <dgm:t>
        <a:bodyPr/>
        <a:lstStyle/>
        <a:p>
          <a:endParaRPr lang="en-US" sz="1200"/>
        </a:p>
      </dgm:t>
    </dgm:pt>
    <dgm:pt modelId="{46EFD9D2-8BCC-8A4E-BBC8-A1FBADB636F7}" type="sibTrans" cxnId="{17405461-EF6D-1C42-AED8-521BC9B2DEBC}">
      <dgm:prSet/>
      <dgm:spPr/>
      <dgm:t>
        <a:bodyPr/>
        <a:lstStyle/>
        <a:p>
          <a:endParaRPr lang="en-US" sz="1200"/>
        </a:p>
      </dgm:t>
    </dgm:pt>
    <dgm:pt modelId="{97E769E8-1D94-6043-973C-1EE6F511A5E9}">
      <dgm:prSet custT="1"/>
      <dgm:spPr/>
      <dgm:t>
        <a:bodyPr/>
        <a:lstStyle/>
        <a:p>
          <a:r>
            <a:rPr lang="en-US" sz="1200" dirty="0"/>
            <a:t>Reno Structural</a:t>
          </a:r>
        </a:p>
      </dgm:t>
    </dgm:pt>
    <dgm:pt modelId="{2D44511C-72C2-4E42-94BF-9F46E73154F3}" type="parTrans" cxnId="{90C89257-9F22-9E4F-A755-1ABF24C9E8D9}">
      <dgm:prSet/>
      <dgm:spPr/>
      <dgm:t>
        <a:bodyPr/>
        <a:lstStyle/>
        <a:p>
          <a:endParaRPr lang="en-US" sz="1200"/>
        </a:p>
      </dgm:t>
    </dgm:pt>
    <dgm:pt modelId="{860DCB78-5A0D-A843-87CF-36A144678F82}" type="sibTrans" cxnId="{90C89257-9F22-9E4F-A755-1ABF24C9E8D9}">
      <dgm:prSet/>
      <dgm:spPr/>
      <dgm:t>
        <a:bodyPr/>
        <a:lstStyle/>
        <a:p>
          <a:endParaRPr lang="en-US" sz="1200"/>
        </a:p>
      </dgm:t>
    </dgm:pt>
    <dgm:pt modelId="{5066B974-5CD5-1A40-8F18-8A8A51A4809D}">
      <dgm:prSet custT="1"/>
      <dgm:spPr/>
      <dgm:t>
        <a:bodyPr/>
        <a:lstStyle/>
        <a:p>
          <a:r>
            <a:rPr lang="en-US" sz="1200" dirty="0"/>
            <a:t>subdivision 1 into 2</a:t>
          </a:r>
        </a:p>
      </dgm:t>
    </dgm:pt>
    <dgm:pt modelId="{9176AC44-C0A9-8F4F-8180-C9D1BAC6AF1A}" type="parTrans" cxnId="{BA08BC99-DEA8-9E43-9AFB-47DED421E0C8}">
      <dgm:prSet/>
      <dgm:spPr/>
      <dgm:t>
        <a:bodyPr/>
        <a:lstStyle/>
        <a:p>
          <a:endParaRPr lang="en-US" sz="1200"/>
        </a:p>
      </dgm:t>
    </dgm:pt>
    <dgm:pt modelId="{546BC497-DC41-DF4F-833B-917C5AD10316}" type="sibTrans" cxnId="{BA08BC99-DEA8-9E43-9AFB-47DED421E0C8}">
      <dgm:prSet/>
      <dgm:spPr/>
      <dgm:t>
        <a:bodyPr/>
        <a:lstStyle/>
        <a:p>
          <a:endParaRPr lang="en-US" sz="1200"/>
        </a:p>
      </dgm:t>
    </dgm:pt>
    <dgm:pt modelId="{ED5C89E2-D36D-914C-82BD-A3E5D0117188}">
      <dgm:prSet custT="1"/>
      <dgm:spPr/>
      <dgm:t>
        <a:bodyPr/>
        <a:lstStyle/>
        <a:p>
          <a:r>
            <a:rPr lang="en-US" sz="1200" dirty="0"/>
            <a:t>DA Council compliant</a:t>
          </a:r>
        </a:p>
      </dgm:t>
    </dgm:pt>
    <dgm:pt modelId="{BAB6168A-3B06-424E-9BDA-2145C259EC7F}" type="parTrans" cxnId="{0C778339-F6D5-1741-A22B-A998286B2F9E}">
      <dgm:prSet/>
      <dgm:spPr/>
      <dgm:t>
        <a:bodyPr/>
        <a:lstStyle/>
        <a:p>
          <a:endParaRPr lang="en-US" sz="1200"/>
        </a:p>
      </dgm:t>
    </dgm:pt>
    <dgm:pt modelId="{BAD77F9F-EAAE-BB47-82CF-13AB1EDC7EBA}" type="sibTrans" cxnId="{0C778339-F6D5-1741-A22B-A998286B2F9E}">
      <dgm:prSet/>
      <dgm:spPr/>
      <dgm:t>
        <a:bodyPr/>
        <a:lstStyle/>
        <a:p>
          <a:endParaRPr lang="en-US" sz="1200"/>
        </a:p>
      </dgm:t>
    </dgm:pt>
    <dgm:pt modelId="{617E4B42-28FF-BA46-8663-C55F27CB1B49}">
      <dgm:prSet custT="1"/>
      <dgm:spPr/>
      <dgm:t>
        <a:bodyPr/>
        <a:lstStyle/>
        <a:p>
          <a:r>
            <a:rPr lang="en-US" sz="1200" dirty="0"/>
            <a:t>DA non risk smart</a:t>
          </a:r>
        </a:p>
      </dgm:t>
    </dgm:pt>
    <dgm:pt modelId="{0FCE9C9B-0DAD-AF42-AEFD-092186014150}" type="parTrans" cxnId="{0DC0C6C1-7992-FB49-9E8E-0A06F5D51435}">
      <dgm:prSet/>
      <dgm:spPr/>
      <dgm:t>
        <a:bodyPr/>
        <a:lstStyle/>
        <a:p>
          <a:endParaRPr lang="en-US" sz="1200"/>
        </a:p>
      </dgm:t>
    </dgm:pt>
    <dgm:pt modelId="{B69FA45A-A3B8-5A49-B417-657B65A366F6}" type="sibTrans" cxnId="{0DC0C6C1-7992-FB49-9E8E-0A06F5D51435}">
      <dgm:prSet/>
      <dgm:spPr/>
      <dgm:t>
        <a:bodyPr/>
        <a:lstStyle/>
        <a:p>
          <a:endParaRPr lang="en-US" sz="1200"/>
        </a:p>
      </dgm:t>
    </dgm:pt>
    <dgm:pt modelId="{53A3F4B2-70BA-DC41-AD79-E35BEBA86020}">
      <dgm:prSet custT="1"/>
      <dgm:spPr/>
      <dgm:t>
        <a:bodyPr/>
        <a:lstStyle/>
        <a:p>
          <a:r>
            <a:rPr lang="en-US" sz="1200" dirty="0"/>
            <a:t>Town house and unit blocks large</a:t>
          </a:r>
        </a:p>
      </dgm:t>
    </dgm:pt>
    <dgm:pt modelId="{8367DA71-300A-B94C-8110-A38E7FDFAA15}" type="parTrans" cxnId="{6ABDB6BF-8215-F74C-81EF-4F976FE113A8}">
      <dgm:prSet/>
      <dgm:spPr/>
      <dgm:t>
        <a:bodyPr/>
        <a:lstStyle/>
        <a:p>
          <a:endParaRPr lang="en-US" sz="1200"/>
        </a:p>
      </dgm:t>
    </dgm:pt>
    <dgm:pt modelId="{A605B630-B052-8E4A-A12C-FF6367CDF246}" type="sibTrans" cxnId="{6ABDB6BF-8215-F74C-81EF-4F976FE113A8}">
      <dgm:prSet/>
      <dgm:spPr/>
      <dgm:t>
        <a:bodyPr/>
        <a:lstStyle/>
        <a:p>
          <a:endParaRPr lang="en-US" sz="1200"/>
        </a:p>
      </dgm:t>
    </dgm:pt>
    <dgm:pt modelId="{6F44B147-8DDA-2248-9BE5-632146675E63}">
      <dgm:prSet custT="1"/>
      <dgm:spPr/>
      <dgm:t>
        <a:bodyPr/>
        <a:lstStyle/>
        <a:p>
          <a:r>
            <a:rPr lang="en-US" sz="1200" dirty="0"/>
            <a:t>4 </a:t>
          </a:r>
          <a:r>
            <a:rPr lang="en-US" sz="1200" dirty="0" err="1"/>
            <a:t>storey</a:t>
          </a:r>
          <a:endParaRPr lang="en-US" sz="1200" dirty="0"/>
        </a:p>
      </dgm:t>
    </dgm:pt>
    <dgm:pt modelId="{E47A267F-C036-B34E-B659-A02CCA4C8E4A}" type="parTrans" cxnId="{7EE2F864-F6CD-F04E-8142-CDA6D4D1B54B}">
      <dgm:prSet/>
      <dgm:spPr/>
      <dgm:t>
        <a:bodyPr/>
        <a:lstStyle/>
        <a:p>
          <a:endParaRPr lang="en-US" sz="1200"/>
        </a:p>
      </dgm:t>
    </dgm:pt>
    <dgm:pt modelId="{A464292B-7F10-CF4A-8122-4804A78440A8}" type="sibTrans" cxnId="{7EE2F864-F6CD-F04E-8142-CDA6D4D1B54B}">
      <dgm:prSet/>
      <dgm:spPr/>
      <dgm:t>
        <a:bodyPr/>
        <a:lstStyle/>
        <a:p>
          <a:endParaRPr lang="en-US" sz="1200"/>
        </a:p>
      </dgm:t>
    </dgm:pt>
    <dgm:pt modelId="{25789B86-D42E-B648-A7CB-8C514CDDBDC9}">
      <dgm:prSet custT="1"/>
      <dgm:spPr/>
      <dgm:t>
        <a:bodyPr/>
        <a:lstStyle/>
        <a:p>
          <a:r>
            <a:rPr lang="en-US" sz="1200"/>
            <a:t>Building </a:t>
          </a:r>
          <a:r>
            <a:rPr lang="en-US" sz="1200" dirty="0"/>
            <a:t>units/townhouse </a:t>
          </a:r>
        </a:p>
      </dgm:t>
    </dgm:pt>
    <dgm:pt modelId="{2963C006-F537-4F4C-94E2-5BC8F3C13C70}" type="sibTrans" cxnId="{E4DE75A1-DD2B-D246-9719-E3E6311ECA7F}">
      <dgm:prSet/>
      <dgm:spPr/>
      <dgm:t>
        <a:bodyPr/>
        <a:lstStyle/>
        <a:p>
          <a:endParaRPr lang="en-US" sz="1200"/>
        </a:p>
      </dgm:t>
    </dgm:pt>
    <dgm:pt modelId="{7D900077-A7EC-3749-B5EB-5094436D139D}" type="parTrans" cxnId="{E4DE75A1-DD2B-D246-9719-E3E6311ECA7F}">
      <dgm:prSet/>
      <dgm:spPr/>
      <dgm:t>
        <a:bodyPr/>
        <a:lstStyle/>
        <a:p>
          <a:endParaRPr lang="en-US" sz="1200"/>
        </a:p>
      </dgm:t>
    </dgm:pt>
    <dgm:pt modelId="{3F7A5593-0BE7-8A45-B59C-E42BADE55FCB}" type="pres">
      <dgm:prSet presAssocID="{E701B1EF-08C3-4D43-8A8F-148698E0E27B}" presName="rootnode" presStyleCnt="0">
        <dgm:presLayoutVars>
          <dgm:chMax/>
          <dgm:chPref/>
          <dgm:dir/>
          <dgm:animLvl val="lvl"/>
        </dgm:presLayoutVars>
      </dgm:prSet>
      <dgm:spPr/>
      <dgm:t>
        <a:bodyPr/>
        <a:lstStyle/>
        <a:p>
          <a:endParaRPr lang="en-NZ"/>
        </a:p>
      </dgm:t>
    </dgm:pt>
    <dgm:pt modelId="{6801BA1F-9CB7-FC42-B6AD-A10BAEE040B1}" type="pres">
      <dgm:prSet presAssocID="{B1BFA249-A198-4643-9E83-9210BBB8D8B3}" presName="composite" presStyleCnt="0"/>
      <dgm:spPr/>
    </dgm:pt>
    <dgm:pt modelId="{D5678A01-320F-CA4C-B572-E52D39AFF9B4}" type="pres">
      <dgm:prSet presAssocID="{B1BFA249-A198-4643-9E83-9210BBB8D8B3}" presName="LShape" presStyleLbl="alignNode1" presStyleIdx="0" presStyleCnt="29"/>
      <dgm:spPr/>
    </dgm:pt>
    <dgm:pt modelId="{C3E529D7-AEFB-E04E-AF05-21202493D7F6}" type="pres">
      <dgm:prSet presAssocID="{B1BFA249-A198-4643-9E83-9210BBB8D8B3}" presName="ParentText" presStyleLbl="revTx" presStyleIdx="0" presStyleCnt="15">
        <dgm:presLayoutVars>
          <dgm:chMax val="0"/>
          <dgm:chPref val="0"/>
          <dgm:bulletEnabled val="1"/>
        </dgm:presLayoutVars>
      </dgm:prSet>
      <dgm:spPr/>
      <dgm:t>
        <a:bodyPr/>
        <a:lstStyle/>
        <a:p>
          <a:endParaRPr lang="en-NZ"/>
        </a:p>
      </dgm:t>
    </dgm:pt>
    <dgm:pt modelId="{D90D2F1A-11D6-5146-96E3-67F6D4DF453C}" type="pres">
      <dgm:prSet presAssocID="{B1BFA249-A198-4643-9E83-9210BBB8D8B3}" presName="Triangle" presStyleLbl="alignNode1" presStyleIdx="1" presStyleCnt="29"/>
      <dgm:spPr/>
    </dgm:pt>
    <dgm:pt modelId="{76FE40A7-FF0A-464D-8AFC-81B1DF7159C2}" type="pres">
      <dgm:prSet presAssocID="{F62E17F4-0675-7B42-A61C-702E1BC848FB}" presName="sibTrans" presStyleCnt="0"/>
      <dgm:spPr/>
    </dgm:pt>
    <dgm:pt modelId="{DA1AA01F-6AA2-B845-8F96-594CF4474547}" type="pres">
      <dgm:prSet presAssocID="{F62E17F4-0675-7B42-A61C-702E1BC848FB}" presName="space" presStyleCnt="0"/>
      <dgm:spPr/>
    </dgm:pt>
    <dgm:pt modelId="{06E05D3B-6378-1E41-927C-9DA513A2F561}" type="pres">
      <dgm:prSet presAssocID="{8BD59CB6-A5BB-C544-94B1-2D0D30243192}" presName="composite" presStyleCnt="0"/>
      <dgm:spPr/>
    </dgm:pt>
    <dgm:pt modelId="{E91440C8-0479-1643-AD63-D5599AA0FF5E}" type="pres">
      <dgm:prSet presAssocID="{8BD59CB6-A5BB-C544-94B1-2D0D30243192}" presName="LShape" presStyleLbl="alignNode1" presStyleIdx="2" presStyleCnt="29"/>
      <dgm:spPr/>
    </dgm:pt>
    <dgm:pt modelId="{6B97DD9E-6FA8-154B-AFE1-C84BBEEB8A6E}" type="pres">
      <dgm:prSet presAssocID="{8BD59CB6-A5BB-C544-94B1-2D0D30243192}" presName="ParentText" presStyleLbl="revTx" presStyleIdx="1" presStyleCnt="15">
        <dgm:presLayoutVars>
          <dgm:chMax val="0"/>
          <dgm:chPref val="0"/>
          <dgm:bulletEnabled val="1"/>
        </dgm:presLayoutVars>
      </dgm:prSet>
      <dgm:spPr/>
      <dgm:t>
        <a:bodyPr/>
        <a:lstStyle/>
        <a:p>
          <a:endParaRPr lang="en-NZ"/>
        </a:p>
      </dgm:t>
    </dgm:pt>
    <dgm:pt modelId="{930F28C3-85FB-A14D-A1CC-DB067208C64C}" type="pres">
      <dgm:prSet presAssocID="{8BD59CB6-A5BB-C544-94B1-2D0D30243192}" presName="Triangle" presStyleLbl="alignNode1" presStyleIdx="3" presStyleCnt="29"/>
      <dgm:spPr/>
    </dgm:pt>
    <dgm:pt modelId="{0CA72A3D-CEE4-F44B-AD67-E86FF4960982}" type="pres">
      <dgm:prSet presAssocID="{E223E0BC-4C57-6549-8C7A-774594AEED94}" presName="sibTrans" presStyleCnt="0"/>
      <dgm:spPr/>
    </dgm:pt>
    <dgm:pt modelId="{7A8EE6D6-D07A-2844-B095-92DA50C0E0AE}" type="pres">
      <dgm:prSet presAssocID="{E223E0BC-4C57-6549-8C7A-774594AEED94}" presName="space" presStyleCnt="0"/>
      <dgm:spPr/>
    </dgm:pt>
    <dgm:pt modelId="{EAF4F1A7-59A4-D940-933D-FEEB8819B58F}" type="pres">
      <dgm:prSet presAssocID="{2FE91332-26C1-994A-9BBB-0FC6347ABE17}" presName="composite" presStyleCnt="0"/>
      <dgm:spPr/>
    </dgm:pt>
    <dgm:pt modelId="{668DDB3E-21A8-5242-98C2-D7AFB8B2488F}" type="pres">
      <dgm:prSet presAssocID="{2FE91332-26C1-994A-9BBB-0FC6347ABE17}" presName="LShape" presStyleLbl="alignNode1" presStyleIdx="4" presStyleCnt="29"/>
      <dgm:spPr/>
    </dgm:pt>
    <dgm:pt modelId="{6E3F5773-220C-C348-9EC3-2924506B5741}" type="pres">
      <dgm:prSet presAssocID="{2FE91332-26C1-994A-9BBB-0FC6347ABE17}" presName="ParentText" presStyleLbl="revTx" presStyleIdx="2" presStyleCnt="15">
        <dgm:presLayoutVars>
          <dgm:chMax val="0"/>
          <dgm:chPref val="0"/>
          <dgm:bulletEnabled val="1"/>
        </dgm:presLayoutVars>
      </dgm:prSet>
      <dgm:spPr/>
      <dgm:t>
        <a:bodyPr/>
        <a:lstStyle/>
        <a:p>
          <a:endParaRPr lang="en-NZ"/>
        </a:p>
      </dgm:t>
    </dgm:pt>
    <dgm:pt modelId="{7C7F512D-4CBE-A640-8653-97C220B29A9B}" type="pres">
      <dgm:prSet presAssocID="{2FE91332-26C1-994A-9BBB-0FC6347ABE17}" presName="Triangle" presStyleLbl="alignNode1" presStyleIdx="5" presStyleCnt="29"/>
      <dgm:spPr/>
    </dgm:pt>
    <dgm:pt modelId="{FCEF185D-A840-4D44-977B-86870DE5B369}" type="pres">
      <dgm:prSet presAssocID="{FBA8AF4D-CA14-884B-9761-A1A8354E2111}" presName="sibTrans" presStyleCnt="0"/>
      <dgm:spPr/>
    </dgm:pt>
    <dgm:pt modelId="{30A8D610-86C7-0140-AB82-639D06C78A8B}" type="pres">
      <dgm:prSet presAssocID="{FBA8AF4D-CA14-884B-9761-A1A8354E2111}" presName="space" presStyleCnt="0"/>
      <dgm:spPr/>
    </dgm:pt>
    <dgm:pt modelId="{DCA7312E-8FF5-0747-8467-49DDFF5C7626}" type="pres">
      <dgm:prSet presAssocID="{DD835E92-BD49-F944-B887-644F18F82CCF}" presName="composite" presStyleCnt="0"/>
      <dgm:spPr/>
    </dgm:pt>
    <dgm:pt modelId="{37FAD466-71A5-DE4F-B7A9-3E9B2E8F35A7}" type="pres">
      <dgm:prSet presAssocID="{DD835E92-BD49-F944-B887-644F18F82CCF}" presName="LShape" presStyleLbl="alignNode1" presStyleIdx="6" presStyleCnt="29"/>
      <dgm:spPr/>
    </dgm:pt>
    <dgm:pt modelId="{EF8AFE51-63F3-2443-AF2F-A9E4D6ED819C}" type="pres">
      <dgm:prSet presAssocID="{DD835E92-BD49-F944-B887-644F18F82CCF}" presName="ParentText" presStyleLbl="revTx" presStyleIdx="3" presStyleCnt="15">
        <dgm:presLayoutVars>
          <dgm:chMax val="0"/>
          <dgm:chPref val="0"/>
          <dgm:bulletEnabled val="1"/>
        </dgm:presLayoutVars>
      </dgm:prSet>
      <dgm:spPr/>
      <dgm:t>
        <a:bodyPr/>
        <a:lstStyle/>
        <a:p>
          <a:endParaRPr lang="en-NZ"/>
        </a:p>
      </dgm:t>
    </dgm:pt>
    <dgm:pt modelId="{0C91D625-B6FC-3645-87C3-D4F5FF810315}" type="pres">
      <dgm:prSet presAssocID="{DD835E92-BD49-F944-B887-644F18F82CCF}" presName="Triangle" presStyleLbl="alignNode1" presStyleIdx="7" presStyleCnt="29" custLinFactX="358422" custLinFactY="-169731" custLinFactNeighborX="400000" custLinFactNeighborY="-200000"/>
      <dgm:spPr/>
    </dgm:pt>
    <dgm:pt modelId="{FFDA1996-8C2C-B944-AF06-E9CA65AD1CA5}" type="pres">
      <dgm:prSet presAssocID="{698F234E-9558-6846-B295-7885A9A67251}" presName="sibTrans" presStyleCnt="0"/>
      <dgm:spPr/>
    </dgm:pt>
    <dgm:pt modelId="{EC899F1B-29AB-124C-94C7-8D3208FE7274}" type="pres">
      <dgm:prSet presAssocID="{698F234E-9558-6846-B295-7885A9A67251}" presName="space" presStyleCnt="0"/>
      <dgm:spPr/>
    </dgm:pt>
    <dgm:pt modelId="{E50144F4-BC41-A342-9032-197A9D0B27A1}" type="pres">
      <dgm:prSet presAssocID="{3D5240C8-C472-3E4F-AFF9-4887D041EE12}" presName="composite" presStyleCnt="0"/>
      <dgm:spPr/>
    </dgm:pt>
    <dgm:pt modelId="{E78298A1-2DE2-0544-A042-DCA09BD483EE}" type="pres">
      <dgm:prSet presAssocID="{3D5240C8-C472-3E4F-AFF9-4887D041EE12}" presName="LShape" presStyleLbl="alignNode1" presStyleIdx="8" presStyleCnt="29"/>
      <dgm:spPr/>
    </dgm:pt>
    <dgm:pt modelId="{ECF83069-9FEF-E44D-84EE-97FA224818BF}" type="pres">
      <dgm:prSet presAssocID="{3D5240C8-C472-3E4F-AFF9-4887D041EE12}" presName="ParentText" presStyleLbl="revTx" presStyleIdx="4" presStyleCnt="15" custAng="0">
        <dgm:presLayoutVars>
          <dgm:chMax val="0"/>
          <dgm:chPref val="0"/>
          <dgm:bulletEnabled val="1"/>
        </dgm:presLayoutVars>
      </dgm:prSet>
      <dgm:spPr/>
      <dgm:t>
        <a:bodyPr/>
        <a:lstStyle/>
        <a:p>
          <a:endParaRPr lang="en-NZ"/>
        </a:p>
      </dgm:t>
    </dgm:pt>
    <dgm:pt modelId="{68B11334-87DC-FA40-BB11-6F469D680815}" type="pres">
      <dgm:prSet presAssocID="{3D5240C8-C472-3E4F-AFF9-4887D041EE12}" presName="Triangle" presStyleLbl="alignNode1" presStyleIdx="9" presStyleCnt="29"/>
      <dgm:spPr/>
    </dgm:pt>
    <dgm:pt modelId="{427C9C3F-2C96-DB47-904C-242F7F0DC22C}" type="pres">
      <dgm:prSet presAssocID="{A035BC92-65E4-CC4C-B2C3-2083C317A7BA}" presName="sibTrans" presStyleCnt="0"/>
      <dgm:spPr/>
    </dgm:pt>
    <dgm:pt modelId="{486E6B07-474F-004C-AAA9-8E054D4613C8}" type="pres">
      <dgm:prSet presAssocID="{A035BC92-65E4-CC4C-B2C3-2083C317A7BA}" presName="space" presStyleCnt="0"/>
      <dgm:spPr/>
    </dgm:pt>
    <dgm:pt modelId="{E57E99B8-5038-7B4E-A8D5-7D7A865E8128}" type="pres">
      <dgm:prSet presAssocID="{B52668A3-016E-D346-9CB8-D32412BA1116}" presName="composite" presStyleCnt="0"/>
      <dgm:spPr/>
    </dgm:pt>
    <dgm:pt modelId="{CDCC55C1-DC05-414D-AEC4-CB02EEA0108E}" type="pres">
      <dgm:prSet presAssocID="{B52668A3-016E-D346-9CB8-D32412BA1116}" presName="LShape" presStyleLbl="alignNode1" presStyleIdx="10" presStyleCnt="29"/>
      <dgm:spPr/>
    </dgm:pt>
    <dgm:pt modelId="{30046370-EF0E-F045-9D5D-50991AC96AB2}" type="pres">
      <dgm:prSet presAssocID="{B52668A3-016E-D346-9CB8-D32412BA1116}" presName="ParentText" presStyleLbl="revTx" presStyleIdx="5" presStyleCnt="15">
        <dgm:presLayoutVars>
          <dgm:chMax val="0"/>
          <dgm:chPref val="0"/>
          <dgm:bulletEnabled val="1"/>
        </dgm:presLayoutVars>
      </dgm:prSet>
      <dgm:spPr/>
      <dgm:t>
        <a:bodyPr/>
        <a:lstStyle/>
        <a:p>
          <a:endParaRPr lang="en-NZ"/>
        </a:p>
      </dgm:t>
    </dgm:pt>
    <dgm:pt modelId="{431B7403-E552-8640-BFCF-E72169C2B1E4}" type="pres">
      <dgm:prSet presAssocID="{B52668A3-016E-D346-9CB8-D32412BA1116}" presName="Triangle" presStyleLbl="alignNode1" presStyleIdx="11" presStyleCnt="29"/>
      <dgm:spPr/>
    </dgm:pt>
    <dgm:pt modelId="{3157AED1-3DD5-A849-9E49-578945A5F697}" type="pres">
      <dgm:prSet presAssocID="{8EC2C3FF-ED74-9D42-AD5B-A7F6C7BA1999}" presName="sibTrans" presStyleCnt="0"/>
      <dgm:spPr/>
    </dgm:pt>
    <dgm:pt modelId="{C2B01AE0-2C21-994E-B896-8E0377FF6D0F}" type="pres">
      <dgm:prSet presAssocID="{8EC2C3FF-ED74-9D42-AD5B-A7F6C7BA1999}" presName="space" presStyleCnt="0"/>
      <dgm:spPr/>
    </dgm:pt>
    <dgm:pt modelId="{D9F6D724-CB04-304E-B890-0B6A91691D99}" type="pres">
      <dgm:prSet presAssocID="{97E769E8-1D94-6043-973C-1EE6F511A5E9}" presName="composite" presStyleCnt="0"/>
      <dgm:spPr/>
    </dgm:pt>
    <dgm:pt modelId="{B04E3962-0D84-624F-86C9-97F6C008373F}" type="pres">
      <dgm:prSet presAssocID="{97E769E8-1D94-6043-973C-1EE6F511A5E9}" presName="LShape" presStyleLbl="alignNode1" presStyleIdx="12" presStyleCnt="29"/>
      <dgm:spPr/>
    </dgm:pt>
    <dgm:pt modelId="{4E3DF9A3-FFD5-5C4D-B64A-22461EE08FD2}" type="pres">
      <dgm:prSet presAssocID="{97E769E8-1D94-6043-973C-1EE6F511A5E9}" presName="ParentText" presStyleLbl="revTx" presStyleIdx="6" presStyleCnt="15">
        <dgm:presLayoutVars>
          <dgm:chMax val="0"/>
          <dgm:chPref val="0"/>
          <dgm:bulletEnabled val="1"/>
        </dgm:presLayoutVars>
      </dgm:prSet>
      <dgm:spPr/>
      <dgm:t>
        <a:bodyPr/>
        <a:lstStyle/>
        <a:p>
          <a:endParaRPr lang="en-NZ"/>
        </a:p>
      </dgm:t>
    </dgm:pt>
    <dgm:pt modelId="{87F55C28-EE95-D043-BED9-BB0376827881}" type="pres">
      <dgm:prSet presAssocID="{97E769E8-1D94-6043-973C-1EE6F511A5E9}" presName="Triangle" presStyleLbl="alignNode1" presStyleIdx="13" presStyleCnt="29"/>
      <dgm:spPr/>
    </dgm:pt>
    <dgm:pt modelId="{E551BDF3-9372-634F-A99A-72D328FFF254}" type="pres">
      <dgm:prSet presAssocID="{860DCB78-5A0D-A843-87CF-36A144678F82}" presName="sibTrans" presStyleCnt="0"/>
      <dgm:spPr/>
    </dgm:pt>
    <dgm:pt modelId="{D85EC865-56FF-EE4E-B17A-4F7FC2584C38}" type="pres">
      <dgm:prSet presAssocID="{860DCB78-5A0D-A843-87CF-36A144678F82}" presName="space" presStyleCnt="0"/>
      <dgm:spPr/>
    </dgm:pt>
    <dgm:pt modelId="{7ACA49DF-26AB-E34D-ADB2-55ABC103E694}" type="pres">
      <dgm:prSet presAssocID="{5066B974-5CD5-1A40-8F18-8A8A51A4809D}" presName="composite" presStyleCnt="0"/>
      <dgm:spPr/>
    </dgm:pt>
    <dgm:pt modelId="{3C75C241-C3B7-794C-BD31-308B513DDD38}" type="pres">
      <dgm:prSet presAssocID="{5066B974-5CD5-1A40-8F18-8A8A51A4809D}" presName="LShape" presStyleLbl="alignNode1" presStyleIdx="14" presStyleCnt="29"/>
      <dgm:spPr/>
    </dgm:pt>
    <dgm:pt modelId="{75F08289-D324-914D-99F3-F595B6CCE783}" type="pres">
      <dgm:prSet presAssocID="{5066B974-5CD5-1A40-8F18-8A8A51A4809D}" presName="ParentText" presStyleLbl="revTx" presStyleIdx="7" presStyleCnt="15">
        <dgm:presLayoutVars>
          <dgm:chMax val="0"/>
          <dgm:chPref val="0"/>
          <dgm:bulletEnabled val="1"/>
        </dgm:presLayoutVars>
      </dgm:prSet>
      <dgm:spPr/>
      <dgm:t>
        <a:bodyPr/>
        <a:lstStyle/>
        <a:p>
          <a:endParaRPr lang="en-NZ"/>
        </a:p>
      </dgm:t>
    </dgm:pt>
    <dgm:pt modelId="{C921434C-A224-1C42-A401-1B1CED594DEB}" type="pres">
      <dgm:prSet presAssocID="{5066B974-5CD5-1A40-8F18-8A8A51A4809D}" presName="Triangle" presStyleLbl="alignNode1" presStyleIdx="15" presStyleCnt="29" custLinFactX="159581" custLinFactNeighborX="200000"/>
      <dgm:spPr/>
    </dgm:pt>
    <dgm:pt modelId="{2D704743-A369-CD48-8404-F51F1097E593}" type="pres">
      <dgm:prSet presAssocID="{546BC497-DC41-DF4F-833B-917C5AD10316}" presName="sibTrans" presStyleCnt="0"/>
      <dgm:spPr/>
    </dgm:pt>
    <dgm:pt modelId="{C02E02F2-4EFA-3D47-86A5-2B0140F33862}" type="pres">
      <dgm:prSet presAssocID="{546BC497-DC41-DF4F-833B-917C5AD10316}" presName="space" presStyleCnt="0"/>
      <dgm:spPr/>
    </dgm:pt>
    <dgm:pt modelId="{290F2BD8-C8C8-3241-BD4B-C63A555A3C5E}" type="pres">
      <dgm:prSet presAssocID="{ED5C89E2-D36D-914C-82BD-A3E5D0117188}" presName="composite" presStyleCnt="0"/>
      <dgm:spPr/>
    </dgm:pt>
    <dgm:pt modelId="{8B14844E-96A5-684E-AD11-8C056D073E8D}" type="pres">
      <dgm:prSet presAssocID="{ED5C89E2-D36D-914C-82BD-A3E5D0117188}" presName="LShape" presStyleLbl="alignNode1" presStyleIdx="16" presStyleCnt="29"/>
      <dgm:spPr/>
    </dgm:pt>
    <dgm:pt modelId="{88B624D9-2F84-9444-B0A8-2D058DA32A0B}" type="pres">
      <dgm:prSet presAssocID="{ED5C89E2-D36D-914C-82BD-A3E5D0117188}" presName="ParentText" presStyleLbl="revTx" presStyleIdx="8" presStyleCnt="15">
        <dgm:presLayoutVars>
          <dgm:chMax val="0"/>
          <dgm:chPref val="0"/>
          <dgm:bulletEnabled val="1"/>
        </dgm:presLayoutVars>
      </dgm:prSet>
      <dgm:spPr/>
      <dgm:t>
        <a:bodyPr/>
        <a:lstStyle/>
        <a:p>
          <a:endParaRPr lang="en-NZ"/>
        </a:p>
      </dgm:t>
    </dgm:pt>
    <dgm:pt modelId="{033EAEC8-F18D-8146-91EC-3F2DC6318050}" type="pres">
      <dgm:prSet presAssocID="{ED5C89E2-D36D-914C-82BD-A3E5D0117188}" presName="Triangle" presStyleLbl="alignNode1" presStyleIdx="17" presStyleCnt="29"/>
      <dgm:spPr/>
    </dgm:pt>
    <dgm:pt modelId="{2D9BBBF4-59E3-FB40-816B-4632CC174463}" type="pres">
      <dgm:prSet presAssocID="{BAD77F9F-EAAE-BB47-82CF-13AB1EDC7EBA}" presName="sibTrans" presStyleCnt="0"/>
      <dgm:spPr/>
    </dgm:pt>
    <dgm:pt modelId="{82463E1F-C097-C644-816F-2C5D6947D8BE}" type="pres">
      <dgm:prSet presAssocID="{BAD77F9F-EAAE-BB47-82CF-13AB1EDC7EBA}" presName="space" presStyleCnt="0"/>
      <dgm:spPr/>
    </dgm:pt>
    <dgm:pt modelId="{294B828F-7F0C-6041-8AAB-281ECCAC5C8E}" type="pres">
      <dgm:prSet presAssocID="{25789B86-D42E-B648-A7CB-8C514CDDBDC9}" presName="composite" presStyleCnt="0"/>
      <dgm:spPr/>
    </dgm:pt>
    <dgm:pt modelId="{1CD8B6F5-2477-6545-861C-729C0C090EFB}" type="pres">
      <dgm:prSet presAssocID="{25789B86-D42E-B648-A7CB-8C514CDDBDC9}" presName="LShape" presStyleLbl="alignNode1" presStyleIdx="18" presStyleCnt="29"/>
      <dgm:spPr/>
    </dgm:pt>
    <dgm:pt modelId="{2E6A0B1F-27D3-B343-9C9B-D9DD46D29823}" type="pres">
      <dgm:prSet presAssocID="{25789B86-D42E-B648-A7CB-8C514CDDBDC9}" presName="ParentText" presStyleLbl="revTx" presStyleIdx="9" presStyleCnt="15">
        <dgm:presLayoutVars>
          <dgm:chMax val="0"/>
          <dgm:chPref val="0"/>
          <dgm:bulletEnabled val="1"/>
        </dgm:presLayoutVars>
      </dgm:prSet>
      <dgm:spPr/>
      <dgm:t>
        <a:bodyPr/>
        <a:lstStyle/>
        <a:p>
          <a:endParaRPr lang="en-NZ"/>
        </a:p>
      </dgm:t>
    </dgm:pt>
    <dgm:pt modelId="{5F00B040-F537-364C-B1FA-C05B0744E703}" type="pres">
      <dgm:prSet presAssocID="{25789B86-D42E-B648-A7CB-8C514CDDBDC9}" presName="Triangle" presStyleLbl="alignNode1" presStyleIdx="19" presStyleCnt="29"/>
      <dgm:spPr/>
    </dgm:pt>
    <dgm:pt modelId="{E76CD379-6BD5-8042-8E49-5D6235CDE7C8}" type="pres">
      <dgm:prSet presAssocID="{2963C006-F537-4F4C-94E2-5BC8F3C13C70}" presName="sibTrans" presStyleCnt="0"/>
      <dgm:spPr/>
    </dgm:pt>
    <dgm:pt modelId="{C681BE27-0A3D-294E-A770-5FD8FC88C8EA}" type="pres">
      <dgm:prSet presAssocID="{2963C006-F537-4F4C-94E2-5BC8F3C13C70}" presName="space" presStyleCnt="0"/>
      <dgm:spPr/>
    </dgm:pt>
    <dgm:pt modelId="{EC479BD2-DF0B-8F44-8AE4-4BA106F2F06F}" type="pres">
      <dgm:prSet presAssocID="{617E4B42-28FF-BA46-8663-C55F27CB1B49}" presName="composite" presStyleCnt="0"/>
      <dgm:spPr/>
    </dgm:pt>
    <dgm:pt modelId="{0B372223-3430-4C4A-BCC5-5316B1713BF7}" type="pres">
      <dgm:prSet presAssocID="{617E4B42-28FF-BA46-8663-C55F27CB1B49}" presName="LShape" presStyleLbl="alignNode1" presStyleIdx="20" presStyleCnt="29"/>
      <dgm:spPr/>
    </dgm:pt>
    <dgm:pt modelId="{60D52330-9179-DA4E-9564-41FA2143007B}" type="pres">
      <dgm:prSet presAssocID="{617E4B42-28FF-BA46-8663-C55F27CB1B49}" presName="ParentText" presStyleLbl="revTx" presStyleIdx="10" presStyleCnt="15">
        <dgm:presLayoutVars>
          <dgm:chMax val="0"/>
          <dgm:chPref val="0"/>
          <dgm:bulletEnabled val="1"/>
        </dgm:presLayoutVars>
      </dgm:prSet>
      <dgm:spPr/>
      <dgm:t>
        <a:bodyPr/>
        <a:lstStyle/>
        <a:p>
          <a:endParaRPr lang="en-NZ"/>
        </a:p>
      </dgm:t>
    </dgm:pt>
    <dgm:pt modelId="{EA5C1500-D4AA-0942-BA26-6B042E8BF551}" type="pres">
      <dgm:prSet presAssocID="{617E4B42-28FF-BA46-8663-C55F27CB1B49}" presName="Triangle" presStyleLbl="alignNode1" presStyleIdx="21" presStyleCnt="29"/>
      <dgm:spPr/>
    </dgm:pt>
    <dgm:pt modelId="{DFC3EBF0-E4AC-ED43-885B-0B237CAEBB26}" type="pres">
      <dgm:prSet presAssocID="{B69FA45A-A3B8-5A49-B417-657B65A366F6}" presName="sibTrans" presStyleCnt="0"/>
      <dgm:spPr/>
    </dgm:pt>
    <dgm:pt modelId="{F7CDBB8F-673A-4C49-AD95-CBA3B0F1CA4F}" type="pres">
      <dgm:prSet presAssocID="{B69FA45A-A3B8-5A49-B417-657B65A366F6}" presName="space" presStyleCnt="0"/>
      <dgm:spPr/>
    </dgm:pt>
    <dgm:pt modelId="{CC8B439D-CFD1-6A4C-80D6-3BAB4723319B}" type="pres">
      <dgm:prSet presAssocID="{0704C8EA-17BE-D841-90EB-EC24743DA62E}" presName="composite" presStyleCnt="0"/>
      <dgm:spPr/>
    </dgm:pt>
    <dgm:pt modelId="{4F02B0E0-F29D-9B4E-9CBE-F3EC757B3566}" type="pres">
      <dgm:prSet presAssocID="{0704C8EA-17BE-D841-90EB-EC24743DA62E}" presName="LShape" presStyleLbl="alignNode1" presStyleIdx="22" presStyleCnt="29"/>
      <dgm:spPr/>
    </dgm:pt>
    <dgm:pt modelId="{FFFA4EE3-C7BD-3144-ADA2-CA9DDF735C60}" type="pres">
      <dgm:prSet presAssocID="{0704C8EA-17BE-D841-90EB-EC24743DA62E}" presName="ParentText" presStyleLbl="revTx" presStyleIdx="11" presStyleCnt="15">
        <dgm:presLayoutVars>
          <dgm:chMax val="0"/>
          <dgm:chPref val="0"/>
          <dgm:bulletEnabled val="1"/>
        </dgm:presLayoutVars>
      </dgm:prSet>
      <dgm:spPr/>
      <dgm:t>
        <a:bodyPr/>
        <a:lstStyle/>
        <a:p>
          <a:endParaRPr lang="en-NZ"/>
        </a:p>
      </dgm:t>
    </dgm:pt>
    <dgm:pt modelId="{E05C4C59-D8C1-FF49-A325-3F3F77D5F897}" type="pres">
      <dgm:prSet presAssocID="{0704C8EA-17BE-D841-90EB-EC24743DA62E}" presName="Triangle" presStyleLbl="alignNode1" presStyleIdx="23" presStyleCnt="29"/>
      <dgm:spPr/>
    </dgm:pt>
    <dgm:pt modelId="{3268EFEC-943C-B84E-9061-F04B9EEF54F5}" type="pres">
      <dgm:prSet presAssocID="{46EFD9D2-8BCC-8A4E-BBC8-A1FBADB636F7}" presName="sibTrans" presStyleCnt="0"/>
      <dgm:spPr/>
    </dgm:pt>
    <dgm:pt modelId="{FEB73B70-823B-F746-914E-A738995230FB}" type="pres">
      <dgm:prSet presAssocID="{46EFD9D2-8BCC-8A4E-BBC8-A1FBADB636F7}" presName="space" presStyleCnt="0"/>
      <dgm:spPr/>
    </dgm:pt>
    <dgm:pt modelId="{04C07B66-B983-D748-AA22-4E7CDB4718E1}" type="pres">
      <dgm:prSet presAssocID="{53A3F4B2-70BA-DC41-AD79-E35BEBA86020}" presName="composite" presStyleCnt="0"/>
      <dgm:spPr/>
    </dgm:pt>
    <dgm:pt modelId="{2A7CF210-E79C-0643-AB10-E1BE4DDBFA4A}" type="pres">
      <dgm:prSet presAssocID="{53A3F4B2-70BA-DC41-AD79-E35BEBA86020}" presName="LShape" presStyleLbl="alignNode1" presStyleIdx="24" presStyleCnt="29"/>
      <dgm:spPr/>
    </dgm:pt>
    <dgm:pt modelId="{BAD55031-3FBD-8447-9144-87411D2E3150}" type="pres">
      <dgm:prSet presAssocID="{53A3F4B2-70BA-DC41-AD79-E35BEBA86020}" presName="ParentText" presStyleLbl="revTx" presStyleIdx="12" presStyleCnt="15">
        <dgm:presLayoutVars>
          <dgm:chMax val="0"/>
          <dgm:chPref val="0"/>
          <dgm:bulletEnabled val="1"/>
        </dgm:presLayoutVars>
      </dgm:prSet>
      <dgm:spPr/>
      <dgm:t>
        <a:bodyPr/>
        <a:lstStyle/>
        <a:p>
          <a:endParaRPr lang="en-NZ"/>
        </a:p>
      </dgm:t>
    </dgm:pt>
    <dgm:pt modelId="{FF191706-45F2-6946-886D-B82128DB02C6}" type="pres">
      <dgm:prSet presAssocID="{53A3F4B2-70BA-DC41-AD79-E35BEBA86020}" presName="Triangle" presStyleLbl="alignNode1" presStyleIdx="25" presStyleCnt="29"/>
      <dgm:spPr/>
    </dgm:pt>
    <dgm:pt modelId="{2A908C89-61B3-7546-B03F-E90F730F63CB}" type="pres">
      <dgm:prSet presAssocID="{A605B630-B052-8E4A-A12C-FF6367CDF246}" presName="sibTrans" presStyleCnt="0"/>
      <dgm:spPr/>
    </dgm:pt>
    <dgm:pt modelId="{3EF24B23-58BC-AB46-ADB2-0DF93984B9D3}" type="pres">
      <dgm:prSet presAssocID="{A605B630-B052-8E4A-A12C-FF6367CDF246}" presName="space" presStyleCnt="0"/>
      <dgm:spPr/>
    </dgm:pt>
    <dgm:pt modelId="{76CD9C42-6A5F-D346-A8B4-DBF370212EE1}" type="pres">
      <dgm:prSet presAssocID="{6F44B147-8DDA-2248-9BE5-632146675E63}" presName="composite" presStyleCnt="0"/>
      <dgm:spPr/>
    </dgm:pt>
    <dgm:pt modelId="{BA935EF7-1889-C74C-AE73-62EEA3FFE60F}" type="pres">
      <dgm:prSet presAssocID="{6F44B147-8DDA-2248-9BE5-632146675E63}" presName="LShape" presStyleLbl="alignNode1" presStyleIdx="26" presStyleCnt="29"/>
      <dgm:spPr/>
    </dgm:pt>
    <dgm:pt modelId="{463D5C59-3FCC-0645-8D23-F2AB31F77433}" type="pres">
      <dgm:prSet presAssocID="{6F44B147-8DDA-2248-9BE5-632146675E63}" presName="ParentText" presStyleLbl="revTx" presStyleIdx="13" presStyleCnt="15" custScaleX="112844">
        <dgm:presLayoutVars>
          <dgm:chMax val="0"/>
          <dgm:chPref val="0"/>
          <dgm:bulletEnabled val="1"/>
        </dgm:presLayoutVars>
      </dgm:prSet>
      <dgm:spPr/>
      <dgm:t>
        <a:bodyPr/>
        <a:lstStyle/>
        <a:p>
          <a:endParaRPr lang="en-NZ"/>
        </a:p>
      </dgm:t>
    </dgm:pt>
    <dgm:pt modelId="{1F4FB227-FE82-D142-AFA1-CB517901B1E2}" type="pres">
      <dgm:prSet presAssocID="{6F44B147-8DDA-2248-9BE5-632146675E63}" presName="Triangle" presStyleLbl="alignNode1" presStyleIdx="27" presStyleCnt="29"/>
      <dgm:spPr/>
    </dgm:pt>
    <dgm:pt modelId="{F39A19CD-90F1-0F47-87FF-886716F66F09}" type="pres">
      <dgm:prSet presAssocID="{A464292B-7F10-CF4A-8122-4804A78440A8}" presName="sibTrans" presStyleCnt="0"/>
      <dgm:spPr/>
    </dgm:pt>
    <dgm:pt modelId="{911E7E85-7A74-2B4A-8948-9E0926E3CAFE}" type="pres">
      <dgm:prSet presAssocID="{A464292B-7F10-CF4A-8122-4804A78440A8}" presName="space" presStyleCnt="0"/>
      <dgm:spPr/>
    </dgm:pt>
    <dgm:pt modelId="{C6FF518D-D310-A146-AE1F-A1754CD7398A}" type="pres">
      <dgm:prSet presAssocID="{F36FD3CA-A55D-E54A-AEA3-3B44C520DFAC}" presName="composite" presStyleCnt="0"/>
      <dgm:spPr/>
    </dgm:pt>
    <dgm:pt modelId="{5867C197-34CD-C64F-B111-658C6D14D4E3}" type="pres">
      <dgm:prSet presAssocID="{F36FD3CA-A55D-E54A-AEA3-3B44C520DFAC}" presName="LShape" presStyleLbl="alignNode1" presStyleIdx="28" presStyleCnt="29"/>
      <dgm:spPr/>
    </dgm:pt>
    <dgm:pt modelId="{2C329A7D-6A2C-3342-A12B-5AF104129F88}" type="pres">
      <dgm:prSet presAssocID="{F36FD3CA-A55D-E54A-AEA3-3B44C520DFAC}" presName="ParentText" presStyleLbl="revTx" presStyleIdx="14" presStyleCnt="15">
        <dgm:presLayoutVars>
          <dgm:chMax val="0"/>
          <dgm:chPref val="0"/>
          <dgm:bulletEnabled val="1"/>
        </dgm:presLayoutVars>
      </dgm:prSet>
      <dgm:spPr/>
      <dgm:t>
        <a:bodyPr/>
        <a:lstStyle/>
        <a:p>
          <a:endParaRPr lang="en-NZ"/>
        </a:p>
      </dgm:t>
    </dgm:pt>
  </dgm:ptLst>
  <dgm:cxnLst>
    <dgm:cxn modelId="{859D9185-A50E-8042-A86D-9F5B28F4E062}" type="presOf" srcId="{0704C8EA-17BE-D841-90EB-EC24743DA62E}" destId="{FFFA4EE3-C7BD-3144-ADA2-CA9DDF735C60}" srcOrd="0" destOrd="0" presId="urn:microsoft.com/office/officeart/2009/3/layout/StepUpProcess"/>
    <dgm:cxn modelId="{650E3427-B62B-894A-93C0-5505E470A9DC}" type="presOf" srcId="{6F44B147-8DDA-2248-9BE5-632146675E63}" destId="{463D5C59-3FCC-0645-8D23-F2AB31F77433}" srcOrd="0" destOrd="0" presId="urn:microsoft.com/office/officeart/2009/3/layout/StepUpProcess"/>
    <dgm:cxn modelId="{0DC0C6C1-7992-FB49-9E8E-0A06F5D51435}" srcId="{E701B1EF-08C3-4D43-8A8F-148698E0E27B}" destId="{617E4B42-28FF-BA46-8663-C55F27CB1B49}" srcOrd="10" destOrd="0" parTransId="{0FCE9C9B-0DAD-AF42-AEFD-092186014150}" sibTransId="{B69FA45A-A3B8-5A49-B417-657B65A366F6}"/>
    <dgm:cxn modelId="{437CD617-BBEB-1D4F-AD7E-9CAA62C9D4FB}" type="presOf" srcId="{E701B1EF-08C3-4D43-8A8F-148698E0E27B}" destId="{3F7A5593-0BE7-8A45-B59C-E42BADE55FCB}" srcOrd="0" destOrd="0" presId="urn:microsoft.com/office/officeart/2009/3/layout/StepUpProcess"/>
    <dgm:cxn modelId="{E4DE75A1-DD2B-D246-9719-E3E6311ECA7F}" srcId="{E701B1EF-08C3-4D43-8A8F-148698E0E27B}" destId="{25789B86-D42E-B648-A7CB-8C514CDDBDC9}" srcOrd="9" destOrd="0" parTransId="{7D900077-A7EC-3749-B5EB-5094436D139D}" sibTransId="{2963C006-F537-4F4C-94E2-5BC8F3C13C70}"/>
    <dgm:cxn modelId="{F2D59AFD-E4B5-624C-A73A-75DEB9FEAE68}" srcId="{E701B1EF-08C3-4D43-8A8F-148698E0E27B}" destId="{DD835E92-BD49-F944-B887-644F18F82CCF}" srcOrd="3" destOrd="0" parTransId="{F1568EDA-8C2A-A64C-A249-F2879FCDE0CE}" sibTransId="{698F234E-9558-6846-B295-7885A9A67251}"/>
    <dgm:cxn modelId="{B62C7912-5DFA-4D49-9349-211F28B32E38}" type="presOf" srcId="{5066B974-5CD5-1A40-8F18-8A8A51A4809D}" destId="{75F08289-D324-914D-99F3-F595B6CCE783}" srcOrd="0" destOrd="0" presId="urn:microsoft.com/office/officeart/2009/3/layout/StepUpProcess"/>
    <dgm:cxn modelId="{26802CF5-B201-934B-B1A2-DE4FFD0D7942}" type="presOf" srcId="{F36FD3CA-A55D-E54A-AEA3-3B44C520DFAC}" destId="{2C329A7D-6A2C-3342-A12B-5AF104129F88}" srcOrd="0" destOrd="0" presId="urn:microsoft.com/office/officeart/2009/3/layout/StepUpProcess"/>
    <dgm:cxn modelId="{D9DCFF20-A9D1-1842-856D-D3E6320BE92C}" srcId="{E701B1EF-08C3-4D43-8A8F-148698E0E27B}" destId="{2FE91332-26C1-994A-9BBB-0FC6347ABE17}" srcOrd="2" destOrd="0" parTransId="{EC576413-7D29-914E-BF5D-C9E5D4E6D56D}" sibTransId="{FBA8AF4D-CA14-884B-9761-A1A8354E2111}"/>
    <dgm:cxn modelId="{6924D69C-B40F-7046-80DB-AF36DA1AE82E}" srcId="{E701B1EF-08C3-4D43-8A8F-148698E0E27B}" destId="{8BD59CB6-A5BB-C544-94B1-2D0D30243192}" srcOrd="1" destOrd="0" parTransId="{08776496-F57A-4A40-B388-5BB9F04753BA}" sibTransId="{E223E0BC-4C57-6549-8C7A-774594AEED94}"/>
    <dgm:cxn modelId="{6ABDB6BF-8215-F74C-81EF-4F976FE113A8}" srcId="{E701B1EF-08C3-4D43-8A8F-148698E0E27B}" destId="{53A3F4B2-70BA-DC41-AD79-E35BEBA86020}" srcOrd="12" destOrd="0" parTransId="{8367DA71-300A-B94C-8110-A38E7FDFAA15}" sibTransId="{A605B630-B052-8E4A-A12C-FF6367CDF246}"/>
    <dgm:cxn modelId="{09EA500F-8BBB-D547-BEEB-EE719595288B}" srcId="{E701B1EF-08C3-4D43-8A8F-148698E0E27B}" destId="{3D5240C8-C472-3E4F-AFF9-4887D041EE12}" srcOrd="4" destOrd="0" parTransId="{4D156000-9D1F-5C47-863C-599F42BBB753}" sibTransId="{A035BC92-65E4-CC4C-B2C3-2083C317A7BA}"/>
    <dgm:cxn modelId="{FE37925F-C48B-AA46-83C0-039A5FF447B6}" type="presOf" srcId="{97E769E8-1D94-6043-973C-1EE6F511A5E9}" destId="{4E3DF9A3-FFD5-5C4D-B64A-22461EE08FD2}" srcOrd="0" destOrd="0" presId="urn:microsoft.com/office/officeart/2009/3/layout/StepUpProcess"/>
    <dgm:cxn modelId="{C41714E2-0E74-714E-9B6A-D9760A7C2DB6}" type="presOf" srcId="{DD835E92-BD49-F944-B887-644F18F82CCF}" destId="{EF8AFE51-63F3-2443-AF2F-A9E4D6ED819C}" srcOrd="0" destOrd="0" presId="urn:microsoft.com/office/officeart/2009/3/layout/StepUpProcess"/>
    <dgm:cxn modelId="{2EBA1DC5-EC58-934F-AE1A-21E20834B382}" srcId="{E701B1EF-08C3-4D43-8A8F-148698E0E27B}" destId="{B1BFA249-A198-4643-9E83-9210BBB8D8B3}" srcOrd="0" destOrd="0" parTransId="{22883227-71E1-C248-950D-D57B8AC488F4}" sibTransId="{F62E17F4-0675-7B42-A61C-702E1BC848FB}"/>
    <dgm:cxn modelId="{7E7E0331-9959-D549-AF85-021F5F74C633}" type="presOf" srcId="{8BD59CB6-A5BB-C544-94B1-2D0D30243192}" destId="{6B97DD9E-6FA8-154B-AFE1-C84BBEEB8A6E}" srcOrd="0" destOrd="0" presId="urn:microsoft.com/office/officeart/2009/3/layout/StepUpProcess"/>
    <dgm:cxn modelId="{1367B427-E53E-5E4C-BBEB-2575FF94DEB8}" type="presOf" srcId="{617E4B42-28FF-BA46-8663-C55F27CB1B49}" destId="{60D52330-9179-DA4E-9564-41FA2143007B}" srcOrd="0" destOrd="0" presId="urn:microsoft.com/office/officeart/2009/3/layout/StepUpProcess"/>
    <dgm:cxn modelId="{490E101C-956C-B340-9575-48372D690329}" type="presOf" srcId="{ED5C89E2-D36D-914C-82BD-A3E5D0117188}" destId="{88B624D9-2F84-9444-B0A8-2D058DA32A0B}" srcOrd="0" destOrd="0" presId="urn:microsoft.com/office/officeart/2009/3/layout/StepUpProcess"/>
    <dgm:cxn modelId="{17405461-EF6D-1C42-AED8-521BC9B2DEBC}" srcId="{E701B1EF-08C3-4D43-8A8F-148698E0E27B}" destId="{0704C8EA-17BE-D841-90EB-EC24743DA62E}" srcOrd="11" destOrd="0" parTransId="{31C2BDB5-2909-7D43-A1DF-52A1C0933C5F}" sibTransId="{46EFD9D2-8BCC-8A4E-BBC8-A1FBADB636F7}"/>
    <dgm:cxn modelId="{90C89257-9F22-9E4F-A755-1ABF24C9E8D9}" srcId="{E701B1EF-08C3-4D43-8A8F-148698E0E27B}" destId="{97E769E8-1D94-6043-973C-1EE6F511A5E9}" srcOrd="6" destOrd="0" parTransId="{2D44511C-72C2-4E42-94BF-9F46E73154F3}" sibTransId="{860DCB78-5A0D-A843-87CF-36A144678F82}"/>
    <dgm:cxn modelId="{4E308595-9ACD-6840-8E5F-49C8C9D64DBD}" type="presOf" srcId="{B1BFA249-A198-4643-9E83-9210BBB8D8B3}" destId="{C3E529D7-AEFB-E04E-AF05-21202493D7F6}" srcOrd="0" destOrd="0" presId="urn:microsoft.com/office/officeart/2009/3/layout/StepUpProcess"/>
    <dgm:cxn modelId="{68A073A2-20E6-0A47-A61F-9140D8F2060A}" type="presOf" srcId="{3D5240C8-C472-3E4F-AFF9-4887D041EE12}" destId="{ECF83069-9FEF-E44D-84EE-97FA224818BF}" srcOrd="0" destOrd="0" presId="urn:microsoft.com/office/officeart/2009/3/layout/StepUpProcess"/>
    <dgm:cxn modelId="{F0D21EF1-EFF6-7243-AD6B-5E64A0917548}" type="presOf" srcId="{53A3F4B2-70BA-DC41-AD79-E35BEBA86020}" destId="{BAD55031-3FBD-8447-9144-87411D2E3150}" srcOrd="0" destOrd="0" presId="urn:microsoft.com/office/officeart/2009/3/layout/StepUpProcess"/>
    <dgm:cxn modelId="{FE953A3C-8FB3-1843-A62E-E2860D3AA9E3}" srcId="{E701B1EF-08C3-4D43-8A8F-148698E0E27B}" destId="{B52668A3-016E-D346-9CB8-D32412BA1116}" srcOrd="5" destOrd="0" parTransId="{ABC5A949-6113-024D-9163-CE93CB3C860C}" sibTransId="{8EC2C3FF-ED74-9D42-AD5B-A7F6C7BA1999}"/>
    <dgm:cxn modelId="{288E8FD5-BD2F-0C41-AA47-63BCB48CC074}" type="presOf" srcId="{B52668A3-016E-D346-9CB8-D32412BA1116}" destId="{30046370-EF0E-F045-9D5D-50991AC96AB2}" srcOrd="0" destOrd="0" presId="urn:microsoft.com/office/officeart/2009/3/layout/StepUpProcess"/>
    <dgm:cxn modelId="{0C778339-F6D5-1741-A22B-A998286B2F9E}" srcId="{E701B1EF-08C3-4D43-8A8F-148698E0E27B}" destId="{ED5C89E2-D36D-914C-82BD-A3E5D0117188}" srcOrd="8" destOrd="0" parTransId="{BAB6168A-3B06-424E-9BDA-2145C259EC7F}" sibTransId="{BAD77F9F-EAAE-BB47-82CF-13AB1EDC7EBA}"/>
    <dgm:cxn modelId="{7EE2F864-F6CD-F04E-8142-CDA6D4D1B54B}" srcId="{E701B1EF-08C3-4D43-8A8F-148698E0E27B}" destId="{6F44B147-8DDA-2248-9BE5-632146675E63}" srcOrd="13" destOrd="0" parTransId="{E47A267F-C036-B34E-B659-A02CCA4C8E4A}" sibTransId="{A464292B-7F10-CF4A-8122-4804A78440A8}"/>
    <dgm:cxn modelId="{BA08BC99-DEA8-9E43-9AFB-47DED421E0C8}" srcId="{E701B1EF-08C3-4D43-8A8F-148698E0E27B}" destId="{5066B974-5CD5-1A40-8F18-8A8A51A4809D}" srcOrd="7" destOrd="0" parTransId="{9176AC44-C0A9-8F4F-8180-C9D1BAC6AF1A}" sibTransId="{546BC497-DC41-DF4F-833B-917C5AD10316}"/>
    <dgm:cxn modelId="{5CEFF9D3-3588-A344-B979-BB2F2D89AA5A}" srcId="{E701B1EF-08C3-4D43-8A8F-148698E0E27B}" destId="{F36FD3CA-A55D-E54A-AEA3-3B44C520DFAC}" srcOrd="14" destOrd="0" parTransId="{801A4D3D-120E-2C40-B64F-D530D1C88CBA}" sibTransId="{7223BF29-A727-1D4D-B5D9-EE450D24DCED}"/>
    <dgm:cxn modelId="{77BAD97C-1695-594D-BED7-020DBE828B7B}" type="presOf" srcId="{2FE91332-26C1-994A-9BBB-0FC6347ABE17}" destId="{6E3F5773-220C-C348-9EC3-2924506B5741}" srcOrd="0" destOrd="0" presId="urn:microsoft.com/office/officeart/2009/3/layout/StepUpProcess"/>
    <dgm:cxn modelId="{656A51A6-926A-924B-B995-5CF45B196E8A}" type="presOf" srcId="{25789B86-D42E-B648-A7CB-8C514CDDBDC9}" destId="{2E6A0B1F-27D3-B343-9C9B-D9DD46D29823}" srcOrd="0" destOrd="0" presId="urn:microsoft.com/office/officeart/2009/3/layout/StepUpProcess"/>
    <dgm:cxn modelId="{414A7DC1-6B78-9B41-823C-661BEE3DEEBA}" type="presParOf" srcId="{3F7A5593-0BE7-8A45-B59C-E42BADE55FCB}" destId="{6801BA1F-9CB7-FC42-B6AD-A10BAEE040B1}" srcOrd="0" destOrd="0" presId="urn:microsoft.com/office/officeart/2009/3/layout/StepUpProcess"/>
    <dgm:cxn modelId="{544EC873-ED41-FF40-A2C6-4B29F7AC513F}" type="presParOf" srcId="{6801BA1F-9CB7-FC42-B6AD-A10BAEE040B1}" destId="{D5678A01-320F-CA4C-B572-E52D39AFF9B4}" srcOrd="0" destOrd="0" presId="urn:microsoft.com/office/officeart/2009/3/layout/StepUpProcess"/>
    <dgm:cxn modelId="{DA51D5DB-CA78-A448-8F38-C5348FE4A9E7}" type="presParOf" srcId="{6801BA1F-9CB7-FC42-B6AD-A10BAEE040B1}" destId="{C3E529D7-AEFB-E04E-AF05-21202493D7F6}" srcOrd="1" destOrd="0" presId="urn:microsoft.com/office/officeart/2009/3/layout/StepUpProcess"/>
    <dgm:cxn modelId="{4C4383D7-F12F-0A4E-B9BE-0296C4E74F44}" type="presParOf" srcId="{6801BA1F-9CB7-FC42-B6AD-A10BAEE040B1}" destId="{D90D2F1A-11D6-5146-96E3-67F6D4DF453C}" srcOrd="2" destOrd="0" presId="urn:microsoft.com/office/officeart/2009/3/layout/StepUpProcess"/>
    <dgm:cxn modelId="{FC32D192-3CBA-554D-A28F-C7EA9ADD2D5F}" type="presParOf" srcId="{3F7A5593-0BE7-8A45-B59C-E42BADE55FCB}" destId="{76FE40A7-FF0A-464D-8AFC-81B1DF7159C2}" srcOrd="1" destOrd="0" presId="urn:microsoft.com/office/officeart/2009/3/layout/StepUpProcess"/>
    <dgm:cxn modelId="{142BA818-BAEF-034A-ADEE-A4838A94EE73}" type="presParOf" srcId="{76FE40A7-FF0A-464D-8AFC-81B1DF7159C2}" destId="{DA1AA01F-6AA2-B845-8F96-594CF4474547}" srcOrd="0" destOrd="0" presId="urn:microsoft.com/office/officeart/2009/3/layout/StepUpProcess"/>
    <dgm:cxn modelId="{B580F85C-5516-B445-BD2E-F2B4FAE6EE20}" type="presParOf" srcId="{3F7A5593-0BE7-8A45-B59C-E42BADE55FCB}" destId="{06E05D3B-6378-1E41-927C-9DA513A2F561}" srcOrd="2" destOrd="0" presId="urn:microsoft.com/office/officeart/2009/3/layout/StepUpProcess"/>
    <dgm:cxn modelId="{46850363-281A-0344-AC63-71FAB87AE51A}" type="presParOf" srcId="{06E05D3B-6378-1E41-927C-9DA513A2F561}" destId="{E91440C8-0479-1643-AD63-D5599AA0FF5E}" srcOrd="0" destOrd="0" presId="urn:microsoft.com/office/officeart/2009/3/layout/StepUpProcess"/>
    <dgm:cxn modelId="{466AEA56-55AD-1641-88D9-A5744D99A57D}" type="presParOf" srcId="{06E05D3B-6378-1E41-927C-9DA513A2F561}" destId="{6B97DD9E-6FA8-154B-AFE1-C84BBEEB8A6E}" srcOrd="1" destOrd="0" presId="urn:microsoft.com/office/officeart/2009/3/layout/StepUpProcess"/>
    <dgm:cxn modelId="{59DC7A85-315B-CD4E-A2F8-FC6D00E1FD53}" type="presParOf" srcId="{06E05D3B-6378-1E41-927C-9DA513A2F561}" destId="{930F28C3-85FB-A14D-A1CC-DB067208C64C}" srcOrd="2" destOrd="0" presId="urn:microsoft.com/office/officeart/2009/3/layout/StepUpProcess"/>
    <dgm:cxn modelId="{9C755B76-F2A2-6A4C-A9B9-CD660B19F9CF}" type="presParOf" srcId="{3F7A5593-0BE7-8A45-B59C-E42BADE55FCB}" destId="{0CA72A3D-CEE4-F44B-AD67-E86FF4960982}" srcOrd="3" destOrd="0" presId="urn:microsoft.com/office/officeart/2009/3/layout/StepUpProcess"/>
    <dgm:cxn modelId="{FEC55308-149B-A946-B1FC-1184998EDD06}" type="presParOf" srcId="{0CA72A3D-CEE4-F44B-AD67-E86FF4960982}" destId="{7A8EE6D6-D07A-2844-B095-92DA50C0E0AE}" srcOrd="0" destOrd="0" presId="urn:microsoft.com/office/officeart/2009/3/layout/StepUpProcess"/>
    <dgm:cxn modelId="{FA834C3B-DC64-B54C-A4B6-7DD3E5C89201}" type="presParOf" srcId="{3F7A5593-0BE7-8A45-B59C-E42BADE55FCB}" destId="{EAF4F1A7-59A4-D940-933D-FEEB8819B58F}" srcOrd="4" destOrd="0" presId="urn:microsoft.com/office/officeart/2009/3/layout/StepUpProcess"/>
    <dgm:cxn modelId="{678D604A-C59C-FB43-9BAB-056D998A0416}" type="presParOf" srcId="{EAF4F1A7-59A4-D940-933D-FEEB8819B58F}" destId="{668DDB3E-21A8-5242-98C2-D7AFB8B2488F}" srcOrd="0" destOrd="0" presId="urn:microsoft.com/office/officeart/2009/3/layout/StepUpProcess"/>
    <dgm:cxn modelId="{AB09F384-89E1-1240-9F34-46BE983C0FC6}" type="presParOf" srcId="{EAF4F1A7-59A4-D940-933D-FEEB8819B58F}" destId="{6E3F5773-220C-C348-9EC3-2924506B5741}" srcOrd="1" destOrd="0" presId="urn:microsoft.com/office/officeart/2009/3/layout/StepUpProcess"/>
    <dgm:cxn modelId="{FF83CDAF-A451-324B-8747-80747DE0AD77}" type="presParOf" srcId="{EAF4F1A7-59A4-D940-933D-FEEB8819B58F}" destId="{7C7F512D-4CBE-A640-8653-97C220B29A9B}" srcOrd="2" destOrd="0" presId="urn:microsoft.com/office/officeart/2009/3/layout/StepUpProcess"/>
    <dgm:cxn modelId="{9BE09560-CDC8-0048-A18D-3CF0FCDB15A9}" type="presParOf" srcId="{3F7A5593-0BE7-8A45-B59C-E42BADE55FCB}" destId="{FCEF185D-A840-4D44-977B-86870DE5B369}" srcOrd="5" destOrd="0" presId="urn:microsoft.com/office/officeart/2009/3/layout/StepUpProcess"/>
    <dgm:cxn modelId="{F8BF6C8E-9C5B-DE48-9E1A-C36DB58EA087}" type="presParOf" srcId="{FCEF185D-A840-4D44-977B-86870DE5B369}" destId="{30A8D610-86C7-0140-AB82-639D06C78A8B}" srcOrd="0" destOrd="0" presId="urn:microsoft.com/office/officeart/2009/3/layout/StepUpProcess"/>
    <dgm:cxn modelId="{C4327560-CED3-1347-916A-15AE3B7950C8}" type="presParOf" srcId="{3F7A5593-0BE7-8A45-B59C-E42BADE55FCB}" destId="{DCA7312E-8FF5-0747-8467-49DDFF5C7626}" srcOrd="6" destOrd="0" presId="urn:microsoft.com/office/officeart/2009/3/layout/StepUpProcess"/>
    <dgm:cxn modelId="{46385CB1-A869-8C47-94ED-9A8522A28E48}" type="presParOf" srcId="{DCA7312E-8FF5-0747-8467-49DDFF5C7626}" destId="{37FAD466-71A5-DE4F-B7A9-3E9B2E8F35A7}" srcOrd="0" destOrd="0" presId="urn:microsoft.com/office/officeart/2009/3/layout/StepUpProcess"/>
    <dgm:cxn modelId="{04BB69F2-BE7C-5649-BCDA-66C0DFAFC599}" type="presParOf" srcId="{DCA7312E-8FF5-0747-8467-49DDFF5C7626}" destId="{EF8AFE51-63F3-2443-AF2F-A9E4D6ED819C}" srcOrd="1" destOrd="0" presId="urn:microsoft.com/office/officeart/2009/3/layout/StepUpProcess"/>
    <dgm:cxn modelId="{5123B0D9-3FA0-B442-811D-38F36667ABA7}" type="presParOf" srcId="{DCA7312E-8FF5-0747-8467-49DDFF5C7626}" destId="{0C91D625-B6FC-3645-87C3-D4F5FF810315}" srcOrd="2" destOrd="0" presId="urn:microsoft.com/office/officeart/2009/3/layout/StepUpProcess"/>
    <dgm:cxn modelId="{451FE142-34B0-9D4F-AFD3-3A088A22A1B0}" type="presParOf" srcId="{3F7A5593-0BE7-8A45-B59C-E42BADE55FCB}" destId="{FFDA1996-8C2C-B944-AF06-E9CA65AD1CA5}" srcOrd="7" destOrd="0" presId="urn:microsoft.com/office/officeart/2009/3/layout/StepUpProcess"/>
    <dgm:cxn modelId="{13956428-791B-EB4F-BBF4-6047EB5B01B2}" type="presParOf" srcId="{FFDA1996-8C2C-B944-AF06-E9CA65AD1CA5}" destId="{EC899F1B-29AB-124C-94C7-8D3208FE7274}" srcOrd="0" destOrd="0" presId="urn:microsoft.com/office/officeart/2009/3/layout/StepUpProcess"/>
    <dgm:cxn modelId="{6D6B0F20-094F-0945-A95D-906EE14357F9}" type="presParOf" srcId="{3F7A5593-0BE7-8A45-B59C-E42BADE55FCB}" destId="{E50144F4-BC41-A342-9032-197A9D0B27A1}" srcOrd="8" destOrd="0" presId="urn:microsoft.com/office/officeart/2009/3/layout/StepUpProcess"/>
    <dgm:cxn modelId="{5E59678D-7BD7-C44C-BC00-11E225D3F572}" type="presParOf" srcId="{E50144F4-BC41-A342-9032-197A9D0B27A1}" destId="{E78298A1-2DE2-0544-A042-DCA09BD483EE}" srcOrd="0" destOrd="0" presId="urn:microsoft.com/office/officeart/2009/3/layout/StepUpProcess"/>
    <dgm:cxn modelId="{34C6E781-FCC7-E84B-998A-0F2D60C997D4}" type="presParOf" srcId="{E50144F4-BC41-A342-9032-197A9D0B27A1}" destId="{ECF83069-9FEF-E44D-84EE-97FA224818BF}" srcOrd="1" destOrd="0" presId="urn:microsoft.com/office/officeart/2009/3/layout/StepUpProcess"/>
    <dgm:cxn modelId="{81780B41-BB60-854B-AD15-5A915AFF369F}" type="presParOf" srcId="{E50144F4-BC41-A342-9032-197A9D0B27A1}" destId="{68B11334-87DC-FA40-BB11-6F469D680815}" srcOrd="2" destOrd="0" presId="urn:microsoft.com/office/officeart/2009/3/layout/StepUpProcess"/>
    <dgm:cxn modelId="{C6DB2F31-31D8-7E44-8566-973DBEEA5BFD}" type="presParOf" srcId="{3F7A5593-0BE7-8A45-B59C-E42BADE55FCB}" destId="{427C9C3F-2C96-DB47-904C-242F7F0DC22C}" srcOrd="9" destOrd="0" presId="urn:microsoft.com/office/officeart/2009/3/layout/StepUpProcess"/>
    <dgm:cxn modelId="{3B77C0F2-60F9-8841-9B6C-F4C9BED82DDB}" type="presParOf" srcId="{427C9C3F-2C96-DB47-904C-242F7F0DC22C}" destId="{486E6B07-474F-004C-AAA9-8E054D4613C8}" srcOrd="0" destOrd="0" presId="urn:microsoft.com/office/officeart/2009/3/layout/StepUpProcess"/>
    <dgm:cxn modelId="{E261FF3F-CED2-524C-9761-939BEB2678FA}" type="presParOf" srcId="{3F7A5593-0BE7-8A45-B59C-E42BADE55FCB}" destId="{E57E99B8-5038-7B4E-A8D5-7D7A865E8128}" srcOrd="10" destOrd="0" presId="urn:microsoft.com/office/officeart/2009/3/layout/StepUpProcess"/>
    <dgm:cxn modelId="{80A6889D-E8D9-6F4B-A682-A43AFC1DC611}" type="presParOf" srcId="{E57E99B8-5038-7B4E-A8D5-7D7A865E8128}" destId="{CDCC55C1-DC05-414D-AEC4-CB02EEA0108E}" srcOrd="0" destOrd="0" presId="urn:microsoft.com/office/officeart/2009/3/layout/StepUpProcess"/>
    <dgm:cxn modelId="{1DAB8292-10AB-384E-8ED0-D0CFA5D36484}" type="presParOf" srcId="{E57E99B8-5038-7B4E-A8D5-7D7A865E8128}" destId="{30046370-EF0E-F045-9D5D-50991AC96AB2}" srcOrd="1" destOrd="0" presId="urn:microsoft.com/office/officeart/2009/3/layout/StepUpProcess"/>
    <dgm:cxn modelId="{25165890-E524-2045-BDD0-AD7F338B36E6}" type="presParOf" srcId="{E57E99B8-5038-7B4E-A8D5-7D7A865E8128}" destId="{431B7403-E552-8640-BFCF-E72169C2B1E4}" srcOrd="2" destOrd="0" presId="urn:microsoft.com/office/officeart/2009/3/layout/StepUpProcess"/>
    <dgm:cxn modelId="{E5562375-6D01-7645-87B0-24EDE2528504}" type="presParOf" srcId="{3F7A5593-0BE7-8A45-B59C-E42BADE55FCB}" destId="{3157AED1-3DD5-A849-9E49-578945A5F697}" srcOrd="11" destOrd="0" presId="urn:microsoft.com/office/officeart/2009/3/layout/StepUpProcess"/>
    <dgm:cxn modelId="{FE72D952-EA0B-C14D-81BF-999205B12B61}" type="presParOf" srcId="{3157AED1-3DD5-A849-9E49-578945A5F697}" destId="{C2B01AE0-2C21-994E-B896-8E0377FF6D0F}" srcOrd="0" destOrd="0" presId="urn:microsoft.com/office/officeart/2009/3/layout/StepUpProcess"/>
    <dgm:cxn modelId="{8214B621-F4C0-A94B-A09B-F94F5DFCA615}" type="presParOf" srcId="{3F7A5593-0BE7-8A45-B59C-E42BADE55FCB}" destId="{D9F6D724-CB04-304E-B890-0B6A91691D99}" srcOrd="12" destOrd="0" presId="urn:microsoft.com/office/officeart/2009/3/layout/StepUpProcess"/>
    <dgm:cxn modelId="{B4CFB582-52E6-B144-958B-A3D7BF541083}" type="presParOf" srcId="{D9F6D724-CB04-304E-B890-0B6A91691D99}" destId="{B04E3962-0D84-624F-86C9-97F6C008373F}" srcOrd="0" destOrd="0" presId="urn:microsoft.com/office/officeart/2009/3/layout/StepUpProcess"/>
    <dgm:cxn modelId="{9F74D8C5-A535-2E40-BC5E-88B2131EC78C}" type="presParOf" srcId="{D9F6D724-CB04-304E-B890-0B6A91691D99}" destId="{4E3DF9A3-FFD5-5C4D-B64A-22461EE08FD2}" srcOrd="1" destOrd="0" presId="urn:microsoft.com/office/officeart/2009/3/layout/StepUpProcess"/>
    <dgm:cxn modelId="{AF524885-2852-9B43-B512-BDF2025EB775}" type="presParOf" srcId="{D9F6D724-CB04-304E-B890-0B6A91691D99}" destId="{87F55C28-EE95-D043-BED9-BB0376827881}" srcOrd="2" destOrd="0" presId="urn:microsoft.com/office/officeart/2009/3/layout/StepUpProcess"/>
    <dgm:cxn modelId="{198777AE-6D0D-6C4B-856B-4F1A68747A5A}" type="presParOf" srcId="{3F7A5593-0BE7-8A45-B59C-E42BADE55FCB}" destId="{E551BDF3-9372-634F-A99A-72D328FFF254}" srcOrd="13" destOrd="0" presId="urn:microsoft.com/office/officeart/2009/3/layout/StepUpProcess"/>
    <dgm:cxn modelId="{CDAB9DEC-E486-0047-A346-653461DD9E57}" type="presParOf" srcId="{E551BDF3-9372-634F-A99A-72D328FFF254}" destId="{D85EC865-56FF-EE4E-B17A-4F7FC2584C38}" srcOrd="0" destOrd="0" presId="urn:microsoft.com/office/officeart/2009/3/layout/StepUpProcess"/>
    <dgm:cxn modelId="{9DD5F29F-7A5F-3A4D-B453-3FC17C04A97D}" type="presParOf" srcId="{3F7A5593-0BE7-8A45-B59C-E42BADE55FCB}" destId="{7ACA49DF-26AB-E34D-ADB2-55ABC103E694}" srcOrd="14" destOrd="0" presId="urn:microsoft.com/office/officeart/2009/3/layout/StepUpProcess"/>
    <dgm:cxn modelId="{3FA61DF5-BD05-2846-9E37-9C145E38B25F}" type="presParOf" srcId="{7ACA49DF-26AB-E34D-ADB2-55ABC103E694}" destId="{3C75C241-C3B7-794C-BD31-308B513DDD38}" srcOrd="0" destOrd="0" presId="urn:microsoft.com/office/officeart/2009/3/layout/StepUpProcess"/>
    <dgm:cxn modelId="{A0CBC882-80CD-1D4A-A714-7DF5CDEEDA8F}" type="presParOf" srcId="{7ACA49DF-26AB-E34D-ADB2-55ABC103E694}" destId="{75F08289-D324-914D-99F3-F595B6CCE783}" srcOrd="1" destOrd="0" presId="urn:microsoft.com/office/officeart/2009/3/layout/StepUpProcess"/>
    <dgm:cxn modelId="{2A55A43D-EEAE-C641-9FED-34903B2A3C1D}" type="presParOf" srcId="{7ACA49DF-26AB-E34D-ADB2-55ABC103E694}" destId="{C921434C-A224-1C42-A401-1B1CED594DEB}" srcOrd="2" destOrd="0" presId="urn:microsoft.com/office/officeart/2009/3/layout/StepUpProcess"/>
    <dgm:cxn modelId="{5F22CD14-9207-DA4D-A486-1615CB952971}" type="presParOf" srcId="{3F7A5593-0BE7-8A45-B59C-E42BADE55FCB}" destId="{2D704743-A369-CD48-8404-F51F1097E593}" srcOrd="15" destOrd="0" presId="urn:microsoft.com/office/officeart/2009/3/layout/StepUpProcess"/>
    <dgm:cxn modelId="{82B9398B-B769-6D4D-8CFA-DD0A136F51BC}" type="presParOf" srcId="{2D704743-A369-CD48-8404-F51F1097E593}" destId="{C02E02F2-4EFA-3D47-86A5-2B0140F33862}" srcOrd="0" destOrd="0" presId="urn:microsoft.com/office/officeart/2009/3/layout/StepUpProcess"/>
    <dgm:cxn modelId="{749BD968-6C4C-7A49-90CB-E247632E57A8}" type="presParOf" srcId="{3F7A5593-0BE7-8A45-B59C-E42BADE55FCB}" destId="{290F2BD8-C8C8-3241-BD4B-C63A555A3C5E}" srcOrd="16" destOrd="0" presId="urn:microsoft.com/office/officeart/2009/3/layout/StepUpProcess"/>
    <dgm:cxn modelId="{E935D745-4101-AC4D-A515-B61854943ED7}" type="presParOf" srcId="{290F2BD8-C8C8-3241-BD4B-C63A555A3C5E}" destId="{8B14844E-96A5-684E-AD11-8C056D073E8D}" srcOrd="0" destOrd="0" presId="urn:microsoft.com/office/officeart/2009/3/layout/StepUpProcess"/>
    <dgm:cxn modelId="{82611FB0-7B0E-1C4D-9DC6-2EFF67301BB6}" type="presParOf" srcId="{290F2BD8-C8C8-3241-BD4B-C63A555A3C5E}" destId="{88B624D9-2F84-9444-B0A8-2D058DA32A0B}" srcOrd="1" destOrd="0" presId="urn:microsoft.com/office/officeart/2009/3/layout/StepUpProcess"/>
    <dgm:cxn modelId="{6CBFD106-0A41-604F-ACE5-DC177141DD43}" type="presParOf" srcId="{290F2BD8-C8C8-3241-BD4B-C63A555A3C5E}" destId="{033EAEC8-F18D-8146-91EC-3F2DC6318050}" srcOrd="2" destOrd="0" presId="urn:microsoft.com/office/officeart/2009/3/layout/StepUpProcess"/>
    <dgm:cxn modelId="{348E21DB-456E-C542-9627-2A790A3B1293}" type="presParOf" srcId="{3F7A5593-0BE7-8A45-B59C-E42BADE55FCB}" destId="{2D9BBBF4-59E3-FB40-816B-4632CC174463}" srcOrd="17" destOrd="0" presId="urn:microsoft.com/office/officeart/2009/3/layout/StepUpProcess"/>
    <dgm:cxn modelId="{3C17EEAC-C33D-AC48-8AD5-B621EA4683E2}" type="presParOf" srcId="{2D9BBBF4-59E3-FB40-816B-4632CC174463}" destId="{82463E1F-C097-C644-816F-2C5D6947D8BE}" srcOrd="0" destOrd="0" presId="urn:microsoft.com/office/officeart/2009/3/layout/StepUpProcess"/>
    <dgm:cxn modelId="{85B916C1-EE05-C744-95CC-A061FCD529D1}" type="presParOf" srcId="{3F7A5593-0BE7-8A45-B59C-E42BADE55FCB}" destId="{294B828F-7F0C-6041-8AAB-281ECCAC5C8E}" srcOrd="18" destOrd="0" presId="urn:microsoft.com/office/officeart/2009/3/layout/StepUpProcess"/>
    <dgm:cxn modelId="{30CCDF70-83A1-BC4E-9CDF-23D2E1C3B438}" type="presParOf" srcId="{294B828F-7F0C-6041-8AAB-281ECCAC5C8E}" destId="{1CD8B6F5-2477-6545-861C-729C0C090EFB}" srcOrd="0" destOrd="0" presId="urn:microsoft.com/office/officeart/2009/3/layout/StepUpProcess"/>
    <dgm:cxn modelId="{2224808C-88AA-3548-B6E0-34EF929852D4}" type="presParOf" srcId="{294B828F-7F0C-6041-8AAB-281ECCAC5C8E}" destId="{2E6A0B1F-27D3-B343-9C9B-D9DD46D29823}" srcOrd="1" destOrd="0" presId="urn:microsoft.com/office/officeart/2009/3/layout/StepUpProcess"/>
    <dgm:cxn modelId="{C7B6BAD6-235F-414F-A4A3-1B1EDE09BEDA}" type="presParOf" srcId="{294B828F-7F0C-6041-8AAB-281ECCAC5C8E}" destId="{5F00B040-F537-364C-B1FA-C05B0744E703}" srcOrd="2" destOrd="0" presId="urn:microsoft.com/office/officeart/2009/3/layout/StepUpProcess"/>
    <dgm:cxn modelId="{7637AB12-2E33-DF4E-A402-21BB287837EC}" type="presParOf" srcId="{3F7A5593-0BE7-8A45-B59C-E42BADE55FCB}" destId="{E76CD379-6BD5-8042-8E49-5D6235CDE7C8}" srcOrd="19" destOrd="0" presId="urn:microsoft.com/office/officeart/2009/3/layout/StepUpProcess"/>
    <dgm:cxn modelId="{448F2E15-5992-F249-9E61-E8047C49600A}" type="presParOf" srcId="{E76CD379-6BD5-8042-8E49-5D6235CDE7C8}" destId="{C681BE27-0A3D-294E-A770-5FD8FC88C8EA}" srcOrd="0" destOrd="0" presId="urn:microsoft.com/office/officeart/2009/3/layout/StepUpProcess"/>
    <dgm:cxn modelId="{1BCAB4ED-743B-A640-A4CD-5F33A480F80E}" type="presParOf" srcId="{3F7A5593-0BE7-8A45-B59C-E42BADE55FCB}" destId="{EC479BD2-DF0B-8F44-8AE4-4BA106F2F06F}" srcOrd="20" destOrd="0" presId="urn:microsoft.com/office/officeart/2009/3/layout/StepUpProcess"/>
    <dgm:cxn modelId="{C5B06501-E8CC-624C-95AE-8C2DCD256EFA}" type="presParOf" srcId="{EC479BD2-DF0B-8F44-8AE4-4BA106F2F06F}" destId="{0B372223-3430-4C4A-BCC5-5316B1713BF7}" srcOrd="0" destOrd="0" presId="urn:microsoft.com/office/officeart/2009/3/layout/StepUpProcess"/>
    <dgm:cxn modelId="{EBC59165-F225-1649-A524-72FB535B70C1}" type="presParOf" srcId="{EC479BD2-DF0B-8F44-8AE4-4BA106F2F06F}" destId="{60D52330-9179-DA4E-9564-41FA2143007B}" srcOrd="1" destOrd="0" presId="urn:microsoft.com/office/officeart/2009/3/layout/StepUpProcess"/>
    <dgm:cxn modelId="{42F3AE0A-14CC-A749-86E0-FC92DBC55811}" type="presParOf" srcId="{EC479BD2-DF0B-8F44-8AE4-4BA106F2F06F}" destId="{EA5C1500-D4AA-0942-BA26-6B042E8BF551}" srcOrd="2" destOrd="0" presId="urn:microsoft.com/office/officeart/2009/3/layout/StepUpProcess"/>
    <dgm:cxn modelId="{65E61559-2022-CC48-B94F-A8C959EFAA5F}" type="presParOf" srcId="{3F7A5593-0BE7-8A45-B59C-E42BADE55FCB}" destId="{DFC3EBF0-E4AC-ED43-885B-0B237CAEBB26}" srcOrd="21" destOrd="0" presId="urn:microsoft.com/office/officeart/2009/3/layout/StepUpProcess"/>
    <dgm:cxn modelId="{174C1C38-3EAA-DA40-A7D4-9706CA355979}" type="presParOf" srcId="{DFC3EBF0-E4AC-ED43-885B-0B237CAEBB26}" destId="{F7CDBB8F-673A-4C49-AD95-CBA3B0F1CA4F}" srcOrd="0" destOrd="0" presId="urn:microsoft.com/office/officeart/2009/3/layout/StepUpProcess"/>
    <dgm:cxn modelId="{ADD3C143-2823-724C-BFA9-4504B050188E}" type="presParOf" srcId="{3F7A5593-0BE7-8A45-B59C-E42BADE55FCB}" destId="{CC8B439D-CFD1-6A4C-80D6-3BAB4723319B}" srcOrd="22" destOrd="0" presId="urn:microsoft.com/office/officeart/2009/3/layout/StepUpProcess"/>
    <dgm:cxn modelId="{52730899-6172-D043-995E-48E6DE1C903C}" type="presParOf" srcId="{CC8B439D-CFD1-6A4C-80D6-3BAB4723319B}" destId="{4F02B0E0-F29D-9B4E-9CBE-F3EC757B3566}" srcOrd="0" destOrd="0" presId="urn:microsoft.com/office/officeart/2009/3/layout/StepUpProcess"/>
    <dgm:cxn modelId="{622C738F-0896-074D-B086-047DF92D6A36}" type="presParOf" srcId="{CC8B439D-CFD1-6A4C-80D6-3BAB4723319B}" destId="{FFFA4EE3-C7BD-3144-ADA2-CA9DDF735C60}" srcOrd="1" destOrd="0" presId="urn:microsoft.com/office/officeart/2009/3/layout/StepUpProcess"/>
    <dgm:cxn modelId="{85627863-C0B8-2248-848E-968BACE4D0F2}" type="presParOf" srcId="{CC8B439D-CFD1-6A4C-80D6-3BAB4723319B}" destId="{E05C4C59-D8C1-FF49-A325-3F3F77D5F897}" srcOrd="2" destOrd="0" presId="urn:microsoft.com/office/officeart/2009/3/layout/StepUpProcess"/>
    <dgm:cxn modelId="{C1ADF13D-1D0D-2F43-B8AA-3417089AC9B3}" type="presParOf" srcId="{3F7A5593-0BE7-8A45-B59C-E42BADE55FCB}" destId="{3268EFEC-943C-B84E-9061-F04B9EEF54F5}" srcOrd="23" destOrd="0" presId="urn:microsoft.com/office/officeart/2009/3/layout/StepUpProcess"/>
    <dgm:cxn modelId="{6349319C-2B16-AD4B-91E6-D3CB2DD2DAA6}" type="presParOf" srcId="{3268EFEC-943C-B84E-9061-F04B9EEF54F5}" destId="{FEB73B70-823B-F746-914E-A738995230FB}" srcOrd="0" destOrd="0" presId="urn:microsoft.com/office/officeart/2009/3/layout/StepUpProcess"/>
    <dgm:cxn modelId="{555FF754-5858-7D4E-822D-2ACC676225C2}" type="presParOf" srcId="{3F7A5593-0BE7-8A45-B59C-E42BADE55FCB}" destId="{04C07B66-B983-D748-AA22-4E7CDB4718E1}" srcOrd="24" destOrd="0" presId="urn:microsoft.com/office/officeart/2009/3/layout/StepUpProcess"/>
    <dgm:cxn modelId="{6E13CEFC-98D0-0F4F-9B85-C569B6CA4035}" type="presParOf" srcId="{04C07B66-B983-D748-AA22-4E7CDB4718E1}" destId="{2A7CF210-E79C-0643-AB10-E1BE4DDBFA4A}" srcOrd="0" destOrd="0" presId="urn:microsoft.com/office/officeart/2009/3/layout/StepUpProcess"/>
    <dgm:cxn modelId="{1A674E0D-B16A-E14C-B112-14B3988450C8}" type="presParOf" srcId="{04C07B66-B983-D748-AA22-4E7CDB4718E1}" destId="{BAD55031-3FBD-8447-9144-87411D2E3150}" srcOrd="1" destOrd="0" presId="urn:microsoft.com/office/officeart/2009/3/layout/StepUpProcess"/>
    <dgm:cxn modelId="{F0B8D7C5-BC75-164F-ACC6-FC67CBE61B21}" type="presParOf" srcId="{04C07B66-B983-D748-AA22-4E7CDB4718E1}" destId="{FF191706-45F2-6946-886D-B82128DB02C6}" srcOrd="2" destOrd="0" presId="urn:microsoft.com/office/officeart/2009/3/layout/StepUpProcess"/>
    <dgm:cxn modelId="{29BADAB7-9C1B-3A47-8E7C-ED6B8C47AD01}" type="presParOf" srcId="{3F7A5593-0BE7-8A45-B59C-E42BADE55FCB}" destId="{2A908C89-61B3-7546-B03F-E90F730F63CB}" srcOrd="25" destOrd="0" presId="urn:microsoft.com/office/officeart/2009/3/layout/StepUpProcess"/>
    <dgm:cxn modelId="{9731E6DE-1FB8-C24E-ACD7-103CB093EF6A}" type="presParOf" srcId="{2A908C89-61B3-7546-B03F-E90F730F63CB}" destId="{3EF24B23-58BC-AB46-ADB2-0DF93984B9D3}" srcOrd="0" destOrd="0" presId="urn:microsoft.com/office/officeart/2009/3/layout/StepUpProcess"/>
    <dgm:cxn modelId="{52FE671F-590B-CA49-B00A-2F893CFE48BA}" type="presParOf" srcId="{3F7A5593-0BE7-8A45-B59C-E42BADE55FCB}" destId="{76CD9C42-6A5F-D346-A8B4-DBF370212EE1}" srcOrd="26" destOrd="0" presId="urn:microsoft.com/office/officeart/2009/3/layout/StepUpProcess"/>
    <dgm:cxn modelId="{09F5594A-6628-4B4B-8405-22C0F7894EBD}" type="presParOf" srcId="{76CD9C42-6A5F-D346-A8B4-DBF370212EE1}" destId="{BA935EF7-1889-C74C-AE73-62EEA3FFE60F}" srcOrd="0" destOrd="0" presId="urn:microsoft.com/office/officeart/2009/3/layout/StepUpProcess"/>
    <dgm:cxn modelId="{018E3BC3-FAA9-034F-A9D9-972B3E85C0DB}" type="presParOf" srcId="{76CD9C42-6A5F-D346-A8B4-DBF370212EE1}" destId="{463D5C59-3FCC-0645-8D23-F2AB31F77433}" srcOrd="1" destOrd="0" presId="urn:microsoft.com/office/officeart/2009/3/layout/StepUpProcess"/>
    <dgm:cxn modelId="{C4D47F69-E672-6E44-8745-2490D488BB6D}" type="presParOf" srcId="{76CD9C42-6A5F-D346-A8B4-DBF370212EE1}" destId="{1F4FB227-FE82-D142-AFA1-CB517901B1E2}" srcOrd="2" destOrd="0" presId="urn:microsoft.com/office/officeart/2009/3/layout/StepUpProcess"/>
    <dgm:cxn modelId="{2BED63C2-82F4-8847-A24C-EFCB80AFEABB}" type="presParOf" srcId="{3F7A5593-0BE7-8A45-B59C-E42BADE55FCB}" destId="{F39A19CD-90F1-0F47-87FF-886716F66F09}" srcOrd="27" destOrd="0" presId="urn:microsoft.com/office/officeart/2009/3/layout/StepUpProcess"/>
    <dgm:cxn modelId="{38A2705E-16F0-6147-ACD1-9A791D7BB7C2}" type="presParOf" srcId="{F39A19CD-90F1-0F47-87FF-886716F66F09}" destId="{911E7E85-7A74-2B4A-8948-9E0926E3CAFE}" srcOrd="0" destOrd="0" presId="urn:microsoft.com/office/officeart/2009/3/layout/StepUpProcess"/>
    <dgm:cxn modelId="{A4459F16-7584-754F-89FF-A07CA1818EA0}" type="presParOf" srcId="{3F7A5593-0BE7-8A45-B59C-E42BADE55FCB}" destId="{C6FF518D-D310-A146-AE1F-A1754CD7398A}" srcOrd="28" destOrd="0" presId="urn:microsoft.com/office/officeart/2009/3/layout/StepUpProcess"/>
    <dgm:cxn modelId="{C38A4B02-0D16-254E-AB95-4465019DCC7B}" type="presParOf" srcId="{C6FF518D-D310-A146-AE1F-A1754CD7398A}" destId="{5867C197-34CD-C64F-B111-658C6D14D4E3}" srcOrd="0" destOrd="0" presId="urn:microsoft.com/office/officeart/2009/3/layout/StepUpProcess"/>
    <dgm:cxn modelId="{2AAFD5E8-B855-AA44-ABEC-BC8704F4D13B}" type="presParOf" srcId="{C6FF518D-D310-A146-AE1F-A1754CD7398A}" destId="{2C329A7D-6A2C-3342-A12B-5AF104129F8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FDB87A12-3DD1-4576-8FD1-436F14FC713A}"/>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 xmlns:a16="http://schemas.microsoft.com/office/drawing/2014/main" id="{21EE6260-2B14-4919-BAFB-7B93B89270D1}"/>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Calibri" charset="0"/>
                <a:ea typeface="MS PGothic" charset="-128"/>
              </a:defRPr>
            </a:lvl1pPr>
          </a:lstStyle>
          <a:p>
            <a:pPr>
              <a:defRPr/>
            </a:pPr>
            <a:fld id="{91CA2C3E-C8AA-48B7-9615-7AA041715A77}" type="datetimeFigureOut">
              <a:rPr lang="en-US" altLang="en-US"/>
              <a:pPr>
                <a:defRPr/>
              </a:pPr>
              <a:t>10/17/2017</a:t>
            </a:fld>
            <a:endParaRPr lang="en-US" altLang="en-US"/>
          </a:p>
        </p:txBody>
      </p:sp>
      <p:sp>
        <p:nvSpPr>
          <p:cNvPr id="4" name="Slide Image Placeholder 3">
            <a:extLst>
              <a:ext uri="{FF2B5EF4-FFF2-40B4-BE49-F238E27FC236}">
                <a16:creationId xmlns="" xmlns:a16="http://schemas.microsoft.com/office/drawing/2014/main" id="{E330D03F-3044-42AA-883E-1BD70F2B0E08}"/>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56349E6C-C618-4EF3-9314-C4E0DA5190D2}"/>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endParaRPr lang="en-US" noProof="0"/>
          </a:p>
        </p:txBody>
      </p:sp>
      <p:sp>
        <p:nvSpPr>
          <p:cNvPr id="6" name="Footer Placeholder 5">
            <a:extLst>
              <a:ext uri="{FF2B5EF4-FFF2-40B4-BE49-F238E27FC236}">
                <a16:creationId xmlns="" xmlns:a16="http://schemas.microsoft.com/office/drawing/2014/main" id="{8E0E5CDC-E78C-4B43-A547-2C40EBC5FF1F}"/>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 xmlns:a16="http://schemas.microsoft.com/office/drawing/2014/main" id="{B262F512-CD36-4DC2-AA41-8F1C41D9F0B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Calibri" charset="0"/>
                <a:ea typeface="MS PGothic" charset="-128"/>
              </a:defRPr>
            </a:lvl1pPr>
          </a:lstStyle>
          <a:p>
            <a:pPr>
              <a:defRPr/>
            </a:pPr>
            <a:fld id="{78EC44C2-47F2-43D6-AE3A-35B1E7383EB5}" type="slidenum">
              <a:rPr lang="en-US" altLang="en-US"/>
              <a:pPr>
                <a:defRPr/>
              </a:pPr>
              <a:t>‹#›</a:t>
            </a:fld>
            <a:endParaRPr lang="en-US" altLang="en-US"/>
          </a:p>
        </p:txBody>
      </p:sp>
    </p:spTree>
    <p:extLst>
      <p:ext uri="{BB962C8B-B14F-4D97-AF65-F5344CB8AC3E}">
        <p14:creationId xmlns:p14="http://schemas.microsoft.com/office/powerpoint/2010/main" val="87072211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3F6825F7-62C1-4356-93B0-9E5E18BF81E2}"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3</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2232105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p>
        </p:txBody>
      </p:sp>
      <p:sp>
        <p:nvSpPr>
          <p:cNvPr id="41988"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B360BAE2-405B-48A5-89DD-E29AF2FDD92E}"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27</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124589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56FB7800-D0AA-40C4-A3E6-0FABD049B182}"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36</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546400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DA298312-EFF5-4111-90D1-19F87893EAC3}"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37</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799966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664A95D2-1EB9-4EA7-B88F-8B741E91E1FB}"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38</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2114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8E61DA79-C4F4-4B39-A151-F21425E0AD48}"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39</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814243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CB2CA062-7FCA-48D4-91CD-6D5C2D138656}"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43</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217203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08AE527B-5F04-40FA-8A98-64C6F9838B45}"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44</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515977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AAAE68FC-FE00-40AC-8352-F8B67CE353D1}"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45</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564991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39B678C9-9C47-4DBD-81DE-267946A95A27}"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50</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144302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0FD50789-6EC2-43BC-B868-1C7082B648AB}"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53</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101315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45D08043-9239-44D3-9634-6BF9168ED6F8}"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5</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835908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2521D1B7-3A3E-496A-B05F-8A8F6BF2B357}"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62</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3012677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91483E28-8253-41AB-B050-C000E5A906E6}"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66</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35907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DB4972A3-D8EF-4B58-BCE9-353E329A2F06}"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6</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116881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A0ABDE46-4EE1-4CBD-8DC1-CDD30D1BA1EF}"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8</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909931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F04E8469-3AB6-4002-BE39-54DB9930942B}"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9</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80942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7D568914-3255-4EAE-BC95-7C020564EF1E}"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12</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134910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6486EAE3-A251-47E1-860D-8F84D1BB6B22}"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17</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629786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0DCC1075-FE2C-4AE7-BD33-348194B60864}"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20</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6656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eaLnBrk="0" fontAlgn="base" hangingPunct="0">
              <a:spcBef>
                <a:spcPct val="0"/>
              </a:spcBef>
              <a:spcAft>
                <a:spcPct val="0"/>
              </a:spcAft>
              <a:defRPr>
                <a:solidFill>
                  <a:schemeClr val="tx1"/>
                </a:solidFill>
                <a:latin typeface="Trebuchet MS" panose="020B0603020202020204" pitchFamily="34" charset="0"/>
              </a:defRPr>
            </a:lvl6pPr>
            <a:lvl7pPr marL="2971800" indent="-228600" defTabSz="457200" eaLnBrk="0" fontAlgn="base" hangingPunct="0">
              <a:spcBef>
                <a:spcPct val="0"/>
              </a:spcBef>
              <a:spcAft>
                <a:spcPct val="0"/>
              </a:spcAft>
              <a:defRPr>
                <a:solidFill>
                  <a:schemeClr val="tx1"/>
                </a:solidFill>
                <a:latin typeface="Trebuchet MS" panose="020B0603020202020204" pitchFamily="34" charset="0"/>
              </a:defRPr>
            </a:lvl7pPr>
            <a:lvl8pPr marL="3429000" indent="-228600" defTabSz="457200" eaLnBrk="0" fontAlgn="base" hangingPunct="0">
              <a:spcBef>
                <a:spcPct val="0"/>
              </a:spcBef>
              <a:spcAft>
                <a:spcPct val="0"/>
              </a:spcAft>
              <a:defRPr>
                <a:solidFill>
                  <a:schemeClr val="tx1"/>
                </a:solidFill>
                <a:latin typeface="Trebuchet MS" panose="020B0603020202020204" pitchFamily="34" charset="0"/>
              </a:defRPr>
            </a:lvl8pPr>
            <a:lvl9pPr marL="3886200" indent="-228600" defTabSz="457200" eaLnBrk="0" fontAlgn="base" hangingPunct="0">
              <a:spcBef>
                <a:spcPct val="0"/>
              </a:spcBef>
              <a:spcAft>
                <a:spcPct val="0"/>
              </a:spcAft>
              <a:defRPr>
                <a:solidFill>
                  <a:schemeClr val="tx1"/>
                </a:solidFill>
                <a:latin typeface="Trebuchet MS" panose="020B0603020202020204" pitchFamily="34" charset="0"/>
              </a:defRPr>
            </a:lvl9pPr>
          </a:lstStyle>
          <a:p>
            <a:pPr fontAlgn="base">
              <a:spcBef>
                <a:spcPct val="0"/>
              </a:spcBef>
              <a:spcAft>
                <a:spcPct val="0"/>
              </a:spcAft>
            </a:pPr>
            <a:fld id="{8CCAF218-B7D2-4B13-B342-80C2967531F8}" type="slidenum">
              <a:rPr lang="en-US" altLang="en-US" smtClean="0">
                <a:latin typeface="Calibri" panose="020F0502020204030204" pitchFamily="34" charset="0"/>
                <a:ea typeface="MS PGothic" panose="020B0600070205080204" pitchFamily="34" charset="-128"/>
              </a:rPr>
              <a:pPr fontAlgn="base">
                <a:spcBef>
                  <a:spcPct val="0"/>
                </a:spcBef>
                <a:spcAft>
                  <a:spcPct val="0"/>
                </a:spcAft>
              </a:pPr>
              <a:t>21</a:t>
            </a:fld>
            <a:endParaRPr lang="en-US" altLang="en-US">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699731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3DB3E3F2-A7F2-4CCE-8C49-9B4F04E0672F}"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6EA3DC5-C2D1-455B-8CE2-FFC83BF6B8A8}" type="slidenum">
              <a:rPr lang="en-US" altLang="en-US" smtClean="0"/>
              <a:pPr>
                <a:defRPr/>
              </a:pPr>
              <a:t>‹#›</a:t>
            </a:fld>
            <a:endParaRPr lang="en-US" altLang="en-US"/>
          </a:p>
        </p:txBody>
      </p:sp>
    </p:spTree>
    <p:extLst>
      <p:ext uri="{BB962C8B-B14F-4D97-AF65-F5344CB8AC3E}">
        <p14:creationId xmlns:p14="http://schemas.microsoft.com/office/powerpoint/2010/main" val="3590854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D1C2898B-9323-49B2-8EE8-340B65A25279}"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CCAB7E4-3825-46F1-99AA-F95AC9A4B319}" type="slidenum">
              <a:rPr lang="en-US" altLang="en-US" smtClean="0"/>
              <a:pPr>
                <a:defRPr/>
              </a:pPr>
              <a:t>‹#›</a:t>
            </a:fld>
            <a:endParaRPr lang="en-US" altLang="en-US"/>
          </a:p>
        </p:txBody>
      </p:sp>
    </p:spTree>
    <p:extLst>
      <p:ext uri="{BB962C8B-B14F-4D97-AF65-F5344CB8AC3E}">
        <p14:creationId xmlns:p14="http://schemas.microsoft.com/office/powerpoint/2010/main" val="1550175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59C7B809-E4F7-4D76-A1EA-6A1EF8D1740E}"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11E87C2-6DF4-4A12-AAEB-73E3FAAF3C00}" type="slidenum">
              <a:rPr lang="en-US" altLang="en-US" smtClean="0"/>
              <a:pPr>
                <a:defRPr/>
              </a:pPr>
              <a:t>‹#›</a:t>
            </a:fld>
            <a:endParaRPr lang="en-US"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655644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93249D1D-4116-4A28-B1E7-E1EA95888C9F}"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13423AE-3EAE-408F-BBBC-D0F8691F84A2}" type="slidenum">
              <a:rPr lang="en-US" altLang="en-US" smtClean="0"/>
              <a:pPr>
                <a:defRPr/>
              </a:pPr>
              <a:t>‹#›</a:t>
            </a:fld>
            <a:endParaRPr lang="en-US" altLang="en-US"/>
          </a:p>
        </p:txBody>
      </p:sp>
    </p:spTree>
    <p:extLst>
      <p:ext uri="{BB962C8B-B14F-4D97-AF65-F5344CB8AC3E}">
        <p14:creationId xmlns:p14="http://schemas.microsoft.com/office/powerpoint/2010/main" val="2092778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4E4EECA4-DCE8-48B4-9A5C-923DF32F2524}"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51FD60D-50A4-43BB-84D0-B698231751ED}" type="slidenum">
              <a:rPr lang="en-US" altLang="en-US" smtClean="0"/>
              <a:pPr>
                <a:defRPr/>
              </a:pPr>
              <a:t>‹#›</a:t>
            </a:fld>
            <a:endParaRPr lang="en-US"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386727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140DB091-D2B6-4EC3-958F-1CF13084D0B6}"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E171D03-2353-4ACA-AB32-CCC230A1228A}" type="slidenum">
              <a:rPr lang="en-US" altLang="en-US" smtClean="0"/>
              <a:pPr>
                <a:defRPr/>
              </a:pPr>
              <a:t>‹#›</a:t>
            </a:fld>
            <a:endParaRPr lang="en-US" altLang="en-US"/>
          </a:p>
        </p:txBody>
      </p:sp>
    </p:spTree>
    <p:extLst>
      <p:ext uri="{BB962C8B-B14F-4D97-AF65-F5344CB8AC3E}">
        <p14:creationId xmlns:p14="http://schemas.microsoft.com/office/powerpoint/2010/main" val="367297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2D196D53-0808-481F-AC57-D706A4B28869}"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621C5DC-5AF0-4881-8B42-0E01AD249455}" type="slidenum">
              <a:rPr lang="en-US" altLang="en-US" smtClean="0"/>
              <a:pPr>
                <a:defRPr/>
              </a:pPr>
              <a:t>‹#›</a:t>
            </a:fld>
            <a:endParaRPr lang="en-US" altLang="en-US"/>
          </a:p>
        </p:txBody>
      </p:sp>
    </p:spTree>
    <p:extLst>
      <p:ext uri="{BB962C8B-B14F-4D97-AF65-F5344CB8AC3E}">
        <p14:creationId xmlns:p14="http://schemas.microsoft.com/office/powerpoint/2010/main" val="4039448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544D989-49D8-4F71-B98D-7D296C65F58F}"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933D84C-F7A4-4D40-A4E7-9DE93364F1EC}" type="slidenum">
              <a:rPr lang="en-US" altLang="en-US" smtClean="0"/>
              <a:pPr>
                <a:defRPr/>
              </a:pPr>
              <a:t>‹#›</a:t>
            </a:fld>
            <a:endParaRPr lang="en-US" altLang="en-US"/>
          </a:p>
        </p:txBody>
      </p:sp>
    </p:spTree>
    <p:extLst>
      <p:ext uri="{BB962C8B-B14F-4D97-AF65-F5344CB8AC3E}">
        <p14:creationId xmlns:p14="http://schemas.microsoft.com/office/powerpoint/2010/main" val="2362199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415611" y="992767"/>
            <a:ext cx="11360800" cy="2736800"/>
          </a:xfrm>
          <a:prstGeom prst="rect">
            <a:avLst/>
          </a:prstGeom>
        </p:spPr>
        <p:txBody>
          <a:bodyPr wrap="square" lIns="91425" tIns="91425" rIns="91425" bIns="91425" anchor="b" anchorCtr="0"/>
          <a:lstStyle>
            <a:lvl1pPr lvl="0" algn="ctr">
              <a:spcBef>
                <a:spcPts val="0"/>
              </a:spcBef>
              <a:buSzPct val="100000"/>
              <a:defRPr sz="6933"/>
            </a:lvl1pPr>
            <a:lvl2pPr lvl="1" algn="ctr">
              <a:spcBef>
                <a:spcPts val="0"/>
              </a:spcBef>
              <a:buSzPct val="100000"/>
              <a:defRPr sz="6933"/>
            </a:lvl2pPr>
            <a:lvl3pPr lvl="2" algn="ctr">
              <a:spcBef>
                <a:spcPts val="0"/>
              </a:spcBef>
              <a:buSzPct val="100000"/>
              <a:defRPr sz="6933"/>
            </a:lvl3pPr>
            <a:lvl4pPr lvl="3" algn="ctr">
              <a:spcBef>
                <a:spcPts val="0"/>
              </a:spcBef>
              <a:buSzPct val="100000"/>
              <a:defRPr sz="6933"/>
            </a:lvl4pPr>
            <a:lvl5pPr lvl="4" algn="ctr">
              <a:spcBef>
                <a:spcPts val="0"/>
              </a:spcBef>
              <a:buSzPct val="100000"/>
              <a:defRPr sz="6933"/>
            </a:lvl5pPr>
            <a:lvl6pPr lvl="5" algn="ctr">
              <a:spcBef>
                <a:spcPts val="0"/>
              </a:spcBef>
              <a:buSzPct val="100000"/>
              <a:defRPr sz="6933"/>
            </a:lvl6pPr>
            <a:lvl7pPr lvl="6" algn="ctr">
              <a:spcBef>
                <a:spcPts val="0"/>
              </a:spcBef>
              <a:buSzPct val="100000"/>
              <a:defRPr sz="6933"/>
            </a:lvl7pPr>
            <a:lvl8pPr lvl="7" algn="ctr">
              <a:spcBef>
                <a:spcPts val="0"/>
              </a:spcBef>
              <a:buSzPct val="100000"/>
              <a:defRPr sz="6933"/>
            </a:lvl8pPr>
            <a:lvl9pPr lvl="8" algn="ctr">
              <a:spcBef>
                <a:spcPts val="0"/>
              </a:spcBef>
              <a:buSzPct val="100000"/>
              <a:defRPr sz="6933"/>
            </a:lvl9pPr>
          </a:lstStyle>
          <a:p>
            <a:endParaRPr/>
          </a:p>
        </p:txBody>
      </p:sp>
      <p:sp>
        <p:nvSpPr>
          <p:cNvPr id="11" name="Shape 11"/>
          <p:cNvSpPr txBox="1">
            <a:spLocks noGrp="1"/>
          </p:cNvSpPr>
          <p:nvPr>
            <p:ph type="subTitle" idx="1"/>
          </p:nvPr>
        </p:nvSpPr>
        <p:spPr>
          <a:xfrm>
            <a:off x="415600" y="3778833"/>
            <a:ext cx="11360800" cy="10568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3733"/>
            </a:lvl1pPr>
            <a:lvl2pPr lvl="1" algn="ctr">
              <a:lnSpc>
                <a:spcPct val="100000"/>
              </a:lnSpc>
              <a:spcBef>
                <a:spcPts val="0"/>
              </a:spcBef>
              <a:spcAft>
                <a:spcPts val="0"/>
              </a:spcAft>
              <a:buSzPct val="100000"/>
              <a:buNone/>
              <a:defRPr sz="3733"/>
            </a:lvl2pPr>
            <a:lvl3pPr lvl="2" algn="ctr">
              <a:lnSpc>
                <a:spcPct val="100000"/>
              </a:lnSpc>
              <a:spcBef>
                <a:spcPts val="0"/>
              </a:spcBef>
              <a:spcAft>
                <a:spcPts val="0"/>
              </a:spcAft>
              <a:buSzPct val="100000"/>
              <a:buNone/>
              <a:defRPr sz="3733"/>
            </a:lvl3pPr>
            <a:lvl4pPr lvl="3" algn="ctr">
              <a:lnSpc>
                <a:spcPct val="100000"/>
              </a:lnSpc>
              <a:spcBef>
                <a:spcPts val="0"/>
              </a:spcBef>
              <a:spcAft>
                <a:spcPts val="0"/>
              </a:spcAft>
              <a:buSzPct val="100000"/>
              <a:buNone/>
              <a:defRPr sz="3733"/>
            </a:lvl4pPr>
            <a:lvl5pPr lvl="4" algn="ctr">
              <a:lnSpc>
                <a:spcPct val="100000"/>
              </a:lnSpc>
              <a:spcBef>
                <a:spcPts val="0"/>
              </a:spcBef>
              <a:spcAft>
                <a:spcPts val="0"/>
              </a:spcAft>
              <a:buSzPct val="100000"/>
              <a:buNone/>
              <a:defRPr sz="3733"/>
            </a:lvl5pPr>
            <a:lvl6pPr lvl="5" algn="ctr">
              <a:lnSpc>
                <a:spcPct val="100000"/>
              </a:lnSpc>
              <a:spcBef>
                <a:spcPts val="0"/>
              </a:spcBef>
              <a:spcAft>
                <a:spcPts val="0"/>
              </a:spcAft>
              <a:buSzPct val="100000"/>
              <a:buNone/>
              <a:defRPr sz="3733"/>
            </a:lvl6pPr>
            <a:lvl7pPr lvl="6" algn="ctr">
              <a:lnSpc>
                <a:spcPct val="100000"/>
              </a:lnSpc>
              <a:spcBef>
                <a:spcPts val="0"/>
              </a:spcBef>
              <a:spcAft>
                <a:spcPts val="0"/>
              </a:spcAft>
              <a:buSzPct val="100000"/>
              <a:buNone/>
              <a:defRPr sz="3733"/>
            </a:lvl7pPr>
            <a:lvl8pPr lvl="7" algn="ctr">
              <a:lnSpc>
                <a:spcPct val="100000"/>
              </a:lnSpc>
              <a:spcBef>
                <a:spcPts val="0"/>
              </a:spcBef>
              <a:spcAft>
                <a:spcPts val="0"/>
              </a:spcAft>
              <a:buSzPct val="100000"/>
              <a:buNone/>
              <a:defRPr sz="3733"/>
            </a:lvl8pPr>
            <a:lvl9pPr lvl="8" algn="ctr">
              <a:lnSpc>
                <a:spcPct val="100000"/>
              </a:lnSpc>
              <a:spcBef>
                <a:spcPts val="0"/>
              </a:spcBef>
              <a:spcAft>
                <a:spcPts val="0"/>
              </a:spcAft>
              <a:buSzPct val="100000"/>
              <a:buNone/>
              <a:defRPr sz="3733"/>
            </a:lvl9pPr>
          </a:lstStyle>
          <a:p>
            <a:endParaRPr/>
          </a:p>
        </p:txBody>
      </p:sp>
      <p:sp>
        <p:nvSpPr>
          <p:cNvPr id="12" name="Shape 12"/>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507230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15600" y="2867800"/>
            <a:ext cx="11360800" cy="1122400"/>
          </a:xfrm>
          <a:prstGeom prst="rect">
            <a:avLst/>
          </a:prstGeom>
        </p:spPr>
        <p:txBody>
          <a:bodyPr wrap="square" lIns="91425" tIns="91425" rIns="91425" bIns="91425" anchor="ctr" anchorCtr="0"/>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a:p>
        </p:txBody>
      </p:sp>
      <p:sp>
        <p:nvSpPr>
          <p:cNvPr id="15" name="Shape 15"/>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723733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536633"/>
            <a:ext cx="11360800" cy="45552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657008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8BDD51C2-E785-4645-BA72-EB46C487DC13}"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362C03D-F6D0-4CFB-8BC8-0049A52E6215}" type="slidenum">
              <a:rPr lang="en-US" altLang="en-US" smtClean="0"/>
              <a:pPr>
                <a:defRPr/>
              </a:pPr>
              <a:t>‹#›</a:t>
            </a:fld>
            <a:endParaRPr lang="en-US" altLang="en-US"/>
          </a:p>
        </p:txBody>
      </p:sp>
    </p:spTree>
    <p:extLst>
      <p:ext uri="{BB962C8B-B14F-4D97-AF65-F5344CB8AC3E}">
        <p14:creationId xmlns:p14="http://schemas.microsoft.com/office/powerpoint/2010/main" val="27834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415600" y="1536633"/>
            <a:ext cx="5333200" cy="4555200"/>
          </a:xfrm>
          <a:prstGeom prst="rect">
            <a:avLst/>
          </a:prstGeom>
        </p:spPr>
        <p:txBody>
          <a:bodyPr wrap="square" lIns="91425" tIns="91425" rIns="91425" bIns="91425" anchor="t" anchorCtr="0"/>
          <a:lstStyle>
            <a:lvl1pPr lvl="0">
              <a:spcBef>
                <a:spcPts val="0"/>
              </a:spcBef>
              <a:buSzPct val="100000"/>
              <a:defRPr sz="1867"/>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23" name="Shape 23"/>
          <p:cNvSpPr txBox="1">
            <a:spLocks noGrp="1"/>
          </p:cNvSpPr>
          <p:nvPr>
            <p:ph type="body" idx="2"/>
          </p:nvPr>
        </p:nvSpPr>
        <p:spPr>
          <a:xfrm>
            <a:off x="6443200" y="1536633"/>
            <a:ext cx="5333200" cy="4555200"/>
          </a:xfrm>
          <a:prstGeom prst="rect">
            <a:avLst/>
          </a:prstGeom>
        </p:spPr>
        <p:txBody>
          <a:bodyPr wrap="square" lIns="91425" tIns="91425" rIns="91425" bIns="91425" anchor="t" anchorCtr="0"/>
          <a:lstStyle>
            <a:lvl1pPr lvl="0">
              <a:spcBef>
                <a:spcPts val="0"/>
              </a:spcBef>
              <a:buSzPct val="100000"/>
              <a:defRPr sz="1867"/>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24" name="Shape 24"/>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82092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4087492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15600" y="740800"/>
            <a:ext cx="3744000" cy="1007600"/>
          </a:xfrm>
          <a:prstGeom prst="rect">
            <a:avLst/>
          </a:prstGeom>
        </p:spPr>
        <p:txBody>
          <a:bodyPr wrap="square" lIns="91425" tIns="91425" rIns="91425" bIns="91425" anchor="b" anchorCtr="0"/>
          <a:lstStyle>
            <a:lvl1pPr lvl="0">
              <a:spcBef>
                <a:spcPts val="0"/>
              </a:spcBef>
              <a:buSzPct val="100000"/>
              <a:defRPr sz="3200"/>
            </a:lvl1pPr>
            <a:lvl2pPr lvl="1">
              <a:spcBef>
                <a:spcPts val="0"/>
              </a:spcBef>
              <a:buSzPct val="100000"/>
              <a:defRPr sz="3200"/>
            </a:lvl2pPr>
            <a:lvl3pPr lvl="2">
              <a:spcBef>
                <a:spcPts val="0"/>
              </a:spcBef>
              <a:buSzPct val="100000"/>
              <a:defRPr sz="3200"/>
            </a:lvl3pPr>
            <a:lvl4pPr lvl="3">
              <a:spcBef>
                <a:spcPts val="0"/>
              </a:spcBef>
              <a:buSzPct val="100000"/>
              <a:defRPr sz="3200"/>
            </a:lvl4pPr>
            <a:lvl5pPr lvl="4">
              <a:spcBef>
                <a:spcPts val="0"/>
              </a:spcBef>
              <a:buSzPct val="100000"/>
              <a:defRPr sz="3200"/>
            </a:lvl5pPr>
            <a:lvl6pPr lvl="5">
              <a:spcBef>
                <a:spcPts val="0"/>
              </a:spcBef>
              <a:buSzPct val="100000"/>
              <a:defRPr sz="3200"/>
            </a:lvl6pPr>
            <a:lvl7pPr lvl="6">
              <a:spcBef>
                <a:spcPts val="0"/>
              </a:spcBef>
              <a:buSzPct val="100000"/>
              <a:defRPr sz="3200"/>
            </a:lvl7pPr>
            <a:lvl8pPr lvl="7">
              <a:spcBef>
                <a:spcPts val="0"/>
              </a:spcBef>
              <a:buSzPct val="100000"/>
              <a:defRPr sz="3200"/>
            </a:lvl8pPr>
            <a:lvl9pPr lvl="8">
              <a:spcBef>
                <a:spcPts val="0"/>
              </a:spcBef>
              <a:buSzPct val="100000"/>
              <a:defRPr sz="3200"/>
            </a:lvl9pPr>
          </a:lstStyle>
          <a:p>
            <a:endParaRPr/>
          </a:p>
        </p:txBody>
      </p:sp>
      <p:sp>
        <p:nvSpPr>
          <p:cNvPr id="30" name="Shape 30"/>
          <p:cNvSpPr txBox="1">
            <a:spLocks noGrp="1"/>
          </p:cNvSpPr>
          <p:nvPr>
            <p:ph type="body" idx="1"/>
          </p:nvPr>
        </p:nvSpPr>
        <p:spPr>
          <a:xfrm>
            <a:off x="415600" y="1852800"/>
            <a:ext cx="3744000" cy="4239200"/>
          </a:xfrm>
          <a:prstGeom prst="rect">
            <a:avLst/>
          </a:prstGeom>
        </p:spPr>
        <p:txBody>
          <a:bodyPr wrap="square" lIns="91425" tIns="91425" rIns="91425" bIns="91425" anchor="t" anchorCtr="0"/>
          <a:lstStyle>
            <a:lvl1pPr lvl="0">
              <a:spcBef>
                <a:spcPts val="0"/>
              </a:spcBef>
              <a:buSzPct val="100000"/>
              <a:defRPr sz="1600"/>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31" name="Shape 31"/>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41995007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653667" y="600200"/>
            <a:ext cx="8490400" cy="5454400"/>
          </a:xfrm>
          <a:prstGeom prst="rect">
            <a:avLst/>
          </a:prstGeom>
        </p:spPr>
        <p:txBody>
          <a:bodyPr wrap="square" lIns="91425" tIns="91425" rIns="91425" bIns="91425" anchor="ctr" anchorCtr="0"/>
          <a:lstStyle>
            <a:lvl1pPr lvl="0">
              <a:spcBef>
                <a:spcPts val="0"/>
              </a:spcBef>
              <a:buSzPct val="100000"/>
              <a:defRPr sz="6400"/>
            </a:lvl1pPr>
            <a:lvl2pPr lvl="1">
              <a:spcBef>
                <a:spcPts val="0"/>
              </a:spcBef>
              <a:buSzPct val="100000"/>
              <a:defRPr sz="6400"/>
            </a:lvl2pPr>
            <a:lvl3pPr lvl="2">
              <a:spcBef>
                <a:spcPts val="0"/>
              </a:spcBef>
              <a:buSzPct val="100000"/>
              <a:defRPr sz="6400"/>
            </a:lvl3pPr>
            <a:lvl4pPr lvl="3">
              <a:spcBef>
                <a:spcPts val="0"/>
              </a:spcBef>
              <a:buSzPct val="100000"/>
              <a:defRPr sz="6400"/>
            </a:lvl4pPr>
            <a:lvl5pPr lvl="4">
              <a:spcBef>
                <a:spcPts val="0"/>
              </a:spcBef>
              <a:buSzPct val="100000"/>
              <a:defRPr sz="6400"/>
            </a:lvl5pPr>
            <a:lvl6pPr lvl="5">
              <a:spcBef>
                <a:spcPts val="0"/>
              </a:spcBef>
              <a:buSzPct val="100000"/>
              <a:defRPr sz="6400"/>
            </a:lvl6pPr>
            <a:lvl7pPr lvl="6">
              <a:spcBef>
                <a:spcPts val="0"/>
              </a:spcBef>
              <a:buSzPct val="100000"/>
              <a:defRPr sz="6400"/>
            </a:lvl7pPr>
            <a:lvl8pPr lvl="7">
              <a:spcBef>
                <a:spcPts val="0"/>
              </a:spcBef>
              <a:buSzPct val="100000"/>
              <a:defRPr sz="6400"/>
            </a:lvl8pPr>
            <a:lvl9pPr lvl="8">
              <a:spcBef>
                <a:spcPts val="0"/>
              </a:spcBef>
              <a:buSzPct val="100000"/>
              <a:defRPr sz="6400"/>
            </a:lvl9pPr>
          </a:lstStyle>
          <a:p>
            <a:endParaRPr/>
          </a:p>
        </p:txBody>
      </p:sp>
      <p:sp>
        <p:nvSpPr>
          <p:cNvPr id="34" name="Shape 34"/>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7771227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6096000" y="-167"/>
            <a:ext cx="6096000" cy="6858000"/>
          </a:xfrm>
          <a:prstGeom prst="rect">
            <a:avLst/>
          </a:prstGeom>
          <a:solidFill>
            <a:schemeClr val="lt2"/>
          </a:solidFill>
          <a:ln>
            <a:noFill/>
          </a:ln>
        </p:spPr>
        <p:txBody>
          <a:bodyPr wrap="square" lIns="121900" tIns="121900" rIns="121900" bIns="121900" anchor="ctr" anchorCtr="0">
            <a:noAutofit/>
          </a:bodyPr>
          <a:lstStyle/>
          <a:p>
            <a:pPr defTabSz="1219170" eaLnBrk="1" fontAlgn="auto" hangingPunct="1">
              <a:spcBef>
                <a:spcPts val="0"/>
              </a:spcBef>
              <a:spcAft>
                <a:spcPts val="0"/>
              </a:spcAft>
            </a:pPr>
            <a:endParaRPr sz="1867" kern="0">
              <a:solidFill>
                <a:srgbClr val="000000"/>
              </a:solidFill>
              <a:latin typeface="Arial"/>
              <a:cs typeface="Arial"/>
              <a:sym typeface="Arial"/>
            </a:endParaRPr>
          </a:p>
        </p:txBody>
      </p:sp>
      <p:sp>
        <p:nvSpPr>
          <p:cNvPr id="37" name="Shape 37"/>
          <p:cNvSpPr txBox="1">
            <a:spLocks noGrp="1"/>
          </p:cNvSpPr>
          <p:nvPr>
            <p:ph type="title"/>
          </p:nvPr>
        </p:nvSpPr>
        <p:spPr>
          <a:xfrm>
            <a:off x="354000" y="1644233"/>
            <a:ext cx="5393600" cy="1976400"/>
          </a:xfrm>
          <a:prstGeom prst="rect">
            <a:avLst/>
          </a:prstGeom>
        </p:spPr>
        <p:txBody>
          <a:bodyPr wrap="square" lIns="91425" tIns="91425" rIns="91425" bIns="91425" anchor="b" anchorCtr="0"/>
          <a:lstStyle>
            <a:lvl1pPr lvl="0" algn="ctr">
              <a:spcBef>
                <a:spcPts val="0"/>
              </a:spcBef>
              <a:buSzPct val="100000"/>
              <a:defRPr sz="5600"/>
            </a:lvl1pPr>
            <a:lvl2pPr lvl="1" algn="ctr">
              <a:spcBef>
                <a:spcPts val="0"/>
              </a:spcBef>
              <a:buSzPct val="100000"/>
              <a:defRPr sz="5600"/>
            </a:lvl2pPr>
            <a:lvl3pPr lvl="2" algn="ctr">
              <a:spcBef>
                <a:spcPts val="0"/>
              </a:spcBef>
              <a:buSzPct val="100000"/>
              <a:defRPr sz="5600"/>
            </a:lvl3pPr>
            <a:lvl4pPr lvl="3" algn="ctr">
              <a:spcBef>
                <a:spcPts val="0"/>
              </a:spcBef>
              <a:buSzPct val="100000"/>
              <a:defRPr sz="5600"/>
            </a:lvl4pPr>
            <a:lvl5pPr lvl="4" algn="ctr">
              <a:spcBef>
                <a:spcPts val="0"/>
              </a:spcBef>
              <a:buSzPct val="100000"/>
              <a:defRPr sz="5600"/>
            </a:lvl5pPr>
            <a:lvl6pPr lvl="5" algn="ctr">
              <a:spcBef>
                <a:spcPts val="0"/>
              </a:spcBef>
              <a:buSzPct val="100000"/>
              <a:defRPr sz="5600"/>
            </a:lvl6pPr>
            <a:lvl7pPr lvl="6" algn="ctr">
              <a:spcBef>
                <a:spcPts val="0"/>
              </a:spcBef>
              <a:buSzPct val="100000"/>
              <a:defRPr sz="5600"/>
            </a:lvl7pPr>
            <a:lvl8pPr lvl="7" algn="ctr">
              <a:spcBef>
                <a:spcPts val="0"/>
              </a:spcBef>
              <a:buSzPct val="100000"/>
              <a:defRPr sz="5600"/>
            </a:lvl8pPr>
            <a:lvl9pPr lvl="8" algn="ctr">
              <a:spcBef>
                <a:spcPts val="0"/>
              </a:spcBef>
              <a:buSzPct val="100000"/>
              <a:defRPr sz="5600"/>
            </a:lvl9pPr>
          </a:lstStyle>
          <a:p>
            <a:endParaRPr/>
          </a:p>
        </p:txBody>
      </p:sp>
      <p:sp>
        <p:nvSpPr>
          <p:cNvPr id="38" name="Shape 38"/>
          <p:cNvSpPr txBox="1">
            <a:spLocks noGrp="1"/>
          </p:cNvSpPr>
          <p:nvPr>
            <p:ph type="subTitle" idx="1"/>
          </p:nvPr>
        </p:nvSpPr>
        <p:spPr>
          <a:xfrm>
            <a:off x="354000" y="3737433"/>
            <a:ext cx="5393600" cy="16468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39" name="Shape 39"/>
          <p:cNvSpPr txBox="1">
            <a:spLocks noGrp="1"/>
          </p:cNvSpPr>
          <p:nvPr>
            <p:ph type="body" idx="2"/>
          </p:nvPr>
        </p:nvSpPr>
        <p:spPr>
          <a:xfrm>
            <a:off x="6586000" y="965433"/>
            <a:ext cx="5116000" cy="49268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022612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415600" y="5640767"/>
            <a:ext cx="7998400" cy="8068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8132309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15600" y="1474833"/>
            <a:ext cx="11360800" cy="2618000"/>
          </a:xfrm>
          <a:prstGeom prst="rect">
            <a:avLst/>
          </a:prstGeom>
        </p:spPr>
        <p:txBody>
          <a:bodyPr wrap="square" lIns="91425" tIns="91425" rIns="91425" bIns="91425" anchor="b" anchorCtr="0"/>
          <a:lstStyle>
            <a:lvl1pPr lvl="0" algn="ctr">
              <a:spcBef>
                <a:spcPts val="0"/>
              </a:spcBef>
              <a:buSzPct val="100000"/>
              <a:defRPr sz="16000"/>
            </a:lvl1pPr>
            <a:lvl2pPr lvl="1" algn="ctr">
              <a:spcBef>
                <a:spcPts val="0"/>
              </a:spcBef>
              <a:buSzPct val="100000"/>
              <a:defRPr sz="16000"/>
            </a:lvl2pPr>
            <a:lvl3pPr lvl="2" algn="ctr">
              <a:spcBef>
                <a:spcPts val="0"/>
              </a:spcBef>
              <a:buSzPct val="100000"/>
              <a:defRPr sz="16000"/>
            </a:lvl3pPr>
            <a:lvl4pPr lvl="3" algn="ctr">
              <a:spcBef>
                <a:spcPts val="0"/>
              </a:spcBef>
              <a:buSzPct val="100000"/>
              <a:defRPr sz="16000"/>
            </a:lvl4pPr>
            <a:lvl5pPr lvl="4" algn="ctr">
              <a:spcBef>
                <a:spcPts val="0"/>
              </a:spcBef>
              <a:buSzPct val="100000"/>
              <a:defRPr sz="16000"/>
            </a:lvl5pPr>
            <a:lvl6pPr lvl="5" algn="ctr">
              <a:spcBef>
                <a:spcPts val="0"/>
              </a:spcBef>
              <a:buSzPct val="100000"/>
              <a:defRPr sz="16000"/>
            </a:lvl6pPr>
            <a:lvl7pPr lvl="6" algn="ctr">
              <a:spcBef>
                <a:spcPts val="0"/>
              </a:spcBef>
              <a:buSzPct val="100000"/>
              <a:defRPr sz="16000"/>
            </a:lvl7pPr>
            <a:lvl8pPr lvl="7" algn="ctr">
              <a:spcBef>
                <a:spcPts val="0"/>
              </a:spcBef>
              <a:buSzPct val="100000"/>
              <a:defRPr sz="16000"/>
            </a:lvl8pPr>
            <a:lvl9pPr lvl="8" algn="ctr">
              <a:spcBef>
                <a:spcPts val="0"/>
              </a:spcBef>
              <a:buSzPct val="100000"/>
              <a:defRPr sz="16000"/>
            </a:lvl9pPr>
          </a:lstStyle>
          <a:p>
            <a:endParaRPr/>
          </a:p>
        </p:txBody>
      </p:sp>
      <p:sp>
        <p:nvSpPr>
          <p:cNvPr id="46" name="Shape 46"/>
          <p:cNvSpPr txBox="1">
            <a:spLocks noGrp="1"/>
          </p:cNvSpPr>
          <p:nvPr>
            <p:ph type="body" idx="1"/>
          </p:nvPr>
        </p:nvSpPr>
        <p:spPr>
          <a:xfrm>
            <a:off x="415600" y="4202967"/>
            <a:ext cx="11360800" cy="17344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4055500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23317540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415611" y="992767"/>
            <a:ext cx="11360800" cy="2736800"/>
          </a:xfrm>
          <a:prstGeom prst="rect">
            <a:avLst/>
          </a:prstGeom>
        </p:spPr>
        <p:txBody>
          <a:bodyPr wrap="square" lIns="91425" tIns="91425" rIns="91425" bIns="91425" anchor="b" anchorCtr="0"/>
          <a:lstStyle>
            <a:lvl1pPr lvl="0" algn="ctr">
              <a:spcBef>
                <a:spcPts val="0"/>
              </a:spcBef>
              <a:buSzPct val="100000"/>
              <a:defRPr sz="6933"/>
            </a:lvl1pPr>
            <a:lvl2pPr lvl="1" algn="ctr">
              <a:spcBef>
                <a:spcPts val="0"/>
              </a:spcBef>
              <a:buSzPct val="100000"/>
              <a:defRPr sz="6933"/>
            </a:lvl2pPr>
            <a:lvl3pPr lvl="2" algn="ctr">
              <a:spcBef>
                <a:spcPts val="0"/>
              </a:spcBef>
              <a:buSzPct val="100000"/>
              <a:defRPr sz="6933"/>
            </a:lvl3pPr>
            <a:lvl4pPr lvl="3" algn="ctr">
              <a:spcBef>
                <a:spcPts val="0"/>
              </a:spcBef>
              <a:buSzPct val="100000"/>
              <a:defRPr sz="6933"/>
            </a:lvl4pPr>
            <a:lvl5pPr lvl="4" algn="ctr">
              <a:spcBef>
                <a:spcPts val="0"/>
              </a:spcBef>
              <a:buSzPct val="100000"/>
              <a:defRPr sz="6933"/>
            </a:lvl5pPr>
            <a:lvl6pPr lvl="5" algn="ctr">
              <a:spcBef>
                <a:spcPts val="0"/>
              </a:spcBef>
              <a:buSzPct val="100000"/>
              <a:defRPr sz="6933"/>
            </a:lvl6pPr>
            <a:lvl7pPr lvl="6" algn="ctr">
              <a:spcBef>
                <a:spcPts val="0"/>
              </a:spcBef>
              <a:buSzPct val="100000"/>
              <a:defRPr sz="6933"/>
            </a:lvl7pPr>
            <a:lvl8pPr lvl="7" algn="ctr">
              <a:spcBef>
                <a:spcPts val="0"/>
              </a:spcBef>
              <a:buSzPct val="100000"/>
              <a:defRPr sz="6933"/>
            </a:lvl8pPr>
            <a:lvl9pPr lvl="8" algn="ctr">
              <a:spcBef>
                <a:spcPts val="0"/>
              </a:spcBef>
              <a:buSzPct val="100000"/>
              <a:defRPr sz="6933"/>
            </a:lvl9pPr>
          </a:lstStyle>
          <a:p>
            <a:endParaRPr/>
          </a:p>
        </p:txBody>
      </p:sp>
      <p:sp>
        <p:nvSpPr>
          <p:cNvPr id="11" name="Shape 11"/>
          <p:cNvSpPr txBox="1">
            <a:spLocks noGrp="1"/>
          </p:cNvSpPr>
          <p:nvPr>
            <p:ph type="subTitle" idx="1"/>
          </p:nvPr>
        </p:nvSpPr>
        <p:spPr>
          <a:xfrm>
            <a:off x="415600" y="3778833"/>
            <a:ext cx="11360800" cy="10568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3733"/>
            </a:lvl1pPr>
            <a:lvl2pPr lvl="1" algn="ctr">
              <a:lnSpc>
                <a:spcPct val="100000"/>
              </a:lnSpc>
              <a:spcBef>
                <a:spcPts val="0"/>
              </a:spcBef>
              <a:spcAft>
                <a:spcPts val="0"/>
              </a:spcAft>
              <a:buSzPct val="100000"/>
              <a:buNone/>
              <a:defRPr sz="3733"/>
            </a:lvl2pPr>
            <a:lvl3pPr lvl="2" algn="ctr">
              <a:lnSpc>
                <a:spcPct val="100000"/>
              </a:lnSpc>
              <a:spcBef>
                <a:spcPts val="0"/>
              </a:spcBef>
              <a:spcAft>
                <a:spcPts val="0"/>
              </a:spcAft>
              <a:buSzPct val="100000"/>
              <a:buNone/>
              <a:defRPr sz="3733"/>
            </a:lvl3pPr>
            <a:lvl4pPr lvl="3" algn="ctr">
              <a:lnSpc>
                <a:spcPct val="100000"/>
              </a:lnSpc>
              <a:spcBef>
                <a:spcPts val="0"/>
              </a:spcBef>
              <a:spcAft>
                <a:spcPts val="0"/>
              </a:spcAft>
              <a:buSzPct val="100000"/>
              <a:buNone/>
              <a:defRPr sz="3733"/>
            </a:lvl4pPr>
            <a:lvl5pPr lvl="4" algn="ctr">
              <a:lnSpc>
                <a:spcPct val="100000"/>
              </a:lnSpc>
              <a:spcBef>
                <a:spcPts val="0"/>
              </a:spcBef>
              <a:spcAft>
                <a:spcPts val="0"/>
              </a:spcAft>
              <a:buSzPct val="100000"/>
              <a:buNone/>
              <a:defRPr sz="3733"/>
            </a:lvl5pPr>
            <a:lvl6pPr lvl="5" algn="ctr">
              <a:lnSpc>
                <a:spcPct val="100000"/>
              </a:lnSpc>
              <a:spcBef>
                <a:spcPts val="0"/>
              </a:spcBef>
              <a:spcAft>
                <a:spcPts val="0"/>
              </a:spcAft>
              <a:buSzPct val="100000"/>
              <a:buNone/>
              <a:defRPr sz="3733"/>
            </a:lvl6pPr>
            <a:lvl7pPr lvl="6" algn="ctr">
              <a:lnSpc>
                <a:spcPct val="100000"/>
              </a:lnSpc>
              <a:spcBef>
                <a:spcPts val="0"/>
              </a:spcBef>
              <a:spcAft>
                <a:spcPts val="0"/>
              </a:spcAft>
              <a:buSzPct val="100000"/>
              <a:buNone/>
              <a:defRPr sz="3733"/>
            </a:lvl7pPr>
            <a:lvl8pPr lvl="7" algn="ctr">
              <a:lnSpc>
                <a:spcPct val="100000"/>
              </a:lnSpc>
              <a:spcBef>
                <a:spcPts val="0"/>
              </a:spcBef>
              <a:spcAft>
                <a:spcPts val="0"/>
              </a:spcAft>
              <a:buSzPct val="100000"/>
              <a:buNone/>
              <a:defRPr sz="3733"/>
            </a:lvl8pPr>
            <a:lvl9pPr lvl="8" algn="ctr">
              <a:lnSpc>
                <a:spcPct val="100000"/>
              </a:lnSpc>
              <a:spcBef>
                <a:spcPts val="0"/>
              </a:spcBef>
              <a:spcAft>
                <a:spcPts val="0"/>
              </a:spcAft>
              <a:buSzPct val="100000"/>
              <a:buNone/>
              <a:defRPr sz="3733"/>
            </a:lvl9pPr>
          </a:lstStyle>
          <a:p>
            <a:endParaRPr/>
          </a:p>
        </p:txBody>
      </p:sp>
      <p:sp>
        <p:nvSpPr>
          <p:cNvPr id="12" name="Shape 12"/>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6161671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15600" y="2867800"/>
            <a:ext cx="11360800" cy="1122400"/>
          </a:xfrm>
          <a:prstGeom prst="rect">
            <a:avLst/>
          </a:prstGeom>
        </p:spPr>
        <p:txBody>
          <a:bodyPr wrap="square" lIns="91425" tIns="91425" rIns="91425" bIns="91425" anchor="ctr" anchorCtr="0"/>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a:p>
        </p:txBody>
      </p:sp>
      <p:sp>
        <p:nvSpPr>
          <p:cNvPr id="15" name="Shape 15"/>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245465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312AA850-5C0F-4056-8152-30422F84D391}" type="datetime1">
              <a:rPr lang="en-US" altLang="en-US" smtClean="0"/>
              <a:pPr>
                <a:defRPr/>
              </a:pPr>
              <a:t>10/17/2017</a:t>
            </a:fld>
            <a:endParaRPr lang="en-US" alt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A437672-1CDC-443F-87EC-BF77EEFF2B0F}" type="slidenum">
              <a:rPr lang="en-US" altLang="en-US" smtClean="0"/>
              <a:pPr>
                <a:defRPr/>
              </a:pPr>
              <a:t>‹#›</a:t>
            </a:fld>
            <a:endParaRPr lang="en-US" altLang="en-US"/>
          </a:p>
        </p:txBody>
      </p:sp>
    </p:spTree>
    <p:extLst>
      <p:ext uri="{BB962C8B-B14F-4D97-AF65-F5344CB8AC3E}">
        <p14:creationId xmlns:p14="http://schemas.microsoft.com/office/powerpoint/2010/main" val="3859047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536633"/>
            <a:ext cx="11360800" cy="45552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7039163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415600" y="1536633"/>
            <a:ext cx="5333200" cy="4555200"/>
          </a:xfrm>
          <a:prstGeom prst="rect">
            <a:avLst/>
          </a:prstGeom>
        </p:spPr>
        <p:txBody>
          <a:bodyPr wrap="square" lIns="91425" tIns="91425" rIns="91425" bIns="91425" anchor="t" anchorCtr="0"/>
          <a:lstStyle>
            <a:lvl1pPr lvl="0">
              <a:spcBef>
                <a:spcPts val="0"/>
              </a:spcBef>
              <a:buSzPct val="100000"/>
              <a:defRPr sz="1867"/>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23" name="Shape 23"/>
          <p:cNvSpPr txBox="1">
            <a:spLocks noGrp="1"/>
          </p:cNvSpPr>
          <p:nvPr>
            <p:ph type="body" idx="2"/>
          </p:nvPr>
        </p:nvSpPr>
        <p:spPr>
          <a:xfrm>
            <a:off x="6443200" y="1536633"/>
            <a:ext cx="5333200" cy="4555200"/>
          </a:xfrm>
          <a:prstGeom prst="rect">
            <a:avLst/>
          </a:prstGeom>
        </p:spPr>
        <p:txBody>
          <a:bodyPr wrap="square" lIns="91425" tIns="91425" rIns="91425" bIns="91425" anchor="t" anchorCtr="0"/>
          <a:lstStyle>
            <a:lvl1pPr lvl="0">
              <a:spcBef>
                <a:spcPts val="0"/>
              </a:spcBef>
              <a:buSzPct val="100000"/>
              <a:defRPr sz="1867"/>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24" name="Shape 24"/>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842804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15600" y="593367"/>
            <a:ext cx="11360800" cy="763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1534677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15600" y="740800"/>
            <a:ext cx="3744000" cy="1007600"/>
          </a:xfrm>
          <a:prstGeom prst="rect">
            <a:avLst/>
          </a:prstGeom>
        </p:spPr>
        <p:txBody>
          <a:bodyPr wrap="square" lIns="91425" tIns="91425" rIns="91425" bIns="91425" anchor="b" anchorCtr="0"/>
          <a:lstStyle>
            <a:lvl1pPr lvl="0">
              <a:spcBef>
                <a:spcPts val="0"/>
              </a:spcBef>
              <a:buSzPct val="100000"/>
              <a:defRPr sz="3200"/>
            </a:lvl1pPr>
            <a:lvl2pPr lvl="1">
              <a:spcBef>
                <a:spcPts val="0"/>
              </a:spcBef>
              <a:buSzPct val="100000"/>
              <a:defRPr sz="3200"/>
            </a:lvl2pPr>
            <a:lvl3pPr lvl="2">
              <a:spcBef>
                <a:spcPts val="0"/>
              </a:spcBef>
              <a:buSzPct val="100000"/>
              <a:defRPr sz="3200"/>
            </a:lvl3pPr>
            <a:lvl4pPr lvl="3">
              <a:spcBef>
                <a:spcPts val="0"/>
              </a:spcBef>
              <a:buSzPct val="100000"/>
              <a:defRPr sz="3200"/>
            </a:lvl4pPr>
            <a:lvl5pPr lvl="4">
              <a:spcBef>
                <a:spcPts val="0"/>
              </a:spcBef>
              <a:buSzPct val="100000"/>
              <a:defRPr sz="3200"/>
            </a:lvl5pPr>
            <a:lvl6pPr lvl="5">
              <a:spcBef>
                <a:spcPts val="0"/>
              </a:spcBef>
              <a:buSzPct val="100000"/>
              <a:defRPr sz="3200"/>
            </a:lvl6pPr>
            <a:lvl7pPr lvl="6">
              <a:spcBef>
                <a:spcPts val="0"/>
              </a:spcBef>
              <a:buSzPct val="100000"/>
              <a:defRPr sz="3200"/>
            </a:lvl7pPr>
            <a:lvl8pPr lvl="7">
              <a:spcBef>
                <a:spcPts val="0"/>
              </a:spcBef>
              <a:buSzPct val="100000"/>
              <a:defRPr sz="3200"/>
            </a:lvl8pPr>
            <a:lvl9pPr lvl="8">
              <a:spcBef>
                <a:spcPts val="0"/>
              </a:spcBef>
              <a:buSzPct val="100000"/>
              <a:defRPr sz="3200"/>
            </a:lvl9pPr>
          </a:lstStyle>
          <a:p>
            <a:endParaRPr/>
          </a:p>
        </p:txBody>
      </p:sp>
      <p:sp>
        <p:nvSpPr>
          <p:cNvPr id="30" name="Shape 30"/>
          <p:cNvSpPr txBox="1">
            <a:spLocks noGrp="1"/>
          </p:cNvSpPr>
          <p:nvPr>
            <p:ph type="body" idx="1"/>
          </p:nvPr>
        </p:nvSpPr>
        <p:spPr>
          <a:xfrm>
            <a:off x="415600" y="1852800"/>
            <a:ext cx="3744000" cy="4239200"/>
          </a:xfrm>
          <a:prstGeom prst="rect">
            <a:avLst/>
          </a:prstGeom>
        </p:spPr>
        <p:txBody>
          <a:bodyPr wrap="square" lIns="91425" tIns="91425" rIns="91425" bIns="91425" anchor="t" anchorCtr="0"/>
          <a:lstStyle>
            <a:lvl1pPr lvl="0">
              <a:spcBef>
                <a:spcPts val="0"/>
              </a:spcBef>
              <a:buSzPct val="100000"/>
              <a:defRPr sz="1600"/>
            </a:lvl1pPr>
            <a:lvl2pPr lvl="1">
              <a:spcBef>
                <a:spcPts val="0"/>
              </a:spcBef>
              <a:buSzPct val="100000"/>
              <a:defRPr sz="1600"/>
            </a:lvl2pPr>
            <a:lvl3pPr lvl="2">
              <a:spcBef>
                <a:spcPts val="0"/>
              </a:spcBef>
              <a:buSzPct val="100000"/>
              <a:defRPr sz="1600"/>
            </a:lvl3pPr>
            <a:lvl4pPr lvl="3">
              <a:spcBef>
                <a:spcPts val="0"/>
              </a:spcBef>
              <a:buSzPct val="100000"/>
              <a:defRPr sz="1600"/>
            </a:lvl4pPr>
            <a:lvl5pPr lvl="4">
              <a:spcBef>
                <a:spcPts val="0"/>
              </a:spcBef>
              <a:buSzPct val="100000"/>
              <a:defRPr sz="1600"/>
            </a:lvl5pPr>
            <a:lvl6pPr lvl="5">
              <a:spcBef>
                <a:spcPts val="0"/>
              </a:spcBef>
              <a:buSzPct val="100000"/>
              <a:defRPr sz="1600"/>
            </a:lvl6pPr>
            <a:lvl7pPr lvl="6">
              <a:spcBef>
                <a:spcPts val="0"/>
              </a:spcBef>
              <a:buSzPct val="100000"/>
              <a:defRPr sz="1600"/>
            </a:lvl7pPr>
            <a:lvl8pPr lvl="7">
              <a:spcBef>
                <a:spcPts val="0"/>
              </a:spcBef>
              <a:buSzPct val="100000"/>
              <a:defRPr sz="1600"/>
            </a:lvl8pPr>
            <a:lvl9pPr lvl="8">
              <a:spcBef>
                <a:spcPts val="0"/>
              </a:spcBef>
              <a:buSzPct val="100000"/>
              <a:defRPr sz="1600"/>
            </a:lvl9pPr>
          </a:lstStyle>
          <a:p>
            <a:endParaRPr/>
          </a:p>
        </p:txBody>
      </p:sp>
      <p:sp>
        <p:nvSpPr>
          <p:cNvPr id="31" name="Shape 31"/>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28087050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653667" y="600200"/>
            <a:ext cx="8490400" cy="5454400"/>
          </a:xfrm>
          <a:prstGeom prst="rect">
            <a:avLst/>
          </a:prstGeom>
        </p:spPr>
        <p:txBody>
          <a:bodyPr wrap="square" lIns="91425" tIns="91425" rIns="91425" bIns="91425" anchor="ctr" anchorCtr="0"/>
          <a:lstStyle>
            <a:lvl1pPr lvl="0">
              <a:spcBef>
                <a:spcPts val="0"/>
              </a:spcBef>
              <a:buSzPct val="100000"/>
              <a:defRPr sz="6400"/>
            </a:lvl1pPr>
            <a:lvl2pPr lvl="1">
              <a:spcBef>
                <a:spcPts val="0"/>
              </a:spcBef>
              <a:buSzPct val="100000"/>
              <a:defRPr sz="6400"/>
            </a:lvl2pPr>
            <a:lvl3pPr lvl="2">
              <a:spcBef>
                <a:spcPts val="0"/>
              </a:spcBef>
              <a:buSzPct val="100000"/>
              <a:defRPr sz="6400"/>
            </a:lvl3pPr>
            <a:lvl4pPr lvl="3">
              <a:spcBef>
                <a:spcPts val="0"/>
              </a:spcBef>
              <a:buSzPct val="100000"/>
              <a:defRPr sz="6400"/>
            </a:lvl4pPr>
            <a:lvl5pPr lvl="4">
              <a:spcBef>
                <a:spcPts val="0"/>
              </a:spcBef>
              <a:buSzPct val="100000"/>
              <a:defRPr sz="6400"/>
            </a:lvl5pPr>
            <a:lvl6pPr lvl="5">
              <a:spcBef>
                <a:spcPts val="0"/>
              </a:spcBef>
              <a:buSzPct val="100000"/>
              <a:defRPr sz="6400"/>
            </a:lvl6pPr>
            <a:lvl7pPr lvl="6">
              <a:spcBef>
                <a:spcPts val="0"/>
              </a:spcBef>
              <a:buSzPct val="100000"/>
              <a:defRPr sz="6400"/>
            </a:lvl7pPr>
            <a:lvl8pPr lvl="7">
              <a:spcBef>
                <a:spcPts val="0"/>
              </a:spcBef>
              <a:buSzPct val="100000"/>
              <a:defRPr sz="6400"/>
            </a:lvl8pPr>
            <a:lvl9pPr lvl="8">
              <a:spcBef>
                <a:spcPts val="0"/>
              </a:spcBef>
              <a:buSzPct val="100000"/>
              <a:defRPr sz="6400"/>
            </a:lvl9pPr>
          </a:lstStyle>
          <a:p>
            <a:endParaRPr/>
          </a:p>
        </p:txBody>
      </p:sp>
      <p:sp>
        <p:nvSpPr>
          <p:cNvPr id="34" name="Shape 34"/>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29884112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6096000" y="-167"/>
            <a:ext cx="6096000" cy="6858000"/>
          </a:xfrm>
          <a:prstGeom prst="rect">
            <a:avLst/>
          </a:prstGeom>
          <a:solidFill>
            <a:schemeClr val="lt2"/>
          </a:solidFill>
          <a:ln>
            <a:noFill/>
          </a:ln>
        </p:spPr>
        <p:txBody>
          <a:bodyPr wrap="square" lIns="121900" tIns="121900" rIns="121900" bIns="121900" anchor="ctr" anchorCtr="0">
            <a:noAutofit/>
          </a:bodyPr>
          <a:lstStyle/>
          <a:p>
            <a:pPr defTabSz="1219170" eaLnBrk="1" fontAlgn="auto" hangingPunct="1">
              <a:spcBef>
                <a:spcPts val="0"/>
              </a:spcBef>
              <a:spcAft>
                <a:spcPts val="0"/>
              </a:spcAft>
            </a:pPr>
            <a:endParaRPr sz="1867" kern="0">
              <a:solidFill>
                <a:srgbClr val="000000"/>
              </a:solidFill>
              <a:latin typeface="Arial"/>
              <a:cs typeface="Arial"/>
              <a:sym typeface="Arial"/>
            </a:endParaRPr>
          </a:p>
        </p:txBody>
      </p:sp>
      <p:sp>
        <p:nvSpPr>
          <p:cNvPr id="37" name="Shape 37"/>
          <p:cNvSpPr txBox="1">
            <a:spLocks noGrp="1"/>
          </p:cNvSpPr>
          <p:nvPr>
            <p:ph type="title"/>
          </p:nvPr>
        </p:nvSpPr>
        <p:spPr>
          <a:xfrm>
            <a:off x="354000" y="1644233"/>
            <a:ext cx="5393600" cy="1976400"/>
          </a:xfrm>
          <a:prstGeom prst="rect">
            <a:avLst/>
          </a:prstGeom>
        </p:spPr>
        <p:txBody>
          <a:bodyPr wrap="square" lIns="91425" tIns="91425" rIns="91425" bIns="91425" anchor="b" anchorCtr="0"/>
          <a:lstStyle>
            <a:lvl1pPr lvl="0" algn="ctr">
              <a:spcBef>
                <a:spcPts val="0"/>
              </a:spcBef>
              <a:buSzPct val="100000"/>
              <a:defRPr sz="5600"/>
            </a:lvl1pPr>
            <a:lvl2pPr lvl="1" algn="ctr">
              <a:spcBef>
                <a:spcPts val="0"/>
              </a:spcBef>
              <a:buSzPct val="100000"/>
              <a:defRPr sz="5600"/>
            </a:lvl2pPr>
            <a:lvl3pPr lvl="2" algn="ctr">
              <a:spcBef>
                <a:spcPts val="0"/>
              </a:spcBef>
              <a:buSzPct val="100000"/>
              <a:defRPr sz="5600"/>
            </a:lvl3pPr>
            <a:lvl4pPr lvl="3" algn="ctr">
              <a:spcBef>
                <a:spcPts val="0"/>
              </a:spcBef>
              <a:buSzPct val="100000"/>
              <a:defRPr sz="5600"/>
            </a:lvl4pPr>
            <a:lvl5pPr lvl="4" algn="ctr">
              <a:spcBef>
                <a:spcPts val="0"/>
              </a:spcBef>
              <a:buSzPct val="100000"/>
              <a:defRPr sz="5600"/>
            </a:lvl5pPr>
            <a:lvl6pPr lvl="5" algn="ctr">
              <a:spcBef>
                <a:spcPts val="0"/>
              </a:spcBef>
              <a:buSzPct val="100000"/>
              <a:defRPr sz="5600"/>
            </a:lvl6pPr>
            <a:lvl7pPr lvl="6" algn="ctr">
              <a:spcBef>
                <a:spcPts val="0"/>
              </a:spcBef>
              <a:buSzPct val="100000"/>
              <a:defRPr sz="5600"/>
            </a:lvl7pPr>
            <a:lvl8pPr lvl="7" algn="ctr">
              <a:spcBef>
                <a:spcPts val="0"/>
              </a:spcBef>
              <a:buSzPct val="100000"/>
              <a:defRPr sz="5600"/>
            </a:lvl8pPr>
            <a:lvl9pPr lvl="8" algn="ctr">
              <a:spcBef>
                <a:spcPts val="0"/>
              </a:spcBef>
              <a:buSzPct val="100000"/>
              <a:defRPr sz="5600"/>
            </a:lvl9pPr>
          </a:lstStyle>
          <a:p>
            <a:endParaRPr/>
          </a:p>
        </p:txBody>
      </p:sp>
      <p:sp>
        <p:nvSpPr>
          <p:cNvPr id="38" name="Shape 38"/>
          <p:cNvSpPr txBox="1">
            <a:spLocks noGrp="1"/>
          </p:cNvSpPr>
          <p:nvPr>
            <p:ph type="subTitle" idx="1"/>
          </p:nvPr>
        </p:nvSpPr>
        <p:spPr>
          <a:xfrm>
            <a:off x="354000" y="3737433"/>
            <a:ext cx="5393600" cy="1646800"/>
          </a:xfrm>
          <a:prstGeom prst="rect">
            <a:avLst/>
          </a:prstGeom>
        </p:spPr>
        <p:txBody>
          <a:bodyPr wrap="square"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39" name="Shape 39"/>
          <p:cNvSpPr txBox="1">
            <a:spLocks noGrp="1"/>
          </p:cNvSpPr>
          <p:nvPr>
            <p:ph type="body" idx="2"/>
          </p:nvPr>
        </p:nvSpPr>
        <p:spPr>
          <a:xfrm>
            <a:off x="6586000" y="965433"/>
            <a:ext cx="5116000" cy="4926800"/>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7979130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415600" y="5640767"/>
            <a:ext cx="7998400" cy="806800"/>
          </a:xfrm>
          <a:prstGeom prst="rect">
            <a:avLst/>
          </a:prstGeom>
        </p:spPr>
        <p:txBody>
          <a:bodyPr wrap="square"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064251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15600" y="1474833"/>
            <a:ext cx="11360800" cy="2618000"/>
          </a:xfrm>
          <a:prstGeom prst="rect">
            <a:avLst/>
          </a:prstGeom>
        </p:spPr>
        <p:txBody>
          <a:bodyPr wrap="square" lIns="91425" tIns="91425" rIns="91425" bIns="91425" anchor="b" anchorCtr="0"/>
          <a:lstStyle>
            <a:lvl1pPr lvl="0" algn="ctr">
              <a:spcBef>
                <a:spcPts val="0"/>
              </a:spcBef>
              <a:buSzPct val="100000"/>
              <a:defRPr sz="16000"/>
            </a:lvl1pPr>
            <a:lvl2pPr lvl="1" algn="ctr">
              <a:spcBef>
                <a:spcPts val="0"/>
              </a:spcBef>
              <a:buSzPct val="100000"/>
              <a:defRPr sz="16000"/>
            </a:lvl2pPr>
            <a:lvl3pPr lvl="2" algn="ctr">
              <a:spcBef>
                <a:spcPts val="0"/>
              </a:spcBef>
              <a:buSzPct val="100000"/>
              <a:defRPr sz="16000"/>
            </a:lvl3pPr>
            <a:lvl4pPr lvl="3" algn="ctr">
              <a:spcBef>
                <a:spcPts val="0"/>
              </a:spcBef>
              <a:buSzPct val="100000"/>
              <a:defRPr sz="16000"/>
            </a:lvl4pPr>
            <a:lvl5pPr lvl="4" algn="ctr">
              <a:spcBef>
                <a:spcPts val="0"/>
              </a:spcBef>
              <a:buSzPct val="100000"/>
              <a:defRPr sz="16000"/>
            </a:lvl5pPr>
            <a:lvl6pPr lvl="5" algn="ctr">
              <a:spcBef>
                <a:spcPts val="0"/>
              </a:spcBef>
              <a:buSzPct val="100000"/>
              <a:defRPr sz="16000"/>
            </a:lvl6pPr>
            <a:lvl7pPr lvl="6" algn="ctr">
              <a:spcBef>
                <a:spcPts val="0"/>
              </a:spcBef>
              <a:buSzPct val="100000"/>
              <a:defRPr sz="16000"/>
            </a:lvl7pPr>
            <a:lvl8pPr lvl="7" algn="ctr">
              <a:spcBef>
                <a:spcPts val="0"/>
              </a:spcBef>
              <a:buSzPct val="100000"/>
              <a:defRPr sz="16000"/>
            </a:lvl8pPr>
            <a:lvl9pPr lvl="8" algn="ctr">
              <a:spcBef>
                <a:spcPts val="0"/>
              </a:spcBef>
              <a:buSzPct val="100000"/>
              <a:defRPr sz="16000"/>
            </a:lvl9pPr>
          </a:lstStyle>
          <a:p>
            <a:endParaRPr/>
          </a:p>
        </p:txBody>
      </p:sp>
      <p:sp>
        <p:nvSpPr>
          <p:cNvPr id="46" name="Shape 46"/>
          <p:cNvSpPr txBox="1">
            <a:spLocks noGrp="1"/>
          </p:cNvSpPr>
          <p:nvPr>
            <p:ph type="body" idx="1"/>
          </p:nvPr>
        </p:nvSpPr>
        <p:spPr>
          <a:xfrm>
            <a:off x="415600" y="4202967"/>
            <a:ext cx="11360800" cy="1734400"/>
          </a:xfrm>
          <a:prstGeom prst="rect">
            <a:avLst/>
          </a:prstGeom>
        </p:spPr>
        <p:txBody>
          <a:bodyPr wrap="square"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38542406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11296611" y="6217623"/>
            <a:ext cx="731600" cy="524800"/>
          </a:xfrm>
          <a:prstGeom prst="rect">
            <a:avLst/>
          </a:prstGeom>
        </p:spPr>
        <p:txBody>
          <a:bodyPr wrap="square"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898881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E5EED474-314B-45CA-9A45-F13526569BAD}" type="datetime1">
              <a:rPr lang="en-US" altLang="en-US" smtClean="0"/>
              <a:pPr>
                <a:defRPr/>
              </a:pPr>
              <a:t>10/17/2017</a:t>
            </a:fld>
            <a:endParaRPr lang="en-US" alt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0C7A23B-8587-456C-9CB8-40E526EDC9D3}" type="slidenum">
              <a:rPr lang="en-US" altLang="en-US" smtClean="0"/>
              <a:pPr>
                <a:defRPr/>
              </a:pPr>
              <a:t>‹#›</a:t>
            </a:fld>
            <a:endParaRPr lang="en-US" altLang="en-US"/>
          </a:p>
        </p:txBody>
      </p:sp>
    </p:spTree>
    <p:extLst>
      <p:ext uri="{BB962C8B-B14F-4D97-AF65-F5344CB8AC3E}">
        <p14:creationId xmlns:p14="http://schemas.microsoft.com/office/powerpoint/2010/main" val="2497285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0C239C92-F38A-4C05-8537-A7EDC99087BC}" type="datetime1">
              <a:rPr lang="en-US" altLang="en-US" smtClean="0"/>
              <a:pPr>
                <a:defRPr/>
              </a:pPr>
              <a:t>10/17/2017</a:t>
            </a:fld>
            <a:endParaRPr lang="en-US" alt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9880EC1-878F-44F3-A8D1-5D3D3CB766C2}" type="slidenum">
              <a:rPr lang="en-US" altLang="en-US" smtClean="0"/>
              <a:pPr>
                <a:defRPr/>
              </a:pPr>
              <a:t>‹#›</a:t>
            </a:fld>
            <a:endParaRPr lang="en-US" altLang="en-US"/>
          </a:p>
        </p:txBody>
      </p:sp>
    </p:spTree>
    <p:extLst>
      <p:ext uri="{BB962C8B-B14F-4D97-AF65-F5344CB8AC3E}">
        <p14:creationId xmlns:p14="http://schemas.microsoft.com/office/powerpoint/2010/main" val="1265018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3BC0CA32-7312-413F-8BB2-9BCE48F0394D}" type="datetime1">
              <a:rPr lang="en-US" altLang="en-US" smtClean="0"/>
              <a:pPr>
                <a:defRPr/>
              </a:pPr>
              <a:t>10/17/2017</a:t>
            </a:fld>
            <a:endParaRPr lang="en-US" alt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1A412DB9-3910-40F5-84D9-87AF28E7CD49}" type="slidenum">
              <a:rPr lang="en-US" altLang="en-US" smtClean="0"/>
              <a:pPr>
                <a:defRPr/>
              </a:pPr>
              <a:t>‹#›</a:t>
            </a:fld>
            <a:endParaRPr lang="en-US" altLang="en-US"/>
          </a:p>
        </p:txBody>
      </p:sp>
    </p:spTree>
    <p:extLst>
      <p:ext uri="{BB962C8B-B14F-4D97-AF65-F5344CB8AC3E}">
        <p14:creationId xmlns:p14="http://schemas.microsoft.com/office/powerpoint/2010/main" val="2031081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E9E1243D-9B89-4BCD-9C6E-5E2E62EDC5CE}" type="datetime1">
              <a:rPr lang="en-US" altLang="en-US" smtClean="0"/>
              <a:pPr>
                <a:defRPr/>
              </a:pPr>
              <a:t>10/17/2017</a:t>
            </a:fld>
            <a:endParaRPr lang="en-US" alt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B06B0B7-7E0D-4C1A-84C3-35C80AAFB134}" type="slidenum">
              <a:rPr lang="en-US" altLang="en-US" smtClean="0"/>
              <a:pPr>
                <a:defRPr/>
              </a:pPr>
              <a:t>‹#›</a:t>
            </a:fld>
            <a:endParaRPr lang="en-US" altLang="en-US"/>
          </a:p>
        </p:txBody>
      </p:sp>
    </p:spTree>
    <p:extLst>
      <p:ext uri="{BB962C8B-B14F-4D97-AF65-F5344CB8AC3E}">
        <p14:creationId xmlns:p14="http://schemas.microsoft.com/office/powerpoint/2010/main" val="3987807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5168A17-B181-42C0-8A16-673081756F01}" type="datetime1">
              <a:rPr lang="en-US" altLang="en-US" smtClean="0"/>
              <a:pPr>
                <a:defRPr/>
              </a:pPr>
              <a:t>10/17/2017</a:t>
            </a:fld>
            <a:endParaRPr lang="en-US" alt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079A80D-43B8-4232-B571-AC043C3F4E6B}" type="slidenum">
              <a:rPr lang="en-US" altLang="en-US" smtClean="0"/>
              <a:pPr>
                <a:defRPr/>
              </a:pPr>
              <a:t>‹#›</a:t>
            </a:fld>
            <a:endParaRPr lang="en-US" altLang="en-US"/>
          </a:p>
        </p:txBody>
      </p:sp>
    </p:spTree>
    <p:extLst>
      <p:ext uri="{BB962C8B-B14F-4D97-AF65-F5344CB8AC3E}">
        <p14:creationId xmlns:p14="http://schemas.microsoft.com/office/powerpoint/2010/main" val="859850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A8DA7004-EA96-4E6A-BAC4-C150C307D59B}" type="datetime1">
              <a:rPr lang="en-US" altLang="en-US" smtClean="0"/>
              <a:pPr>
                <a:defRPr/>
              </a:pPr>
              <a:t>10/17/2017</a:t>
            </a:fld>
            <a:endParaRPr lang="en-US" alt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8E7E05A-8DC1-49A0-BCFA-BA34D36C99CC}" type="slidenum">
              <a:rPr lang="en-US" altLang="en-US" smtClean="0"/>
              <a:pPr>
                <a:defRPr/>
              </a:pPr>
              <a:t>‹#›</a:t>
            </a:fld>
            <a:endParaRPr lang="en-US" altLang="en-US"/>
          </a:p>
        </p:txBody>
      </p:sp>
    </p:spTree>
    <p:extLst>
      <p:ext uri="{BB962C8B-B14F-4D97-AF65-F5344CB8AC3E}">
        <p14:creationId xmlns:p14="http://schemas.microsoft.com/office/powerpoint/2010/main" val="2497019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B02F0C9C-72EA-4190-BE54-735B56C12899}" type="datetime1">
              <a:rPr lang="en-US" altLang="en-US" smtClean="0"/>
              <a:pPr>
                <a:defRPr/>
              </a:pPr>
              <a:t>10/17/2017</a:t>
            </a:fld>
            <a:endParaRPr lang="en-US"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a:defRPr/>
            </a:pPr>
            <a:fld id="{A77F005B-80CA-42A4-9807-28E5AFD568F2}" type="slidenum">
              <a:rPr lang="en-US" altLang="en-US" smtClean="0"/>
              <a:pPr>
                <a:defRPr/>
              </a:pPr>
              <a:t>‹#›</a:t>
            </a:fld>
            <a:endParaRPr lang="en-US" altLang="en-US"/>
          </a:p>
        </p:txBody>
      </p:sp>
    </p:spTree>
    <p:extLst>
      <p:ext uri="{BB962C8B-B14F-4D97-AF65-F5344CB8AC3E}">
        <p14:creationId xmlns:p14="http://schemas.microsoft.com/office/powerpoint/2010/main" val="3804446750"/>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15600" y="593367"/>
            <a:ext cx="11360800" cy="7636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415600" y="1536633"/>
            <a:ext cx="11360800" cy="45552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11296611" y="6217623"/>
            <a:ext cx="731600" cy="524800"/>
          </a:xfrm>
          <a:prstGeom prst="rect">
            <a:avLst/>
          </a:prstGeom>
          <a:noFill/>
          <a:ln>
            <a:noFill/>
          </a:ln>
        </p:spPr>
        <p:txBody>
          <a:bodyPr wrap="square" lIns="91425" tIns="91425" rIns="91425" bIns="91425" anchor="ctr" anchorCtr="0">
            <a:noAutofit/>
          </a:bodyPr>
          <a:lstStyle/>
          <a:p>
            <a:pPr algn="r" defTabSz="1219170" eaLnBrk="1" fontAlgn="auto" hangingPunct="1">
              <a:spcBef>
                <a:spcPts val="0"/>
              </a:spcBef>
              <a:spcAft>
                <a:spcPts val="0"/>
              </a:spcAft>
            </a:pPr>
            <a:fld id="{00000000-1234-1234-1234-123412341234}" type="slidenum">
              <a:rPr lang="en" sz="1333" kern="0" smtClean="0">
                <a:solidFill>
                  <a:srgbClr val="595959"/>
                </a:solidFill>
                <a:latin typeface="Arial"/>
                <a:cs typeface="Arial"/>
                <a:sym typeface="Arial"/>
              </a:rPr>
              <a:pPr algn="r" defTabSz="1219170" eaLnBrk="1" fontAlgn="auto" hangingPunct="1">
                <a:spcBef>
                  <a:spcPts val="0"/>
                </a:spcBef>
                <a:spcAft>
                  <a:spcPts val="0"/>
                </a:spcAft>
              </a:pPr>
              <a:t>‹#›</a:t>
            </a:fld>
            <a:endParaRPr lang="en" sz="1333" kern="0">
              <a:solidFill>
                <a:srgbClr val="595959"/>
              </a:solidFill>
              <a:latin typeface="Arial"/>
              <a:cs typeface="Arial"/>
              <a:sym typeface="Arial"/>
            </a:endParaRPr>
          </a:p>
        </p:txBody>
      </p:sp>
    </p:spTree>
    <p:extLst>
      <p:ext uri="{BB962C8B-B14F-4D97-AF65-F5344CB8AC3E}">
        <p14:creationId xmlns:p14="http://schemas.microsoft.com/office/powerpoint/2010/main" val="1711464994"/>
      </p:ext>
    </p:extLst>
  </p:cSld>
  <p:clrMap bg1="lt1" tx1="dk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15600" y="593367"/>
            <a:ext cx="11360800" cy="763600"/>
          </a:xfrm>
          <a:prstGeom prst="rect">
            <a:avLst/>
          </a:prstGeom>
          <a:noFill/>
          <a:ln>
            <a:noFill/>
          </a:ln>
        </p:spPr>
        <p:txBody>
          <a:bodyPr wrap="square"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415600" y="1536633"/>
            <a:ext cx="11360800" cy="45552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11296611" y="6217623"/>
            <a:ext cx="731600" cy="524800"/>
          </a:xfrm>
          <a:prstGeom prst="rect">
            <a:avLst/>
          </a:prstGeom>
          <a:noFill/>
          <a:ln>
            <a:noFill/>
          </a:ln>
        </p:spPr>
        <p:txBody>
          <a:bodyPr wrap="square" lIns="91425" tIns="91425" rIns="91425" bIns="91425" anchor="ctr" anchorCtr="0">
            <a:noAutofit/>
          </a:bodyPr>
          <a:lstStyle/>
          <a:p>
            <a:pPr algn="r" defTabSz="1219170" eaLnBrk="1" fontAlgn="auto" hangingPunct="1">
              <a:spcBef>
                <a:spcPts val="0"/>
              </a:spcBef>
              <a:spcAft>
                <a:spcPts val="0"/>
              </a:spcAft>
            </a:pPr>
            <a:fld id="{00000000-1234-1234-1234-123412341234}" type="slidenum">
              <a:rPr lang="en" sz="1333" kern="0" smtClean="0">
                <a:solidFill>
                  <a:srgbClr val="595959"/>
                </a:solidFill>
                <a:latin typeface="Arial"/>
                <a:cs typeface="Arial"/>
                <a:sym typeface="Arial"/>
              </a:rPr>
              <a:pPr algn="r" defTabSz="1219170" eaLnBrk="1" fontAlgn="auto" hangingPunct="1">
                <a:spcBef>
                  <a:spcPts val="0"/>
                </a:spcBef>
                <a:spcAft>
                  <a:spcPts val="0"/>
                </a:spcAft>
              </a:pPr>
              <a:t>‹#›</a:t>
            </a:fld>
            <a:endParaRPr lang="en" sz="1333" kern="0">
              <a:solidFill>
                <a:srgbClr val="595959"/>
              </a:solidFill>
              <a:latin typeface="Arial"/>
              <a:cs typeface="Arial"/>
              <a:sym typeface="Arial"/>
            </a:endParaRPr>
          </a:p>
        </p:txBody>
      </p:sp>
    </p:spTree>
    <p:extLst>
      <p:ext uri="{BB962C8B-B14F-4D97-AF65-F5344CB8AC3E}">
        <p14:creationId xmlns:p14="http://schemas.microsoft.com/office/powerpoint/2010/main" val="1625443636"/>
      </p:ext>
    </p:extLst>
  </p:cSld>
  <p:clrMap bg1="lt1" tx1="dk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dirty="0"/>
          </a:p>
        </p:txBody>
      </p:sp>
      <p:sp>
        <p:nvSpPr>
          <p:cNvPr id="3" name="Subtitle 2"/>
          <p:cNvSpPr>
            <a:spLocks noGrp="1"/>
          </p:cNvSpPr>
          <p:nvPr>
            <p:ph type="subTitle" idx="1"/>
          </p:nvPr>
        </p:nvSpPr>
        <p:spPr/>
        <p:txBody>
          <a:bodyPr>
            <a:normAutofit/>
          </a:bodyPr>
          <a:lstStyle/>
          <a:p>
            <a:endParaRPr lang="en-NZ" sz="40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756" r="1462" b="3367"/>
          <a:stretch/>
        </p:blipFill>
        <p:spPr>
          <a:xfrm>
            <a:off x="635728" y="992767"/>
            <a:ext cx="10920545" cy="3222703"/>
          </a:xfrm>
          <a:prstGeom prst="rect">
            <a:avLst/>
          </a:prstGeom>
        </p:spPr>
      </p:pic>
    </p:spTree>
    <p:extLst>
      <p:ext uri="{BB962C8B-B14F-4D97-AF65-F5344CB8AC3E}">
        <p14:creationId xmlns:p14="http://schemas.microsoft.com/office/powerpoint/2010/main" val="1435052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 xmlns:a16="http://schemas.microsoft.com/office/drawing/2014/main" id="{21C1ED64-D4D8-479A-9868-857A6F237B4F}"/>
              </a:ext>
            </a:extLst>
          </p:cNvPr>
          <p:cNvSpPr>
            <a:spLocks noGrp="1"/>
          </p:cNvSpPr>
          <p:nvPr>
            <p:ph type="title"/>
          </p:nvPr>
        </p:nvSpPr>
        <p:spPr>
          <a:xfrm>
            <a:off x="2133601" y="349250"/>
            <a:ext cx="6348413" cy="1320800"/>
          </a:xfrm>
        </p:spPr>
        <p:txBody>
          <a:bodyPr rtlCol="0">
            <a:normAutofit fontScale="90000"/>
          </a:bodyPr>
          <a:lstStyle/>
          <a:p>
            <a:pPr algn="ctr" eaLnBrk="1" fontAlgn="auto" hangingPunct="1">
              <a:spcAft>
                <a:spcPts val="0"/>
              </a:spcAft>
              <a:defRPr/>
            </a:pPr>
            <a:r>
              <a:rPr lang="en-US" altLang="en-US" dirty="0"/>
              <a:t>I asked my friend why she doesn't invest? </a:t>
            </a:r>
            <a:br>
              <a:rPr lang="en-US" altLang="en-US" dirty="0"/>
            </a:br>
            <a:r>
              <a:rPr lang="en-US" altLang="en-US" dirty="0"/>
              <a:t>“I am scared of debt.”</a:t>
            </a:r>
          </a:p>
        </p:txBody>
      </p:sp>
      <p:sp>
        <p:nvSpPr>
          <p:cNvPr id="26626" name="Content Placeholder 2">
            <a:extLst>
              <a:ext uri="{FF2B5EF4-FFF2-40B4-BE49-F238E27FC236}">
                <a16:creationId xmlns="" xmlns:a16="http://schemas.microsoft.com/office/drawing/2014/main" id="{DE4D5A08-5D5A-4A94-A503-C38100BA2A27}"/>
              </a:ext>
            </a:extLst>
          </p:cNvPr>
          <p:cNvSpPr>
            <a:spLocks noGrp="1"/>
          </p:cNvSpPr>
          <p:nvPr>
            <p:ph idx="1"/>
          </p:nvPr>
        </p:nvSpPr>
        <p:spPr/>
        <p:txBody>
          <a:bodyPr rtlCol="0">
            <a:normAutofit/>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Understand difference between - good debt and bad debt</a:t>
            </a:r>
          </a:p>
          <a:p>
            <a:pPr eaLnBrk="1" fontAlgn="auto" hangingPunct="1">
              <a:spcAft>
                <a:spcPts val="0"/>
              </a:spcAft>
              <a:buFont typeface="Wingdings 3" charset="2"/>
              <a:buChar char=""/>
              <a:defRPr/>
            </a:pPr>
            <a:r>
              <a:rPr lang="en-US" altLang="en-US" dirty="0">
                <a:solidFill>
                  <a:schemeClr val="tx1">
                    <a:lumMod val="75000"/>
                    <a:lumOff val="25000"/>
                  </a:schemeClr>
                </a:solidFill>
              </a:rPr>
              <a:t>Good debt means buying </a:t>
            </a:r>
            <a:r>
              <a:rPr lang="en-US" altLang="en-US" dirty="0" err="1">
                <a:solidFill>
                  <a:schemeClr val="tx1">
                    <a:lumMod val="75000"/>
                    <a:lumOff val="25000"/>
                  </a:schemeClr>
                </a:solidFill>
              </a:rPr>
              <a:t>asssets</a:t>
            </a:r>
            <a:r>
              <a:rPr lang="en-US" altLang="en-US" dirty="0">
                <a:solidFill>
                  <a:schemeClr val="tx1">
                    <a:lumMod val="75000"/>
                    <a:lumOff val="25000"/>
                  </a:schemeClr>
                </a:solidFill>
              </a:rPr>
              <a:t> that puts money in your pocket, and goes up in value, bad debt are things we buy using credit cards, the minute you buy it goes down in value </a:t>
            </a:r>
            <a:r>
              <a:rPr lang="en-US" altLang="en-US" dirty="0" err="1">
                <a:solidFill>
                  <a:schemeClr val="tx1">
                    <a:lumMod val="75000"/>
                    <a:lumOff val="25000"/>
                  </a:schemeClr>
                </a:solidFill>
              </a:rPr>
              <a:t>eg</a:t>
            </a:r>
            <a:r>
              <a:rPr lang="en-US" altLang="en-US" dirty="0">
                <a:solidFill>
                  <a:schemeClr val="tx1">
                    <a:lumMod val="75000"/>
                    <a:lumOff val="25000"/>
                  </a:schemeClr>
                </a:solidFill>
              </a:rPr>
              <a:t> flat screen tv</a:t>
            </a:r>
          </a:p>
          <a:p>
            <a:pPr eaLnBrk="1" fontAlgn="auto" hangingPunct="1">
              <a:spcAft>
                <a:spcPts val="0"/>
              </a:spcAft>
              <a:buFont typeface="Wingdings 3" charset="2"/>
              <a:buChar char=""/>
              <a:defRPr/>
            </a:pPr>
            <a:r>
              <a:rPr lang="en-US" altLang="en-US" dirty="0">
                <a:solidFill>
                  <a:schemeClr val="tx1">
                    <a:lumMod val="75000"/>
                    <a:lumOff val="25000"/>
                  </a:schemeClr>
                </a:solidFill>
              </a:rPr>
              <a:t>The Poor spend their money on STUFF, the Middle Class spend their money on Liabilities thinking they are assets, </a:t>
            </a:r>
            <a:r>
              <a:rPr lang="en-US" altLang="en-US" dirty="0" err="1">
                <a:solidFill>
                  <a:schemeClr val="tx1">
                    <a:lumMod val="75000"/>
                    <a:lumOff val="25000"/>
                  </a:schemeClr>
                </a:solidFill>
              </a:rPr>
              <a:t>eg</a:t>
            </a:r>
            <a:r>
              <a:rPr lang="en-US" altLang="en-US" dirty="0">
                <a:solidFill>
                  <a:schemeClr val="tx1">
                    <a:lumMod val="75000"/>
                    <a:lumOff val="25000"/>
                  </a:schemeClr>
                </a:solidFill>
              </a:rPr>
              <a:t> their own home, or car. The Rich spend their money on ASSETS. </a:t>
            </a:r>
          </a:p>
          <a:p>
            <a:pPr eaLnBrk="1" fontAlgn="auto" hangingPunct="1">
              <a:spcAft>
                <a:spcPts val="0"/>
              </a:spcAft>
              <a:buFont typeface="Wingdings 3" charset="2"/>
              <a:buChar char=""/>
              <a:defRPr/>
            </a:pPr>
            <a:r>
              <a:rPr lang="en-US" altLang="en-US" dirty="0" err="1">
                <a:solidFill>
                  <a:schemeClr val="tx1">
                    <a:lumMod val="75000"/>
                    <a:lumOff val="25000"/>
                  </a:schemeClr>
                </a:solidFill>
              </a:rPr>
              <a:t>Eg</a:t>
            </a:r>
            <a:r>
              <a:rPr lang="en-US" altLang="en-US" dirty="0">
                <a:solidFill>
                  <a:schemeClr val="tx1">
                    <a:lumMod val="75000"/>
                    <a:lumOff val="25000"/>
                  </a:schemeClr>
                </a:solidFill>
              </a:rPr>
              <a:t> Rich dad, Poor dad,  Robert Kiyosaki – buying a </a:t>
            </a:r>
            <a:r>
              <a:rPr lang="en-US" altLang="en-US" dirty="0" err="1">
                <a:solidFill>
                  <a:schemeClr val="tx1">
                    <a:lumMod val="75000"/>
                    <a:lumOff val="25000"/>
                  </a:schemeClr>
                </a:solidFill>
              </a:rPr>
              <a:t>Porche</a:t>
            </a:r>
            <a:endParaRPr lang="en-US" altLang="en-US" dirty="0">
              <a:solidFill>
                <a:schemeClr val="tx1">
                  <a:lumMod val="75000"/>
                  <a:lumOff val="25000"/>
                </a:schemeClr>
              </a:solidFill>
            </a:endParaRPr>
          </a:p>
          <a:p>
            <a:pPr eaLnBrk="1" fontAlgn="auto" hangingPunct="1">
              <a:spcAft>
                <a:spcPts val="0"/>
              </a:spcAft>
              <a:buFont typeface="Wingdings 3" charset="2"/>
              <a:buChar char=""/>
              <a:defRPr/>
            </a:pPr>
            <a:r>
              <a:rPr lang="en-US" altLang="en-US" dirty="0">
                <a:solidFill>
                  <a:schemeClr val="tx1">
                    <a:lumMod val="75000"/>
                    <a:lumOff val="25000"/>
                  </a:schemeClr>
                </a:solidFill>
              </a:rPr>
              <a:t>Scared of debt – think again, Dymphna’s student</a:t>
            </a:r>
          </a:p>
          <a:p>
            <a:pPr eaLnBrk="1" fontAlgn="auto" hangingPunct="1">
              <a:spcAft>
                <a:spcPts val="0"/>
              </a:spcAft>
              <a:buFont typeface="Wingdings 3" charset="2"/>
              <a:buChar char=""/>
              <a:defRPr/>
            </a:pPr>
            <a:endParaRPr lang="en-US" altLang="en-US"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xfrm>
            <a:off x="2133601" y="100013"/>
            <a:ext cx="6348413" cy="1320800"/>
          </a:xfrm>
        </p:spPr>
        <p:txBody>
          <a:bodyPr/>
          <a:lstStyle/>
          <a:p>
            <a:pPr eaLnBrk="1" hangingPunct="1"/>
            <a:r>
              <a:rPr lang="en-US" altLang="en-US">
                <a:ea typeface="MS PGothic" panose="020B0600070205080204" pitchFamily="34" charset="-128"/>
              </a:rPr>
              <a:t>STEP 3: My Goal - Simple 2 Steps </a:t>
            </a:r>
          </a:p>
        </p:txBody>
      </p:sp>
      <p:sp>
        <p:nvSpPr>
          <p:cNvPr id="18434" name="Content Placeholder 2">
            <a:extLst>
              <a:ext uri="{FF2B5EF4-FFF2-40B4-BE49-F238E27FC236}">
                <a16:creationId xmlns="" xmlns:a16="http://schemas.microsoft.com/office/drawing/2014/main" id="{B26BF051-7931-4BEE-ACAE-EAEC52ADCB97}"/>
              </a:ext>
            </a:extLst>
          </p:cNvPr>
          <p:cNvSpPr>
            <a:spLocks noGrp="1"/>
          </p:cNvSpPr>
          <p:nvPr>
            <p:ph idx="1"/>
          </p:nvPr>
        </p:nvSpPr>
        <p:spPr>
          <a:xfrm>
            <a:off x="1873251" y="1304925"/>
            <a:ext cx="7299325" cy="3606800"/>
          </a:xfrm>
        </p:spPr>
        <p:txBody>
          <a:bodyPr rtlCol="0">
            <a:normAutofit fontScale="25000" lnSpcReduction="20000"/>
          </a:bodyPr>
          <a:lstStyle/>
          <a:p>
            <a:pPr eaLnBrk="1" fontAlgn="auto" hangingPunct="1">
              <a:spcAft>
                <a:spcPts val="0"/>
              </a:spcAft>
              <a:buFont typeface="Arial"/>
              <a:buChar char="•"/>
              <a:defRPr/>
            </a:pPr>
            <a:r>
              <a:rPr lang="en-US" altLang="en-US" sz="8000" dirty="0">
                <a:solidFill>
                  <a:schemeClr val="tx1">
                    <a:lumMod val="75000"/>
                    <a:lumOff val="25000"/>
                  </a:schemeClr>
                </a:solidFill>
                <a:ea typeface="Abadi MT Condensed Extra Bold" charset="0"/>
                <a:cs typeface="Abadi MT Condensed Extra Bold" charset="0"/>
              </a:rPr>
              <a:t>1) Buy 50 positive </a:t>
            </a:r>
            <a:r>
              <a:rPr lang="en-US" altLang="en-US" sz="8000" dirty="0" err="1">
                <a:solidFill>
                  <a:schemeClr val="tx1">
                    <a:lumMod val="75000"/>
                    <a:lumOff val="25000"/>
                  </a:schemeClr>
                </a:solidFill>
                <a:ea typeface="Abadi MT Condensed Extra Bold" charset="0"/>
                <a:cs typeface="Abadi MT Condensed Extra Bold" charset="0"/>
              </a:rPr>
              <a:t>cashflow</a:t>
            </a:r>
            <a:r>
              <a:rPr lang="en-US" altLang="en-US" sz="8000" dirty="0">
                <a:solidFill>
                  <a:schemeClr val="tx1">
                    <a:lumMod val="75000"/>
                    <a:lumOff val="25000"/>
                  </a:schemeClr>
                </a:solidFill>
                <a:ea typeface="Abadi MT Condensed Extra Bold" charset="0"/>
                <a:cs typeface="Abadi MT Condensed Extra Bold" charset="0"/>
              </a:rPr>
              <a:t> properties</a:t>
            </a:r>
            <a:r>
              <a:rPr lang="en-US" altLang="en-US" sz="8000" dirty="0">
                <a:solidFill>
                  <a:schemeClr val="tx1">
                    <a:lumMod val="75000"/>
                    <a:lumOff val="25000"/>
                  </a:schemeClr>
                </a:solidFill>
                <a:ea typeface="MS PGothic" charset="-128"/>
              </a:rPr>
              <a:t>. Buy, renovate, extract equity –  cookie cut. GFC – reminded me of Paul Getty - 1930s stock market crash, bought whatever he can and became one of the richest man in the US. So I bought 14 properties in 1 year. </a:t>
            </a:r>
          </a:p>
          <a:p>
            <a:pPr eaLnBrk="1" fontAlgn="auto" hangingPunct="1">
              <a:spcAft>
                <a:spcPts val="0"/>
              </a:spcAft>
              <a:buFont typeface="Arial"/>
              <a:buChar char="•"/>
              <a:defRPr/>
            </a:pPr>
            <a:r>
              <a:rPr lang="en-US" altLang="en-US" sz="8000" dirty="0">
                <a:solidFill>
                  <a:schemeClr val="tx1">
                    <a:lumMod val="75000"/>
                    <a:lumOff val="25000"/>
                  </a:schemeClr>
                </a:solidFill>
                <a:ea typeface="MS PGothic" charset="-128"/>
              </a:rPr>
              <a:t>2 ) </a:t>
            </a:r>
            <a:r>
              <a:rPr lang="en-US" altLang="en-US" sz="8000" dirty="0">
                <a:solidFill>
                  <a:schemeClr val="tx1">
                    <a:lumMod val="75000"/>
                    <a:lumOff val="25000"/>
                  </a:schemeClr>
                </a:solidFill>
                <a:ea typeface="Abadi MT Condensed Extra Bold" charset="0"/>
                <a:cs typeface="Abadi MT Condensed Extra Bold" charset="0"/>
              </a:rPr>
              <a:t>land bank</a:t>
            </a:r>
            <a:r>
              <a:rPr lang="en-US" altLang="en-US" sz="8000" dirty="0">
                <a:solidFill>
                  <a:schemeClr val="tx1">
                    <a:lumMod val="75000"/>
                    <a:lumOff val="25000"/>
                  </a:schemeClr>
                </a:solidFill>
                <a:ea typeface="MS PGothic" charset="-128"/>
              </a:rPr>
              <a:t>, 20 years later go back, reassess –  subdivide, build granny flat, Duplex/townhouse/unit development.</a:t>
            </a:r>
          </a:p>
          <a:p>
            <a:pPr eaLnBrk="1" fontAlgn="auto" hangingPunct="1">
              <a:spcAft>
                <a:spcPts val="0"/>
              </a:spcAft>
              <a:buFont typeface="Arial"/>
              <a:buChar char="•"/>
              <a:defRPr/>
            </a:pPr>
            <a:endParaRPr lang="en-US" altLang="en-US" sz="8000" dirty="0">
              <a:solidFill>
                <a:schemeClr val="tx1">
                  <a:lumMod val="75000"/>
                  <a:lumOff val="25000"/>
                </a:schemeClr>
              </a:solidFill>
              <a:ea typeface="MS PGothic" charset="-128"/>
            </a:endParaRPr>
          </a:p>
          <a:p>
            <a:pPr eaLnBrk="1" fontAlgn="auto" hangingPunct="1">
              <a:spcAft>
                <a:spcPts val="0"/>
              </a:spcAft>
              <a:buFont typeface="Arial"/>
              <a:buChar char="•"/>
              <a:defRPr/>
            </a:pPr>
            <a:r>
              <a:rPr lang="en-US" altLang="en-US" sz="8000" dirty="0">
                <a:solidFill>
                  <a:schemeClr val="tx1">
                    <a:lumMod val="75000"/>
                    <a:lumOff val="25000"/>
                  </a:schemeClr>
                </a:solidFill>
                <a:ea typeface="MS PGothic" charset="-128"/>
              </a:rPr>
              <a:t>Tweak strategy – Added 2 arms</a:t>
            </a:r>
          </a:p>
          <a:p>
            <a:pPr eaLnBrk="1" fontAlgn="auto" hangingPunct="1">
              <a:spcAft>
                <a:spcPts val="0"/>
              </a:spcAft>
              <a:buFont typeface="Arial"/>
              <a:buChar char="•"/>
              <a:defRPr/>
            </a:pPr>
            <a:r>
              <a:rPr lang="en-US" altLang="en-US" sz="8000" dirty="0">
                <a:solidFill>
                  <a:schemeClr val="tx1">
                    <a:lumMod val="75000"/>
                    <a:lumOff val="25000"/>
                  </a:schemeClr>
                </a:solidFill>
                <a:ea typeface="MS PGothic" charset="-128"/>
              </a:rPr>
              <a:t>A. BUY AND GOLD –set and forget foundation properties </a:t>
            </a:r>
          </a:p>
          <a:p>
            <a:pPr eaLnBrk="1" fontAlgn="auto" hangingPunct="1">
              <a:spcAft>
                <a:spcPts val="0"/>
              </a:spcAft>
              <a:buFont typeface="Arial"/>
              <a:buChar char="•"/>
              <a:defRPr/>
            </a:pPr>
            <a:r>
              <a:rPr lang="en-US" altLang="en-US" sz="8000" dirty="0" err="1">
                <a:solidFill>
                  <a:schemeClr val="tx1">
                    <a:lumMod val="75000"/>
                    <a:lumOff val="25000"/>
                  </a:schemeClr>
                </a:solidFill>
                <a:ea typeface="MS PGothic" charset="-128"/>
              </a:rPr>
              <a:t>B.Chunk</a:t>
            </a:r>
            <a:r>
              <a:rPr lang="en-US" altLang="en-US" sz="8000" dirty="0">
                <a:solidFill>
                  <a:schemeClr val="tx1">
                    <a:lumMod val="75000"/>
                    <a:lumOff val="25000"/>
                  </a:schemeClr>
                </a:solidFill>
                <a:ea typeface="MS PGothic" charset="-128"/>
              </a:rPr>
              <a:t> deals or BUY/HOLD/FLIP – Make a chunk of money to pay down debt,  and cash set aside for buying opportunities or to act as a buffer for emergencies </a:t>
            </a:r>
            <a:r>
              <a:rPr lang="en-US" altLang="en-US" sz="8000" dirty="0" err="1">
                <a:solidFill>
                  <a:schemeClr val="tx1">
                    <a:lumMod val="75000"/>
                    <a:lumOff val="25000"/>
                  </a:schemeClr>
                </a:solidFill>
                <a:ea typeface="MS PGothic" charset="-128"/>
              </a:rPr>
              <a:t>eg</a:t>
            </a:r>
            <a:r>
              <a:rPr lang="en-US" altLang="en-US" sz="8000" dirty="0">
                <a:solidFill>
                  <a:schemeClr val="tx1">
                    <a:lumMod val="75000"/>
                    <a:lumOff val="25000"/>
                  </a:schemeClr>
                </a:solidFill>
                <a:ea typeface="MS PGothic" charset="-128"/>
              </a:rPr>
              <a:t> repairs or vacancies</a:t>
            </a:r>
          </a:p>
          <a:p>
            <a:pPr eaLnBrk="1" fontAlgn="auto" hangingPunct="1">
              <a:spcAft>
                <a:spcPts val="0"/>
              </a:spcAft>
              <a:buFont typeface="Arial"/>
              <a:buChar char="•"/>
              <a:defRPr/>
            </a:pPr>
            <a:endParaRPr lang="en-US" altLang="en-US" sz="8000" dirty="0">
              <a:solidFill>
                <a:schemeClr val="tx1">
                  <a:lumMod val="75000"/>
                  <a:lumOff val="25000"/>
                </a:schemeClr>
              </a:solidFill>
              <a:ea typeface="MS PGothic" charset="-128"/>
            </a:endParaRPr>
          </a:p>
          <a:p>
            <a:pPr eaLnBrk="1" fontAlgn="auto" hangingPunct="1">
              <a:spcAft>
                <a:spcPts val="0"/>
              </a:spcAft>
              <a:buFont typeface="Arial"/>
              <a:buChar char="•"/>
              <a:defRPr/>
            </a:pPr>
            <a:r>
              <a:rPr lang="en-US" altLang="en-US" sz="8000" dirty="0">
                <a:solidFill>
                  <a:schemeClr val="tx1">
                    <a:lumMod val="75000"/>
                    <a:lumOff val="25000"/>
                  </a:schemeClr>
                </a:solidFill>
                <a:ea typeface="MS PGothic" charset="-128"/>
              </a:rPr>
              <a:t>2017 -   Evolved and reinvent</a:t>
            </a:r>
          </a:p>
          <a:p>
            <a:pPr eaLnBrk="1" fontAlgn="auto" hangingPunct="1">
              <a:spcAft>
                <a:spcPts val="0"/>
              </a:spcAft>
              <a:buFont typeface="Arial"/>
              <a:buChar char="•"/>
              <a:defRPr/>
            </a:pPr>
            <a:r>
              <a:rPr lang="en-US" altLang="en-US" sz="8000" dirty="0">
                <a:solidFill>
                  <a:schemeClr val="tx1">
                    <a:lumMod val="75000"/>
                    <a:lumOff val="25000"/>
                  </a:schemeClr>
                </a:solidFill>
                <a:ea typeface="MS PGothic" charset="-128"/>
              </a:rPr>
              <a:t>DEVELOPMENT ARM –I realized that amongst the top 200 richest Australians, are developers not property investors</a:t>
            </a: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None/>
              <a:defRPr/>
            </a:pPr>
            <a:r>
              <a:rPr lang="en-US" altLang="en-US" dirty="0">
                <a:solidFill>
                  <a:schemeClr val="tx1">
                    <a:lumMod val="75000"/>
                    <a:lumOff val="25000"/>
                  </a:schemeClr>
                </a:solidFill>
                <a:ea typeface="MS PGothic" charset="-128"/>
              </a:rPr>
              <a:t>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a:extLst>
              <a:ext uri="{FF2B5EF4-FFF2-40B4-BE49-F238E27FC236}">
                <a16:creationId xmlns="" xmlns:a16="http://schemas.microsoft.com/office/drawing/2014/main" id="{5B608973-6472-4F19-BDD0-762116B68A19}"/>
              </a:ext>
            </a:extLst>
          </p:cNvPr>
          <p:cNvSpPr>
            <a:spLocks noGrp="1"/>
          </p:cNvSpPr>
          <p:nvPr>
            <p:ph type="title"/>
          </p:nvPr>
        </p:nvSpPr>
        <p:spPr>
          <a:xfrm>
            <a:off x="1843088" y="96838"/>
            <a:ext cx="7162800" cy="1649412"/>
          </a:xfrm>
        </p:spPr>
        <p:txBody>
          <a:bodyPr rtlCol="0">
            <a:normAutofit fontScale="90000"/>
          </a:bodyPr>
          <a:lstStyle/>
          <a:p>
            <a:pPr eaLnBrk="1" fontAlgn="auto" hangingPunct="1">
              <a:spcAft>
                <a:spcPts val="0"/>
              </a:spcAft>
              <a:defRPr/>
            </a:pPr>
            <a:r>
              <a:rPr lang="en-US" altLang="en-US" dirty="0"/>
              <a:t>Harry </a:t>
            </a:r>
            <a:r>
              <a:rPr lang="en-US" altLang="en-US" dirty="0" err="1"/>
              <a:t>Tribugoff</a:t>
            </a:r>
            <a:r>
              <a:rPr lang="en-US" altLang="en-US" dirty="0"/>
              <a:t> owner of  the brand, ‘</a:t>
            </a:r>
            <a:r>
              <a:rPr lang="en-US" altLang="en-US" dirty="0" err="1"/>
              <a:t>Meriton</a:t>
            </a:r>
            <a:r>
              <a:rPr lang="en-US" altLang="en-US" dirty="0"/>
              <a:t> Apartments’ in Sydney, Brisbane, Gold Coast – Richest man in  Australia 2016  -11 billion</a:t>
            </a:r>
          </a:p>
        </p:txBody>
      </p:sp>
      <p:pic>
        <p:nvPicPr>
          <p:cNvPr id="2150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66914" y="2197101"/>
            <a:ext cx="7388225"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 xmlns:a16="http://schemas.microsoft.com/office/drawing/2014/main" id="{8839EDA7-37A2-4A4E-9DDE-EF5501D05B8D}"/>
              </a:ext>
            </a:extLst>
          </p:cNvPr>
          <p:cNvSpPr>
            <a:spLocks noGrp="1"/>
          </p:cNvSpPr>
          <p:nvPr>
            <p:ph type="title"/>
          </p:nvPr>
        </p:nvSpPr>
        <p:spPr>
          <a:xfrm>
            <a:off x="2133601" y="179388"/>
            <a:ext cx="6348413" cy="1320800"/>
          </a:xfrm>
        </p:spPr>
        <p:txBody>
          <a:bodyPr rtlCol="0">
            <a:normAutofit fontScale="90000"/>
          </a:bodyPr>
          <a:lstStyle/>
          <a:p>
            <a:pPr eaLnBrk="1" fontAlgn="auto" hangingPunct="1">
              <a:spcAft>
                <a:spcPts val="0"/>
              </a:spcAft>
              <a:defRPr/>
            </a:pPr>
            <a:r>
              <a:rPr lang="en-US" altLang="en-US" dirty="0"/>
              <a:t>Best entrepreneurs are able to predict future trends – it gives you a distinct advantage in the property game</a:t>
            </a:r>
            <a:br>
              <a:rPr lang="en-US" altLang="en-US" dirty="0"/>
            </a:br>
            <a:endParaRPr lang="en-US" altLang="en-US" dirty="0"/>
          </a:p>
        </p:txBody>
      </p:sp>
      <p:sp>
        <p:nvSpPr>
          <p:cNvPr id="3" name="Content Placeholder 2">
            <a:extLst>
              <a:ext uri="{FF2B5EF4-FFF2-40B4-BE49-F238E27FC236}">
                <a16:creationId xmlns="" xmlns:a16="http://schemas.microsoft.com/office/drawing/2014/main" id="{7D158F9B-FB22-46F5-B25A-998C2DDFD177}"/>
              </a:ext>
            </a:extLst>
          </p:cNvPr>
          <p:cNvSpPr>
            <a:spLocks noGrp="1"/>
          </p:cNvSpPr>
          <p:nvPr>
            <p:ph idx="1"/>
          </p:nvPr>
        </p:nvSpPr>
        <p:spPr>
          <a:xfrm>
            <a:off x="2133601" y="2493964"/>
            <a:ext cx="6348413" cy="3881437"/>
          </a:xfrm>
        </p:spPr>
        <p:txBody>
          <a:bodyPr rtlCol="0">
            <a:normAutofit fontScale="92500" lnSpcReduction="20000"/>
          </a:bodyPr>
          <a:lstStyle/>
          <a:p>
            <a:pPr marL="0" indent="0" defTabSz="914400" eaLnBrk="1" fontAlgn="auto" hangingPunct="1">
              <a:spcBef>
                <a:spcPts val="0"/>
              </a:spcBef>
              <a:spcAft>
                <a:spcPts val="0"/>
              </a:spcAft>
              <a:buNone/>
              <a:defRPr/>
            </a:pPr>
            <a:r>
              <a:rPr lang="en-US" dirty="0">
                <a:solidFill>
                  <a:schemeClr val="tx1">
                    <a:lumMod val="75000"/>
                    <a:lumOff val="25000"/>
                  </a:schemeClr>
                </a:solidFill>
              </a:rPr>
              <a:t>Harry -Born a Jew in </a:t>
            </a:r>
            <a:r>
              <a:rPr lang="en-US" dirty="0" err="1">
                <a:solidFill>
                  <a:schemeClr val="tx1">
                    <a:lumMod val="75000"/>
                    <a:lumOff val="25000"/>
                  </a:schemeClr>
                </a:solidFill>
              </a:rPr>
              <a:t>Tienstin</a:t>
            </a:r>
            <a:r>
              <a:rPr lang="en-US" dirty="0">
                <a:solidFill>
                  <a:schemeClr val="tx1">
                    <a:lumMod val="75000"/>
                    <a:lumOff val="25000"/>
                  </a:schemeClr>
                </a:solidFill>
              </a:rPr>
              <a:t>, China – </a:t>
            </a:r>
            <a:r>
              <a:rPr lang="en-US" dirty="0" err="1">
                <a:solidFill>
                  <a:schemeClr val="tx1">
                    <a:lumMod val="75000"/>
                    <a:lumOff val="25000"/>
                  </a:schemeClr>
                </a:solidFill>
              </a:rPr>
              <a:t>visionaire</a:t>
            </a:r>
            <a:r>
              <a:rPr lang="en-US" dirty="0">
                <a:solidFill>
                  <a:schemeClr val="tx1">
                    <a:lumMod val="75000"/>
                    <a:lumOff val="25000"/>
                  </a:schemeClr>
                </a:solidFill>
              </a:rPr>
              <a:t> built the Sydney skyline</a:t>
            </a:r>
          </a:p>
          <a:p>
            <a:pPr marL="0" indent="0" defTabSz="914400" eaLnBrk="1" fontAlgn="auto" hangingPunct="1">
              <a:spcBef>
                <a:spcPts val="0"/>
              </a:spcBef>
              <a:spcAft>
                <a:spcPts val="0"/>
              </a:spcAft>
              <a:buNone/>
              <a:defRPr/>
            </a:pPr>
            <a:endParaRPr lang="en-US" dirty="0">
              <a:solidFill>
                <a:schemeClr val="tx1">
                  <a:lumMod val="75000"/>
                  <a:lumOff val="25000"/>
                </a:schemeClr>
              </a:solidFill>
            </a:endParaRP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Brought up in high rise apartments </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Migrated to Sydney in 1960s, flat cottages, no high rise – his ability to see or portend the future, gives him an edge, a distinct advantage</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Tap into ‘market need ‘– low cost housing, birth of </a:t>
            </a:r>
            <a:r>
              <a:rPr lang="en-US" dirty="0" err="1">
                <a:solidFill>
                  <a:schemeClr val="tx1">
                    <a:lumMod val="75000"/>
                    <a:lumOff val="25000"/>
                  </a:schemeClr>
                </a:solidFill>
              </a:rPr>
              <a:t>Meriton</a:t>
            </a:r>
            <a:r>
              <a:rPr lang="en-US" dirty="0">
                <a:solidFill>
                  <a:schemeClr val="tx1">
                    <a:lumMod val="75000"/>
                    <a:lumOff val="25000"/>
                  </a:schemeClr>
                </a:solidFill>
              </a:rPr>
              <a:t> </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Built 2 or 3 </a:t>
            </a:r>
            <a:r>
              <a:rPr lang="en-US" dirty="0" err="1">
                <a:solidFill>
                  <a:schemeClr val="tx1">
                    <a:lumMod val="75000"/>
                    <a:lumOff val="25000"/>
                  </a:schemeClr>
                </a:solidFill>
              </a:rPr>
              <a:t>storey</a:t>
            </a:r>
            <a:r>
              <a:rPr lang="en-US" dirty="0">
                <a:solidFill>
                  <a:schemeClr val="tx1">
                    <a:lumMod val="75000"/>
                    <a:lumOff val="25000"/>
                  </a:schemeClr>
                </a:solidFill>
              </a:rPr>
              <a:t> units that needed no lifts – low cost, red brick</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Unlike most seminar gurus tells us to diversify, FOCUS was his Key, become an area specialist in Sydney and only later in Gold Coast </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Every business has left over stocks called wastage. This is why I love property - nothing is ‘rubbish’. What he cant sell he keeps ‘Why should I sell when housing keeps going up?’</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Harry is in what Business? </a:t>
            </a:r>
          </a:p>
          <a:p>
            <a:pPr defTabSz="914400" eaLnBrk="1" fontAlgn="auto" hangingPunct="1">
              <a:spcBef>
                <a:spcPts val="0"/>
              </a:spcBef>
              <a:spcAft>
                <a:spcPts val="0"/>
              </a:spcAft>
              <a:buFont typeface="Arial"/>
              <a:buChar char="•"/>
              <a:defRPr/>
            </a:pPr>
            <a:r>
              <a:rPr lang="en-US" dirty="0">
                <a:solidFill>
                  <a:schemeClr val="tx1">
                    <a:lumMod val="75000"/>
                    <a:lumOff val="25000"/>
                  </a:schemeClr>
                </a:solidFill>
              </a:rPr>
              <a:t>McDonald -  What business is it 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 xmlns:a16="http://schemas.microsoft.com/office/drawing/2014/main" id="{A63C7570-B04D-49E7-A915-CDB483A99015}"/>
              </a:ext>
            </a:extLst>
          </p:cNvPr>
          <p:cNvSpPr>
            <a:spLocks noGrp="1"/>
          </p:cNvSpPr>
          <p:nvPr>
            <p:ph type="title"/>
          </p:nvPr>
        </p:nvSpPr>
        <p:spPr>
          <a:xfrm>
            <a:off x="2133600" y="609600"/>
            <a:ext cx="6741814" cy="1320800"/>
          </a:xfrm>
        </p:spPr>
        <p:txBody>
          <a:bodyPr rtlCol="0">
            <a:noAutofit/>
          </a:bodyPr>
          <a:lstStyle/>
          <a:p>
            <a:pPr eaLnBrk="1" fontAlgn="auto" hangingPunct="1">
              <a:spcAft>
                <a:spcPts val="0"/>
              </a:spcAft>
              <a:defRPr/>
            </a:pPr>
            <a:r>
              <a:rPr lang="en-US" altLang="en-US" sz="2800" dirty="0"/>
              <a:t>Nothing is rubbish in Sydney even a garage is worth something, houses under flight path is gold! How much is a garage in Paddington?</a:t>
            </a:r>
          </a:p>
        </p:txBody>
      </p:sp>
      <p:pic>
        <p:nvPicPr>
          <p:cNvPr id="24579" name="Picture 8" descr="http://cdn.newsapi.com.au/image/v1/7b788a3477e26f99c0ff19bbde348a9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133600" y="2339410"/>
            <a:ext cx="7951960" cy="4477565"/>
          </a:xfr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a:xfrm>
            <a:off x="2133601" y="433388"/>
            <a:ext cx="6348413" cy="1320800"/>
          </a:xfrm>
        </p:spPr>
        <p:txBody>
          <a:bodyPr/>
          <a:lstStyle/>
          <a:p>
            <a:pPr eaLnBrk="1" hangingPunct="1"/>
            <a:r>
              <a:rPr lang="en-US" altLang="en-US"/>
              <a:t>Girls buys shoes and I buy houses. What is a house?</a:t>
            </a:r>
          </a:p>
        </p:txBody>
      </p:sp>
      <p:sp>
        <p:nvSpPr>
          <p:cNvPr id="32770" name="Content Placeholder 2">
            <a:extLst>
              <a:ext uri="{FF2B5EF4-FFF2-40B4-BE49-F238E27FC236}">
                <a16:creationId xmlns="" xmlns:a16="http://schemas.microsoft.com/office/drawing/2014/main" id="{12D69D78-2954-45A8-930F-63E9F45C9307}"/>
              </a:ext>
            </a:extLst>
          </p:cNvPr>
          <p:cNvSpPr>
            <a:spLocks noGrp="1"/>
          </p:cNvSpPr>
          <p:nvPr>
            <p:ph idx="1"/>
          </p:nvPr>
        </p:nvSpPr>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Where people live in </a:t>
            </a:r>
          </a:p>
          <a:p>
            <a:pPr eaLnBrk="1" fontAlgn="auto" hangingPunct="1">
              <a:spcAft>
                <a:spcPts val="0"/>
              </a:spcAft>
              <a:buFont typeface="Wingdings 3" charset="2"/>
              <a:buChar char=""/>
              <a:defRPr/>
            </a:pPr>
            <a:r>
              <a:rPr lang="en-US" altLang="en-US" dirty="0">
                <a:solidFill>
                  <a:schemeClr val="tx1">
                    <a:lumMod val="75000"/>
                    <a:lumOff val="25000"/>
                  </a:schemeClr>
                </a:solidFill>
              </a:rPr>
              <a:t>Where people invest in </a:t>
            </a: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earn tourism dollars if you want to be a hotelier. 70, 000 Aussie homes dedicated to short term stays like </a:t>
            </a:r>
            <a:r>
              <a:rPr lang="en-US" altLang="en-US" dirty="0" err="1">
                <a:solidFill>
                  <a:schemeClr val="tx1">
                    <a:lumMod val="75000"/>
                    <a:lumOff val="25000"/>
                  </a:schemeClr>
                </a:solidFill>
                <a:ea typeface="MS PGothic" panose="020B0600070205080204" pitchFamily="34" charset="-128"/>
              </a:rPr>
              <a:t>airbnb</a:t>
            </a:r>
            <a:endParaRPr lang="en-US" altLang="en-US"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a storage of wealth for rich globetrotters, for others it is to hide money from authorities, not so much for investments</a:t>
            </a: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in Asia such as China and India there is the transition of the poor to middle class. Places like China, properties are on a 99 year lease. For a lot of Asians, the goal is to get the Aussie PR and go back to home country to make money and then for the sake of kids education come back with their kids, buy a house and retire. Most Asians would rather leave the houses empty – contributing to the shortage of rentals. </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a:extLst>
              <a:ext uri="{FF2B5EF4-FFF2-40B4-BE49-F238E27FC236}">
                <a16:creationId xmlns="" xmlns:a16="http://schemas.microsoft.com/office/drawing/2014/main" id="{85899C2D-1988-4548-920E-0FA9A4344635}"/>
              </a:ext>
            </a:extLst>
          </p:cNvPr>
          <p:cNvSpPr>
            <a:spLocks noGrp="1"/>
          </p:cNvSpPr>
          <p:nvPr>
            <p:ph type="title"/>
          </p:nvPr>
        </p:nvSpPr>
        <p:spPr>
          <a:xfrm>
            <a:off x="2133601" y="319088"/>
            <a:ext cx="6348413" cy="1320800"/>
          </a:xfrm>
        </p:spPr>
        <p:txBody>
          <a:bodyPr rtlCol="0">
            <a:normAutofit fontScale="90000"/>
          </a:bodyPr>
          <a:lstStyle/>
          <a:p>
            <a:pPr eaLnBrk="1" fontAlgn="auto" hangingPunct="1">
              <a:spcAft>
                <a:spcPts val="0"/>
              </a:spcAft>
              <a:defRPr/>
            </a:pPr>
            <a:r>
              <a:rPr lang="en-US" altLang="en-US" dirty="0"/>
              <a:t>Philosophy – KISS – ‘Lazy, hands off investor’ – I do things once &amp; get endless income stream. Work on my business, not in it</a:t>
            </a:r>
          </a:p>
        </p:txBody>
      </p:sp>
      <p:sp>
        <p:nvSpPr>
          <p:cNvPr id="33794" name="Content Placeholder 2">
            <a:extLst>
              <a:ext uri="{FF2B5EF4-FFF2-40B4-BE49-F238E27FC236}">
                <a16:creationId xmlns="" xmlns:a16="http://schemas.microsoft.com/office/drawing/2014/main" id="{A32E6876-28CD-4B97-B8C4-970CCE6CBCCB}"/>
              </a:ext>
            </a:extLst>
          </p:cNvPr>
          <p:cNvSpPr>
            <a:spLocks noGrp="1"/>
          </p:cNvSpPr>
          <p:nvPr>
            <p:ph idx="1"/>
          </p:nvPr>
        </p:nvSpPr>
        <p:spPr>
          <a:xfrm>
            <a:off x="1887538" y="2487614"/>
            <a:ext cx="6521450" cy="4116387"/>
          </a:xfrm>
        </p:spPr>
        <p:txBody>
          <a:bodyPr rtlCol="0">
            <a:normAutofit fontScale="85000"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I structure my business to be Duplicable, borderless, </a:t>
            </a:r>
            <a:r>
              <a:rPr lang="en-US" altLang="en-US" dirty="0" err="1">
                <a:solidFill>
                  <a:schemeClr val="tx1">
                    <a:lumMod val="75000"/>
                    <a:lumOff val="25000"/>
                  </a:schemeClr>
                </a:solidFill>
              </a:rPr>
              <a:t>scaleable</a:t>
            </a:r>
            <a:r>
              <a:rPr lang="en-US" altLang="en-US" dirty="0">
                <a:solidFill>
                  <a:schemeClr val="tx1">
                    <a:lumMod val="75000"/>
                    <a:lumOff val="25000"/>
                  </a:schemeClr>
                </a:solidFill>
              </a:rPr>
              <a:t> </a:t>
            </a:r>
          </a:p>
          <a:p>
            <a:pPr eaLnBrk="1" fontAlgn="auto" hangingPunct="1">
              <a:spcAft>
                <a:spcPts val="0"/>
              </a:spcAft>
              <a:buFont typeface="Wingdings 3" charset="2"/>
              <a:buChar char=""/>
              <a:defRPr/>
            </a:pPr>
            <a:r>
              <a:rPr lang="en-US" altLang="en-US" dirty="0">
                <a:solidFill>
                  <a:schemeClr val="tx1">
                    <a:lumMod val="75000"/>
                    <a:lumOff val="25000"/>
                  </a:schemeClr>
                </a:solidFill>
              </a:rPr>
              <a:t>I have Abundant, not a scarcity mindset. I don</a:t>
            </a:r>
            <a:r>
              <a:rPr lang="uk-UA" altLang="en-US" dirty="0">
                <a:solidFill>
                  <a:schemeClr val="tx1">
                    <a:lumMod val="75000"/>
                    <a:lumOff val="25000"/>
                  </a:schemeClr>
                </a:solidFill>
              </a:rPr>
              <a:t>’</a:t>
            </a:r>
            <a:r>
              <a:rPr lang="en-US" altLang="en-US" dirty="0">
                <a:solidFill>
                  <a:schemeClr val="tx1">
                    <a:lumMod val="75000"/>
                    <a:lumOff val="25000"/>
                  </a:schemeClr>
                </a:solidFill>
              </a:rPr>
              <a:t>t micromanage, I don</a:t>
            </a:r>
            <a:r>
              <a:rPr lang="uk-UA" altLang="en-US" dirty="0">
                <a:solidFill>
                  <a:schemeClr val="tx1">
                    <a:lumMod val="75000"/>
                    <a:lumOff val="25000"/>
                  </a:schemeClr>
                </a:solidFill>
              </a:rPr>
              <a:t>’</a:t>
            </a:r>
            <a:r>
              <a:rPr lang="en-US" altLang="en-US" dirty="0">
                <a:solidFill>
                  <a:schemeClr val="tx1">
                    <a:lumMod val="75000"/>
                    <a:lumOff val="25000"/>
                  </a:schemeClr>
                </a:solidFill>
              </a:rPr>
              <a:t>t money pinch and I don</a:t>
            </a:r>
            <a:r>
              <a:rPr lang="uk-UA" altLang="en-US" dirty="0">
                <a:solidFill>
                  <a:schemeClr val="tx1">
                    <a:lumMod val="75000"/>
                    <a:lumOff val="25000"/>
                  </a:schemeClr>
                </a:solidFill>
              </a:rPr>
              <a:t>’</a:t>
            </a:r>
            <a:r>
              <a:rPr lang="en-US" altLang="en-US" dirty="0">
                <a:solidFill>
                  <a:schemeClr val="tx1">
                    <a:lumMod val="75000"/>
                    <a:lumOff val="25000"/>
                  </a:schemeClr>
                </a:solidFill>
              </a:rPr>
              <a:t>t believe in </a:t>
            </a:r>
            <a:r>
              <a:rPr lang="en-US" altLang="en-US" dirty="0" err="1">
                <a:solidFill>
                  <a:schemeClr val="tx1">
                    <a:lumMod val="75000"/>
                    <a:lumOff val="25000"/>
                  </a:schemeClr>
                </a:solidFill>
              </a:rPr>
              <a:t>scrooging</a:t>
            </a:r>
            <a:r>
              <a:rPr lang="en-US" altLang="en-US" dirty="0">
                <a:solidFill>
                  <a:schemeClr val="tx1">
                    <a:lumMod val="75000"/>
                    <a:lumOff val="25000"/>
                  </a:schemeClr>
                </a:solidFill>
              </a:rPr>
              <a:t> my way to wealth. I am a BIG Picture Person. I play to my strengths. I allocate my weaknesses</a:t>
            </a:r>
          </a:p>
          <a:p>
            <a:pPr eaLnBrk="1" fontAlgn="auto" hangingPunct="1">
              <a:spcAft>
                <a:spcPts val="0"/>
              </a:spcAft>
              <a:buFont typeface="Wingdings 3" charset="2"/>
              <a:buChar char=""/>
              <a:defRPr/>
            </a:pPr>
            <a:r>
              <a:rPr lang="en-US" altLang="en-US" dirty="0">
                <a:solidFill>
                  <a:schemeClr val="tx1">
                    <a:lumMod val="75000"/>
                    <a:lumOff val="25000"/>
                  </a:schemeClr>
                </a:solidFill>
              </a:rPr>
              <a:t>I outsource everything, </a:t>
            </a:r>
            <a:r>
              <a:rPr lang="en-US" altLang="en-US" dirty="0" err="1">
                <a:solidFill>
                  <a:schemeClr val="tx1">
                    <a:lumMod val="75000"/>
                    <a:lumOff val="25000"/>
                  </a:schemeClr>
                </a:solidFill>
              </a:rPr>
              <a:t>eg</a:t>
            </a:r>
            <a:r>
              <a:rPr lang="en-US" altLang="en-US" dirty="0">
                <a:solidFill>
                  <a:schemeClr val="tx1">
                    <a:lumMod val="75000"/>
                    <a:lumOff val="25000"/>
                  </a:schemeClr>
                </a:solidFill>
              </a:rPr>
              <a:t> carpenter goes all over Australia to do renos, so, no pressure on me. I manage my property managers. </a:t>
            </a:r>
          </a:p>
          <a:p>
            <a:pPr eaLnBrk="1" fontAlgn="auto" hangingPunct="1">
              <a:spcAft>
                <a:spcPts val="0"/>
              </a:spcAft>
              <a:buFont typeface="Wingdings 3" charset="2"/>
              <a:buChar char=""/>
              <a:defRPr/>
            </a:pPr>
            <a:r>
              <a:rPr lang="en-US" altLang="en-US" dirty="0">
                <a:solidFill>
                  <a:schemeClr val="tx1">
                    <a:lumMod val="75000"/>
                    <a:lumOff val="25000"/>
                  </a:schemeClr>
                </a:solidFill>
              </a:rPr>
              <a:t>I do all my business by phone/email/skype. </a:t>
            </a:r>
          </a:p>
          <a:p>
            <a:pPr eaLnBrk="1" fontAlgn="auto" hangingPunct="1">
              <a:spcAft>
                <a:spcPts val="0"/>
              </a:spcAft>
              <a:buFont typeface="Wingdings 3" charset="2"/>
              <a:buChar char=""/>
              <a:defRPr/>
            </a:pPr>
            <a:r>
              <a:rPr lang="en-US" altLang="en-US" dirty="0">
                <a:solidFill>
                  <a:schemeClr val="tx1">
                    <a:lumMod val="75000"/>
                    <a:lumOff val="25000"/>
                  </a:schemeClr>
                </a:solidFill>
              </a:rPr>
              <a:t>Passive investor– I Buy sight unseen but I do my due </a:t>
            </a:r>
            <a:r>
              <a:rPr lang="en-US" altLang="en-US" dirty="0" err="1">
                <a:solidFill>
                  <a:schemeClr val="tx1">
                    <a:lumMod val="75000"/>
                    <a:lumOff val="25000"/>
                  </a:schemeClr>
                </a:solidFill>
              </a:rPr>
              <a:t>dilligence</a:t>
            </a:r>
            <a:r>
              <a:rPr lang="en-US" altLang="en-US" dirty="0">
                <a:solidFill>
                  <a:schemeClr val="tx1">
                    <a:lumMod val="75000"/>
                    <a:lumOff val="25000"/>
                  </a:schemeClr>
                </a:solidFill>
              </a:rPr>
              <a:t>-google map, get pest/building reports.  It’s a numbers game, if the numbers stacks up, its a deal. Stops me from being emotionally attached</a:t>
            </a:r>
          </a:p>
          <a:p>
            <a:pPr eaLnBrk="1" fontAlgn="auto" hangingPunct="1">
              <a:spcAft>
                <a:spcPts val="0"/>
              </a:spcAft>
              <a:buFont typeface="Wingdings 3" charset="2"/>
              <a:buChar char=""/>
              <a:defRPr/>
            </a:pPr>
            <a:r>
              <a:rPr lang="en-US" altLang="en-US" dirty="0">
                <a:solidFill>
                  <a:schemeClr val="tx1">
                    <a:lumMod val="75000"/>
                    <a:lumOff val="25000"/>
                  </a:schemeClr>
                </a:solidFill>
              </a:rPr>
              <a:t> ‘Property is like a money tree – the longer I hold it, the more fruit it bears. I hold the properties for as long as possible, to access the profits by borrowing against them. I pick the fruit again</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 xmlns:a16="http://schemas.microsoft.com/office/drawing/2014/main" id="{8BD0A280-FBB9-45D5-A0C6-19D9E5B5CC77}"/>
              </a:ext>
            </a:extLst>
          </p:cNvPr>
          <p:cNvSpPr>
            <a:spLocks noGrp="1"/>
          </p:cNvSpPr>
          <p:nvPr>
            <p:ph type="title"/>
          </p:nvPr>
        </p:nvSpPr>
        <p:spPr>
          <a:xfrm>
            <a:off x="1981200" y="215900"/>
            <a:ext cx="8229600" cy="1143000"/>
          </a:xfrm>
        </p:spPr>
        <p:txBody>
          <a:bodyPr rtlCol="0">
            <a:normAutofit fontScale="90000"/>
          </a:bodyPr>
          <a:lstStyle/>
          <a:p>
            <a:pPr eaLnBrk="1" fontAlgn="auto" hangingPunct="1">
              <a:spcAft>
                <a:spcPts val="0"/>
              </a:spcAft>
              <a:defRPr/>
            </a:pPr>
            <a:r>
              <a:rPr lang="en-US" altLang="en-US">
                <a:ea typeface="MS PGothic" panose="020B0600070205080204" pitchFamily="34" charset="-128"/>
              </a:rPr>
              <a:t>You are the CEO. Property is a business, not a sideline, all businesses comes with headaches</a:t>
            </a:r>
          </a:p>
        </p:txBody>
      </p:sp>
      <p:sp>
        <p:nvSpPr>
          <p:cNvPr id="27651" name="Content Placeholder 2"/>
          <p:cNvSpPr>
            <a:spLocks noGrp="1" noChangeArrowheads="1"/>
          </p:cNvSpPr>
          <p:nvPr>
            <p:ph idx="1"/>
          </p:nvPr>
        </p:nvSpPr>
        <p:spPr>
          <a:xfrm>
            <a:off x="1814513" y="1757363"/>
            <a:ext cx="7429500" cy="4837112"/>
          </a:xfrm>
        </p:spPr>
        <p:txBody>
          <a:bodyPr/>
          <a:lstStyle/>
          <a:p>
            <a:pPr eaLnBrk="1" hangingPunct="1"/>
            <a:r>
              <a:rPr lang="en-US" altLang="en-US">
                <a:ea typeface="MS PGothic" panose="020B0600070205080204" pitchFamily="34" charset="-128"/>
              </a:rPr>
              <a:t>Property investing is about weaving it into our busy lives. </a:t>
            </a:r>
          </a:p>
          <a:p>
            <a:pPr eaLnBrk="1" hangingPunct="1"/>
            <a:r>
              <a:rPr lang="en-US" altLang="en-US">
                <a:ea typeface="MS PGothic" panose="020B0600070205080204" pitchFamily="34" charset="-128"/>
              </a:rPr>
              <a:t>A – Team – if you are the smartest person in your team you are in trouble eg  American team is a one stop shop – best broker, lawyer etc</a:t>
            </a:r>
          </a:p>
          <a:p>
            <a:pPr eaLnBrk="1" hangingPunct="1"/>
            <a:r>
              <a:rPr lang="en-US" altLang="en-US">
                <a:ea typeface="MS PGothic" panose="020B0600070205080204" pitchFamily="34" charset="-128"/>
              </a:rPr>
              <a:t>Always have contingency plans in place eg if that property is not working, its easy to sell, not one that takes months</a:t>
            </a:r>
          </a:p>
          <a:p>
            <a:pPr eaLnBrk="1" hangingPunct="1"/>
            <a:r>
              <a:rPr lang="en-US" altLang="en-US">
                <a:ea typeface="MS PGothic" panose="020B0600070205080204" pitchFamily="34" charset="-128"/>
              </a:rPr>
              <a:t>Safety nets - Big buffers to cushion through the bad times, gives you stabiity. </a:t>
            </a:r>
          </a:p>
          <a:p>
            <a:pPr eaLnBrk="1" hangingPunct="1"/>
            <a:r>
              <a:rPr lang="en-US" altLang="en-US">
                <a:ea typeface="MS PGothic" panose="020B0600070205080204" pitchFamily="34" charset="-128"/>
              </a:rPr>
              <a:t>Have good GET OUT clauses in your contracts eg ‘subject to finance from Westpac bank and subject to my satisfaction of the pest and building report’ Either price or terms. </a:t>
            </a:r>
          </a:p>
          <a:p>
            <a:pPr eaLnBrk="1" hangingPunct="1"/>
            <a:r>
              <a:rPr lang="en-US" altLang="en-US">
                <a:ea typeface="MS PGothic" panose="020B0600070205080204" pitchFamily="34" charset="-128"/>
              </a:rPr>
              <a:t>Ask for Long settlements</a:t>
            </a:r>
          </a:p>
          <a:p>
            <a:pPr eaLnBrk="1" hangingPunct="1"/>
            <a:r>
              <a:rPr lang="en-US" altLang="en-US">
                <a:ea typeface="MS PGothic" panose="020B0600070205080204" pitchFamily="34" charset="-128"/>
              </a:rPr>
              <a:t>Don</a:t>
            </a:r>
            <a:r>
              <a:rPr lang="uk-UA" altLang="en-US">
                <a:ea typeface="MS PGothic" panose="020B0600070205080204" pitchFamily="34" charset="-128"/>
              </a:rPr>
              <a:t>’</a:t>
            </a:r>
            <a:r>
              <a:rPr lang="en-US" altLang="en-US">
                <a:ea typeface="MS PGothic" panose="020B0600070205080204" pitchFamily="34" charset="-128"/>
              </a:rPr>
              <a:t>t quit your job yet, you need  a job to borrow and to pay the bills. </a:t>
            </a:r>
          </a:p>
          <a:p>
            <a:pPr eaLnBrk="1" hangingPunct="1"/>
            <a:endParaRPr lang="en-US" altLang="en-US">
              <a:ea typeface="MS PGothic" panose="020B0600070205080204" pitchFamily="34" charset="-128"/>
            </a:endParaRPr>
          </a:p>
          <a:p>
            <a:pPr eaLnBrk="1" hangingPunct="1"/>
            <a:endParaRPr lang="en-US" altLang="en-US">
              <a:ea typeface="MS PGothic" panose="020B0600070205080204" pitchFamily="34" charset="-128"/>
            </a:endParaRPr>
          </a:p>
          <a:p>
            <a:pPr eaLnBrk="1" hangingPunct="1"/>
            <a:endParaRPr lang="en-US" altLang="en-US">
              <a:ea typeface="MS PGothic" panose="020B0600070205080204" pitchFamily="34" charset="-128"/>
            </a:endParaRPr>
          </a:p>
          <a:p>
            <a:pPr eaLnBrk="1" hangingPunct="1"/>
            <a:endParaRPr lang="en-US" altLang="en-US">
              <a:ea typeface="MS PGothic" panose="020B0600070205080204"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 xmlns:a16="http://schemas.microsoft.com/office/drawing/2014/main" id="{A9CB83C6-F8BF-4633-947C-55273276861E}"/>
              </a:ext>
            </a:extLst>
          </p:cNvPr>
          <p:cNvSpPr>
            <a:spLocks noGrp="1"/>
          </p:cNvSpPr>
          <p:nvPr>
            <p:ph type="title"/>
          </p:nvPr>
        </p:nvSpPr>
        <p:spPr>
          <a:xfrm>
            <a:off x="2152651" y="477838"/>
            <a:ext cx="7102475" cy="965200"/>
          </a:xfrm>
        </p:spPr>
        <p:txBody>
          <a:bodyPr rtlCol="0">
            <a:normAutofit fontScale="90000"/>
          </a:bodyPr>
          <a:lstStyle/>
          <a:p>
            <a:pPr eaLnBrk="1" fontAlgn="auto" hangingPunct="1">
              <a:spcAft>
                <a:spcPts val="0"/>
              </a:spcAft>
              <a:defRPr/>
            </a:pPr>
            <a:r>
              <a:rPr lang="en-US" altLang="en-US" dirty="0"/>
              <a:t>Give yourself a pay rise - Most people beg their boss for a 3 per cent pay rise and here you are dictating your own pay rise </a:t>
            </a:r>
            <a:br>
              <a:rPr lang="en-US" altLang="en-US" dirty="0"/>
            </a:br>
            <a:endParaRPr lang="en-US" altLang="en-US" dirty="0"/>
          </a:p>
        </p:txBody>
      </p:sp>
      <p:sp>
        <p:nvSpPr>
          <p:cNvPr id="29699" name="Content Placeholder 2"/>
          <p:cNvSpPr>
            <a:spLocks noGrp="1" noChangeArrowheads="1"/>
          </p:cNvSpPr>
          <p:nvPr>
            <p:ph idx="1"/>
          </p:nvPr>
        </p:nvSpPr>
        <p:spPr>
          <a:xfrm>
            <a:off x="2019301" y="3119438"/>
            <a:ext cx="6348413" cy="3879850"/>
          </a:xfrm>
        </p:spPr>
        <p:txBody>
          <a:bodyPr/>
          <a:lstStyle/>
          <a:p>
            <a:pPr eaLnBrk="1" hangingPunct="1"/>
            <a:r>
              <a:rPr lang="en-US" altLang="en-US"/>
              <a:t>Charging an extra $10 to $20 a week rent per property in a portfolio of 10 is equivalent to annual pay rise of $5000 to $10000.</a:t>
            </a:r>
            <a:br>
              <a:rPr lang="en-US" altLang="en-US"/>
            </a:br>
            <a:r>
              <a:rPr lang="en-US" altLang="en-US"/>
              <a:t>Keep tab of when the  lease ends and see if there’s room to increase the rent.</a:t>
            </a:r>
          </a:p>
          <a:p>
            <a:pPr eaLnBrk="1" hangingPunct="1"/>
            <a:r>
              <a:rPr lang="en-US" altLang="en-US"/>
              <a:t>Use depreciation schedules to put dollars in your pocket</a:t>
            </a:r>
          </a:p>
          <a:p>
            <a:pPr eaLnBrk="1" hangingPunct="1"/>
            <a:r>
              <a:rPr lang="en-US" altLang="en-US"/>
              <a:t>‘The art of investing is not charging below market rent but using your skills to earn above market rent eg furnishing the unit, and using the profits to invest back into the property’</a:t>
            </a:r>
          </a:p>
          <a:p>
            <a:pPr eaLnBrk="1" hangingPunct="1"/>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a:extLst>
              <a:ext uri="{FF2B5EF4-FFF2-40B4-BE49-F238E27FC236}">
                <a16:creationId xmlns="" xmlns:a16="http://schemas.microsoft.com/office/drawing/2014/main" id="{D6746A18-F97C-4AB4-B637-75C76D44E64D}"/>
              </a:ext>
            </a:extLst>
          </p:cNvPr>
          <p:cNvSpPr>
            <a:spLocks noGrp="1"/>
          </p:cNvSpPr>
          <p:nvPr>
            <p:ph type="title"/>
          </p:nvPr>
        </p:nvSpPr>
        <p:spPr>
          <a:xfrm>
            <a:off x="1738313" y="117475"/>
            <a:ext cx="7224712" cy="1403350"/>
          </a:xfrm>
        </p:spPr>
        <p:txBody>
          <a:bodyPr rtlCol="0">
            <a:normAutofit fontScale="90000"/>
          </a:bodyPr>
          <a:lstStyle/>
          <a:p>
            <a:pPr eaLnBrk="1" fontAlgn="auto" hangingPunct="1">
              <a:spcAft>
                <a:spcPts val="0"/>
              </a:spcAft>
              <a:defRPr/>
            </a:pPr>
            <a:r>
              <a:rPr lang="en-US" altLang="en-US" dirty="0"/>
              <a:t>Australia The Lucky country – mining -  uranium, iron ore, gas, shale oil, farming, windfarm- hydroponics, goat farming, beef, wheat to brew beer, education, tourism, biotech – Cars</a:t>
            </a:r>
          </a:p>
        </p:txBody>
      </p:sp>
      <p:pic>
        <p:nvPicPr>
          <p:cNvPr id="30723" name="Content Placeholder 1"/>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816666" y="2676636"/>
            <a:ext cx="4318705" cy="3881437"/>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noChangeArrowheads="1"/>
          </p:cNvSpPr>
          <p:nvPr>
            <p:ph type="ctrTitle"/>
          </p:nvPr>
        </p:nvSpPr>
        <p:spPr>
          <a:xfrm>
            <a:off x="2654301" y="2405064"/>
            <a:ext cx="5827713" cy="1646237"/>
          </a:xfrm>
        </p:spPr>
        <p:txBody>
          <a:bodyPr/>
          <a:lstStyle/>
          <a:p>
            <a:pPr eaLnBrk="1" hangingPunct="1"/>
            <a:r>
              <a:rPr lang="en-US" altLang="en-US"/>
              <a:t>‘0 to 14 properties in one year’</a:t>
            </a:r>
            <a:endParaRPr lang="en-AU" altLang="en-US"/>
          </a:p>
        </p:txBody>
      </p:sp>
      <p:sp>
        <p:nvSpPr>
          <p:cNvPr id="3" name="Subtitle 2">
            <a:extLst>
              <a:ext uri="{FF2B5EF4-FFF2-40B4-BE49-F238E27FC236}">
                <a16:creationId xmlns="" xmlns:a16="http://schemas.microsoft.com/office/drawing/2014/main" id="{06CB352C-17B7-4035-8556-85A478E1B85E}"/>
              </a:ext>
            </a:extLst>
          </p:cNvPr>
          <p:cNvSpPr>
            <a:spLocks noGrp="1"/>
          </p:cNvSpPr>
          <p:nvPr>
            <p:ph type="subTitle" idx="1"/>
          </p:nvPr>
        </p:nvSpPr>
        <p:spPr>
          <a:xfrm>
            <a:off x="2654301" y="4051301"/>
            <a:ext cx="5827713" cy="1096963"/>
          </a:xfrm>
        </p:spPr>
        <p:txBody>
          <a:bodyPr/>
          <a:lstStyle/>
          <a:p>
            <a:pPr eaLnBrk="1" hangingPunct="1">
              <a:defRPr/>
            </a:pPr>
            <a:r>
              <a:rPr lang="en-AU" dirty="0"/>
              <a:t>Esme Chin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a:extLst>
              <a:ext uri="{FF2B5EF4-FFF2-40B4-BE49-F238E27FC236}">
                <a16:creationId xmlns="" xmlns:a16="http://schemas.microsoft.com/office/drawing/2014/main" id="{513AEB60-0093-4B36-A4FF-8842CA984C03}"/>
              </a:ext>
            </a:extLst>
          </p:cNvPr>
          <p:cNvSpPr>
            <a:spLocks noGrp="1"/>
          </p:cNvSpPr>
          <p:nvPr>
            <p:ph type="title"/>
          </p:nvPr>
        </p:nvSpPr>
        <p:spPr>
          <a:xfrm>
            <a:off x="2133601" y="371475"/>
            <a:ext cx="6348413"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Asian Century – I am so excited about Sydney and  my focus on Western Sydney                  </a:t>
            </a:r>
          </a:p>
        </p:txBody>
      </p:sp>
      <p:sp>
        <p:nvSpPr>
          <p:cNvPr id="34818" name="Content Placeholder 2">
            <a:extLst>
              <a:ext uri="{FF2B5EF4-FFF2-40B4-BE49-F238E27FC236}">
                <a16:creationId xmlns="" xmlns:a16="http://schemas.microsoft.com/office/drawing/2014/main" id="{C23682FB-E2B2-45C5-A3F8-6FAA47123FE9}"/>
              </a:ext>
            </a:extLst>
          </p:cNvPr>
          <p:cNvSpPr>
            <a:spLocks noGrp="1"/>
          </p:cNvSpPr>
          <p:nvPr>
            <p:ph idx="1"/>
          </p:nvPr>
        </p:nvSpPr>
        <p:spPr>
          <a:xfrm>
            <a:off x="1881189" y="2230439"/>
            <a:ext cx="6600825" cy="4416425"/>
          </a:xfrm>
        </p:spPr>
        <p:txBody>
          <a:bodyPr rtlCol="0">
            <a:normAutofit fontScale="85000" lnSpcReduction="10000"/>
          </a:bodyPr>
          <a:lstStyle/>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Australia is geographically located in Asia - Asians make money in their country but bank in Australia. Australia is cheaper than the UK and the closest Western country, to send kids to study, then migrate</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Half of Sydney population will be in the West – Sydney is landlocked, water in the east and mountains in the West. Green light for </a:t>
            </a:r>
            <a:r>
              <a:rPr lang="en-US" altLang="en-US" dirty="0" err="1">
                <a:solidFill>
                  <a:schemeClr val="tx1">
                    <a:lumMod val="75000"/>
                    <a:lumOff val="25000"/>
                  </a:schemeClr>
                </a:solidFill>
                <a:ea typeface="MS PGothic" charset="-128"/>
              </a:rPr>
              <a:t>Badgery</a:t>
            </a:r>
            <a:r>
              <a:rPr lang="en-US" altLang="en-US" dirty="0">
                <a:solidFill>
                  <a:schemeClr val="tx1">
                    <a:lumMod val="75000"/>
                    <a:lumOff val="25000"/>
                  </a:schemeClr>
                </a:solidFill>
                <a:ea typeface="MS PGothic" charset="-128"/>
              </a:rPr>
              <a:t> airport, - game changer for the West.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Best kept secret – UWS in </a:t>
            </a:r>
            <a:r>
              <a:rPr lang="en-US" altLang="en-US" dirty="0" err="1">
                <a:solidFill>
                  <a:schemeClr val="tx1">
                    <a:lumMod val="75000"/>
                    <a:lumOff val="25000"/>
                  </a:schemeClr>
                </a:solidFill>
                <a:ea typeface="MS PGothic" charset="-128"/>
              </a:rPr>
              <a:t>Kingswood</a:t>
            </a:r>
            <a:r>
              <a:rPr lang="en-US" altLang="en-US" dirty="0">
                <a:solidFill>
                  <a:schemeClr val="tx1">
                    <a:lumMod val="75000"/>
                    <a:lumOff val="25000"/>
                  </a:schemeClr>
                </a:solidFill>
                <a:ea typeface="MS PGothic" charset="-128"/>
              </a:rPr>
              <a:t> - only </a:t>
            </a:r>
            <a:r>
              <a:rPr lang="en-US" altLang="en-US" dirty="0" err="1">
                <a:solidFill>
                  <a:schemeClr val="tx1">
                    <a:lumMod val="75000"/>
                    <a:lumOff val="25000"/>
                  </a:schemeClr>
                </a:solidFill>
                <a:ea typeface="MS PGothic" charset="-128"/>
              </a:rPr>
              <a:t>Uni</a:t>
            </a:r>
            <a:r>
              <a:rPr lang="en-US" altLang="en-US" dirty="0">
                <a:solidFill>
                  <a:schemeClr val="tx1">
                    <a:lumMod val="75000"/>
                    <a:lumOff val="25000"/>
                  </a:schemeClr>
                </a:solidFill>
                <a:ea typeface="MS PGothic" charset="-128"/>
              </a:rPr>
              <a:t> in Sydney where the units are only 350k and under, every where, 790k 2bed in UNSW, UTS, Sydney </a:t>
            </a:r>
            <a:r>
              <a:rPr lang="en-US" altLang="en-US" dirty="0" err="1">
                <a:solidFill>
                  <a:schemeClr val="tx1">
                    <a:lumMod val="75000"/>
                    <a:lumOff val="25000"/>
                  </a:schemeClr>
                </a:solidFill>
                <a:ea typeface="MS PGothic" charset="-128"/>
              </a:rPr>
              <a:t>Uni</a:t>
            </a:r>
            <a:r>
              <a:rPr lang="en-US" altLang="en-US" dirty="0">
                <a:solidFill>
                  <a:schemeClr val="tx1">
                    <a:lumMod val="75000"/>
                    <a:lumOff val="25000"/>
                  </a:schemeClr>
                </a:solidFill>
                <a:ea typeface="MS PGothic" charset="-128"/>
              </a:rPr>
              <a:t>, Macquarie UNI</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Parramatta – Experts say buy within 10km of CBD since I cant afford the old CBD, so,  I invest in </a:t>
            </a:r>
            <a:r>
              <a:rPr lang="en-US" altLang="en-US" dirty="0" err="1">
                <a:solidFill>
                  <a:schemeClr val="tx1">
                    <a:lumMod val="75000"/>
                    <a:lumOff val="25000"/>
                  </a:schemeClr>
                </a:solidFill>
                <a:ea typeface="MS PGothic" charset="-128"/>
              </a:rPr>
              <a:t>Sydneys</a:t>
            </a:r>
            <a:r>
              <a:rPr lang="en-US" altLang="en-US" dirty="0">
                <a:solidFill>
                  <a:schemeClr val="tx1">
                    <a:lumMod val="75000"/>
                    <a:lumOff val="25000"/>
                  </a:schemeClr>
                </a:solidFill>
                <a:ea typeface="MS PGothic" charset="-128"/>
              </a:rPr>
              <a:t> new 2</a:t>
            </a:r>
            <a:r>
              <a:rPr lang="en-US" altLang="en-US" baseline="30000" dirty="0">
                <a:solidFill>
                  <a:schemeClr val="tx1">
                    <a:lumMod val="75000"/>
                    <a:lumOff val="25000"/>
                  </a:schemeClr>
                </a:solidFill>
                <a:ea typeface="MS PGothic" charset="-128"/>
              </a:rPr>
              <a:t>nd</a:t>
            </a:r>
            <a:r>
              <a:rPr lang="en-US" altLang="en-US" dirty="0">
                <a:solidFill>
                  <a:schemeClr val="tx1">
                    <a:lumMod val="75000"/>
                    <a:lumOff val="25000"/>
                  </a:schemeClr>
                </a:solidFill>
                <a:ea typeface="MS PGothic" charset="-128"/>
              </a:rPr>
              <a:t> CBD.  2bed units only 600k</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CEOs will relocate headquarters, given a choice they would pick the new CBD – lower rent/wages. Penthouses hike in value.</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Infrastructure is </a:t>
            </a:r>
            <a:r>
              <a:rPr lang="en-US" altLang="en-US" dirty="0" err="1">
                <a:solidFill>
                  <a:schemeClr val="tx1">
                    <a:lumMod val="75000"/>
                    <a:lumOff val="25000"/>
                  </a:schemeClr>
                </a:solidFill>
                <a:ea typeface="MS PGothic" charset="-128"/>
              </a:rPr>
              <a:t>Sydneycentric</a:t>
            </a:r>
            <a:r>
              <a:rPr lang="en-US" altLang="en-US" dirty="0">
                <a:solidFill>
                  <a:schemeClr val="tx1">
                    <a:lumMod val="75000"/>
                    <a:lumOff val="25000"/>
                  </a:schemeClr>
                </a:solidFill>
                <a:ea typeface="MS PGothic" charset="-128"/>
              </a:rPr>
              <a:t> and First homebuyers in NSW if buying under $650k pays no stamp duty so W. Sydney is perfect hunting ground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noChangeArrowheads="1"/>
          </p:cNvSpPr>
          <p:nvPr>
            <p:ph type="title"/>
          </p:nvPr>
        </p:nvSpPr>
        <p:spPr>
          <a:xfrm>
            <a:off x="1828800" y="508000"/>
            <a:ext cx="8229600" cy="1144588"/>
          </a:xfrm>
        </p:spPr>
        <p:txBody>
          <a:bodyPr/>
          <a:lstStyle/>
          <a:p>
            <a:pPr eaLnBrk="1" hangingPunct="1"/>
            <a:r>
              <a:rPr lang="en-AU" altLang="en-US">
                <a:ea typeface="MS PGothic" panose="020B0600070205080204" pitchFamily="34" charset="-128"/>
              </a:rPr>
              <a:t>Map of Sydney</a:t>
            </a:r>
          </a:p>
        </p:txBody>
      </p:sp>
      <p:pic>
        <p:nvPicPr>
          <p:cNvPr id="33795" name="Content Placeholder 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24000" y="1465263"/>
            <a:ext cx="9144000" cy="4908550"/>
          </a:xfrm>
        </p:spPr>
      </p:pic>
      <p:sp>
        <p:nvSpPr>
          <p:cNvPr id="5" name="Rectangle 4">
            <a:extLst>
              <a:ext uri="{FF2B5EF4-FFF2-40B4-BE49-F238E27FC236}">
                <a16:creationId xmlns="" xmlns:a16="http://schemas.microsoft.com/office/drawing/2014/main" id="{E37667DF-C86B-4FC2-8560-56089923ACB4}"/>
              </a:ext>
            </a:extLst>
          </p:cNvPr>
          <p:cNvSpPr>
            <a:spLocks noChangeArrowheads="1"/>
          </p:cNvSpPr>
          <p:nvPr/>
        </p:nvSpPr>
        <p:spPr bwMode="auto">
          <a:xfrm>
            <a:off x="5054600" y="2776539"/>
            <a:ext cx="635000" cy="384175"/>
          </a:xfrm>
          <a:prstGeom prst="rect">
            <a:avLst/>
          </a:prstGeom>
          <a:noFill/>
          <a:ln w="38100">
            <a:solidFill>
              <a:srgbClr val="0070C0"/>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eaLnBrk="1" fontAlgn="auto" hangingPunct="1">
              <a:spcBef>
                <a:spcPts val="0"/>
              </a:spcBef>
              <a:spcAft>
                <a:spcPts val="0"/>
              </a:spcAft>
              <a:defRPr/>
            </a:pPr>
            <a:endParaRPr lang="en-AU">
              <a:solidFill>
                <a:srgbClr val="FFFFFF"/>
              </a:solidFill>
              <a:latin typeface="Calibri" charset="0"/>
              <a:ea typeface="MS PGothic" charset="0"/>
              <a:cs typeface="MS PGothic" charset="0"/>
            </a:endParaRPr>
          </a:p>
        </p:txBody>
      </p:sp>
      <p:sp>
        <p:nvSpPr>
          <p:cNvPr id="6" name="Rectangle 5">
            <a:extLst>
              <a:ext uri="{FF2B5EF4-FFF2-40B4-BE49-F238E27FC236}">
                <a16:creationId xmlns="" xmlns:a16="http://schemas.microsoft.com/office/drawing/2014/main" id="{5541817F-F0AB-4BA7-9643-FBEE9FAADF39}"/>
              </a:ext>
            </a:extLst>
          </p:cNvPr>
          <p:cNvSpPr>
            <a:spLocks noChangeArrowheads="1"/>
          </p:cNvSpPr>
          <p:nvPr/>
        </p:nvSpPr>
        <p:spPr bwMode="auto">
          <a:xfrm>
            <a:off x="2755900" y="4725989"/>
            <a:ext cx="635000" cy="384175"/>
          </a:xfrm>
          <a:prstGeom prst="rect">
            <a:avLst/>
          </a:prstGeom>
          <a:noFill/>
          <a:ln w="38100">
            <a:solidFill>
              <a:srgbClr val="FF0000"/>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eaLnBrk="1" fontAlgn="auto" hangingPunct="1">
              <a:spcBef>
                <a:spcPts val="0"/>
              </a:spcBef>
              <a:spcAft>
                <a:spcPts val="0"/>
              </a:spcAft>
              <a:defRPr/>
            </a:pPr>
            <a:endParaRPr lang="en-AU">
              <a:solidFill>
                <a:srgbClr val="FFFFFF"/>
              </a:solidFill>
              <a:latin typeface="Calibri" charset="0"/>
              <a:ea typeface="MS PGothic" charset="0"/>
              <a:cs typeface="MS PGothic" charset="0"/>
            </a:endParaRPr>
          </a:p>
        </p:txBody>
      </p:sp>
      <p:sp>
        <p:nvSpPr>
          <p:cNvPr id="7" name="Rectangle 6">
            <a:extLst>
              <a:ext uri="{FF2B5EF4-FFF2-40B4-BE49-F238E27FC236}">
                <a16:creationId xmlns="" xmlns:a16="http://schemas.microsoft.com/office/drawing/2014/main" id="{C84D7EB4-370D-47CE-A86C-6D30CB3BE7C5}"/>
              </a:ext>
            </a:extLst>
          </p:cNvPr>
          <p:cNvSpPr>
            <a:spLocks noChangeArrowheads="1"/>
          </p:cNvSpPr>
          <p:nvPr/>
        </p:nvSpPr>
        <p:spPr bwMode="auto">
          <a:xfrm>
            <a:off x="6350000" y="3535364"/>
            <a:ext cx="635000" cy="384175"/>
          </a:xfrm>
          <a:prstGeom prst="rect">
            <a:avLst/>
          </a:prstGeom>
          <a:noFill/>
          <a:ln w="38100">
            <a:solidFill>
              <a:srgbClr val="FF0000"/>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eaLnBrk="1" fontAlgn="auto" hangingPunct="1">
              <a:spcBef>
                <a:spcPts val="0"/>
              </a:spcBef>
              <a:spcAft>
                <a:spcPts val="0"/>
              </a:spcAft>
              <a:defRPr/>
            </a:pPr>
            <a:endParaRPr lang="en-AU">
              <a:solidFill>
                <a:srgbClr val="FFFFFF"/>
              </a:solidFill>
              <a:latin typeface="Calibri" charset="0"/>
              <a:ea typeface="MS PGothic" charset="0"/>
              <a:cs typeface="MS PGothic" charset="0"/>
            </a:endParaRPr>
          </a:p>
        </p:txBody>
      </p:sp>
      <p:sp>
        <p:nvSpPr>
          <p:cNvPr id="8" name="Rectangle 7">
            <a:extLst>
              <a:ext uri="{FF2B5EF4-FFF2-40B4-BE49-F238E27FC236}">
                <a16:creationId xmlns="" xmlns:a16="http://schemas.microsoft.com/office/drawing/2014/main" id="{C1F6ABAD-505C-4521-94F1-1D81A46547AF}"/>
              </a:ext>
            </a:extLst>
          </p:cNvPr>
          <p:cNvSpPr>
            <a:spLocks noChangeArrowheads="1"/>
          </p:cNvSpPr>
          <p:nvPr/>
        </p:nvSpPr>
        <p:spPr bwMode="auto">
          <a:xfrm>
            <a:off x="2057400" y="2519363"/>
            <a:ext cx="635000" cy="387350"/>
          </a:xfrm>
          <a:prstGeom prst="rect">
            <a:avLst/>
          </a:prstGeom>
          <a:noFill/>
          <a:ln w="38100">
            <a:solidFill>
              <a:srgbClr val="FF0000"/>
            </a:solidFill>
            <a:miter lim="800000"/>
            <a:headEnd/>
            <a:tailEnd/>
          </a:ln>
          <a:effectLst>
            <a:outerShdw blurRad="40000" dist="23000" dir="5400000" rotWithShape="0">
              <a:srgbClr val="808080">
                <a:alpha val="34998"/>
              </a:srgbClr>
            </a:outerShdw>
          </a:effectLst>
          <a:extLst>
            <a:ext uri="{909E8E84-426E-40DD-AFC4-6F175D3DCCD1}">
              <a14:hiddenFill xmlns:a14="http://schemas.microsoft.com/office/drawing/2010/main">
                <a:solidFill>
                  <a:srgbClr val="FFFFFF"/>
                </a:solidFill>
              </a14:hiddenFill>
            </a:ext>
          </a:extLst>
        </p:spPr>
        <p:txBody>
          <a:bodyPr anchor="ctr"/>
          <a:lstStyle/>
          <a:p>
            <a:pPr algn="ctr" eaLnBrk="1" fontAlgn="auto" hangingPunct="1">
              <a:spcBef>
                <a:spcPts val="0"/>
              </a:spcBef>
              <a:spcAft>
                <a:spcPts val="0"/>
              </a:spcAft>
              <a:defRPr/>
            </a:pPr>
            <a:endParaRPr lang="en-AU">
              <a:solidFill>
                <a:srgbClr val="FFFFFF"/>
              </a:solidFill>
              <a:latin typeface="Calibri" charset="0"/>
              <a:ea typeface="MS PGothic" charset="0"/>
              <a:cs typeface="MS PGothic"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p:txBody>
          <a:bodyPr/>
          <a:lstStyle/>
          <a:p>
            <a:pPr eaLnBrk="1" hangingPunct="1"/>
            <a:r>
              <a:rPr lang="en-US" altLang="en-US">
                <a:ea typeface="MS PGothic" panose="020B0600070205080204" pitchFamily="34" charset="-128"/>
              </a:rPr>
              <a:t>I buy Ugly Ducklings – Penrith Unit</a:t>
            </a:r>
          </a:p>
        </p:txBody>
      </p:sp>
      <p:pic>
        <p:nvPicPr>
          <p:cNvPr id="35843" name="Picture 4" descr="photo 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1238" y="1304926"/>
            <a:ext cx="3586162" cy="477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7"/>
          <p:cNvSpPr txBox="1">
            <a:spLocks noChangeArrowheads="1"/>
          </p:cNvSpPr>
          <p:nvPr/>
        </p:nvSpPr>
        <p:spPr bwMode="auto">
          <a:xfrm>
            <a:off x="6162676" y="2143125"/>
            <a:ext cx="4308475"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Deceased estate/ owner found dead in the lounge room!</a:t>
            </a:r>
          </a:p>
          <a:p>
            <a:pPr eaLnBrk="1" hangingPunct="1">
              <a:spcBef>
                <a:spcPct val="0"/>
              </a:spcBef>
              <a:buClrTx/>
              <a:buSzTx/>
              <a:buFontTx/>
              <a:buNone/>
            </a:pPr>
            <a:endParaRPr lang="en-US" altLang="en-US" sz="2600">
              <a:solidFill>
                <a:schemeClr val="tx1"/>
              </a:solidFill>
              <a:latin typeface="Calibri" panose="020F0502020204030204" pitchFamily="34" charset="0"/>
              <a:ea typeface="MS PGothic" panose="020B0600070205080204" pitchFamily="34" charset="-128"/>
            </a:endParaRPr>
          </a:p>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Bought in 2009 for: $149,000</a:t>
            </a:r>
          </a:p>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Renovation costs: $21,000</a:t>
            </a:r>
          </a:p>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Sold in late 2014 for $280,000</a:t>
            </a:r>
          </a:p>
        </p:txBody>
      </p:sp>
      <p:sp>
        <p:nvSpPr>
          <p:cNvPr id="35845" name="TextBox 8"/>
          <p:cNvSpPr txBox="1">
            <a:spLocks noChangeArrowheads="1"/>
          </p:cNvSpPr>
          <p:nvPr/>
        </p:nvSpPr>
        <p:spPr bwMode="auto">
          <a:xfrm>
            <a:off x="6162676" y="1428751"/>
            <a:ext cx="30718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600" b="1">
                <a:solidFill>
                  <a:schemeClr val="tx1"/>
                </a:solidFill>
                <a:latin typeface="Calibri" panose="020F0502020204030204" pitchFamily="34" charset="0"/>
                <a:ea typeface="MS PGothic" panose="020B0600070205080204" pitchFamily="34" charset="-128"/>
              </a:rPr>
              <a:t>Before renovations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noChangeArrowheads="1"/>
          </p:cNvSpPr>
          <p:nvPr>
            <p:ph type="title"/>
          </p:nvPr>
        </p:nvSpPr>
        <p:spPr>
          <a:xfrm>
            <a:off x="1901825" y="177800"/>
            <a:ext cx="8229600" cy="1143000"/>
          </a:xfrm>
        </p:spPr>
        <p:txBody>
          <a:bodyPr/>
          <a:lstStyle/>
          <a:p>
            <a:pPr eaLnBrk="1" hangingPunct="1"/>
            <a:r>
              <a:rPr lang="en-US" altLang="en-US">
                <a:ea typeface="MS PGothic" panose="020B0600070205080204" pitchFamily="34" charset="-128"/>
              </a:rPr>
              <a:t>Penrith unit: After Renovations</a:t>
            </a:r>
          </a:p>
        </p:txBody>
      </p:sp>
      <p:pic>
        <p:nvPicPr>
          <p:cNvPr id="36867" name="Picture 3" descr="photo 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081088"/>
            <a:ext cx="5540375"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4" descr="photo 3.JPG"/>
          <p:cNvPicPr>
            <a:picLocks noChangeAspect="1"/>
          </p:cNvPicPr>
          <p:nvPr/>
        </p:nvPicPr>
        <p:blipFill>
          <a:blip r:embed="rId3">
            <a:extLst>
              <a:ext uri="{28A0092B-C50C-407E-A947-70E740481C1C}">
                <a14:useLocalDpi xmlns:a14="http://schemas.microsoft.com/office/drawing/2010/main" val="0"/>
              </a:ext>
            </a:extLst>
          </a:blip>
          <a:srcRect r="9467"/>
          <a:stretch>
            <a:fillRect/>
          </a:stretch>
        </p:blipFill>
        <p:spPr bwMode="auto">
          <a:xfrm>
            <a:off x="6546850" y="1081088"/>
            <a:ext cx="4121150"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a:xfrm>
            <a:off x="1981200" y="82550"/>
            <a:ext cx="8229600" cy="1143000"/>
          </a:xfrm>
        </p:spPr>
        <p:txBody>
          <a:bodyPr/>
          <a:lstStyle/>
          <a:p>
            <a:pPr eaLnBrk="1" hangingPunct="1"/>
            <a:r>
              <a:rPr lang="en-US" altLang="en-US">
                <a:ea typeface="MS PGothic" panose="020B0600070205080204" pitchFamily="34" charset="-128"/>
              </a:rPr>
              <a:t>Parramatta projects</a:t>
            </a:r>
          </a:p>
        </p:txBody>
      </p:sp>
      <p:pic>
        <p:nvPicPr>
          <p:cNvPr id="37891" name="Content Placeholder 3" descr="WEB__MG_70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8727" b="8727"/>
          <a:stretch>
            <a:fillRect/>
          </a:stretch>
        </p:blipFill>
        <p:spPr>
          <a:xfrm>
            <a:off x="1981200" y="1077913"/>
            <a:ext cx="8229600" cy="4525962"/>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noChangeArrowheads="1"/>
          </p:cNvSpPr>
          <p:nvPr>
            <p:ph type="title"/>
          </p:nvPr>
        </p:nvSpPr>
        <p:spPr>
          <a:xfrm>
            <a:off x="2133601" y="236538"/>
            <a:ext cx="6348413" cy="1320800"/>
          </a:xfrm>
        </p:spPr>
        <p:txBody>
          <a:bodyPr/>
          <a:lstStyle/>
          <a:p>
            <a:pPr eaLnBrk="1" hangingPunct="1"/>
            <a:r>
              <a:rPr lang="en-US" altLang="en-US">
                <a:ea typeface="MS PGothic" panose="020B0600070205080204" pitchFamily="34" charset="-128"/>
              </a:rPr>
              <a:t>Parramatta shop conversion to unit: Before Conversion</a:t>
            </a:r>
          </a:p>
        </p:txBody>
      </p:sp>
      <p:pic>
        <p:nvPicPr>
          <p:cNvPr id="38915" name="Picture 3" descr="IMG_248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49414"/>
            <a:ext cx="4376738" cy="413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6" name="Picture 4" descr="IMG_248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00738" y="1649414"/>
            <a:ext cx="4767262" cy="413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noChangeArrowheads="1"/>
          </p:cNvSpPr>
          <p:nvPr>
            <p:ph type="title"/>
          </p:nvPr>
        </p:nvSpPr>
        <p:spPr/>
        <p:txBody>
          <a:bodyPr/>
          <a:lstStyle/>
          <a:p>
            <a:pPr eaLnBrk="1" hangingPunct="1"/>
            <a:r>
              <a:rPr lang="en-US" altLang="en-US">
                <a:ea typeface="MS PGothic" panose="020B0600070205080204" pitchFamily="34" charset="-128"/>
              </a:rPr>
              <a:t> </a:t>
            </a:r>
          </a:p>
        </p:txBody>
      </p:sp>
      <p:sp>
        <p:nvSpPr>
          <p:cNvPr id="39939" name="Title 1"/>
          <p:cNvSpPr txBox="1">
            <a:spLocks/>
          </p:cNvSpPr>
          <p:nvPr/>
        </p:nvSpPr>
        <p:spPr bwMode="auto">
          <a:xfrm>
            <a:off x="1897063" y="403225"/>
            <a:ext cx="6723062"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sz="4400">
                <a:solidFill>
                  <a:schemeClr val="accent1"/>
                </a:solidFill>
                <a:latin typeface="Calibri" panose="020F0502020204030204" pitchFamily="34" charset="0"/>
                <a:ea typeface="MS PGothic" panose="020B0600070205080204" pitchFamily="34" charset="-128"/>
              </a:rPr>
              <a:t>Parramatta shop: After conversion to unit</a:t>
            </a:r>
          </a:p>
        </p:txBody>
      </p:sp>
      <p:pic>
        <p:nvPicPr>
          <p:cNvPr id="39940" name="Picture 9" descr="WEB__MG_7019.jpg"/>
          <p:cNvPicPr>
            <a:picLocks noChangeAspect="1"/>
          </p:cNvPicPr>
          <p:nvPr/>
        </p:nvPicPr>
        <p:blipFill>
          <a:blip r:embed="rId2">
            <a:extLst>
              <a:ext uri="{28A0092B-C50C-407E-A947-70E740481C1C}">
                <a14:useLocalDpi xmlns:a14="http://schemas.microsoft.com/office/drawing/2010/main" val="0"/>
              </a:ext>
            </a:extLst>
          </a:blip>
          <a:srcRect l="18237"/>
          <a:stretch>
            <a:fillRect/>
          </a:stretch>
        </p:blipFill>
        <p:spPr bwMode="auto">
          <a:xfrm>
            <a:off x="6245226" y="2868614"/>
            <a:ext cx="4422775"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10" descr="WEB__MG_6994.jpg"/>
          <p:cNvPicPr>
            <a:picLocks noChangeAspect="1"/>
          </p:cNvPicPr>
          <p:nvPr/>
        </p:nvPicPr>
        <p:blipFill>
          <a:blip r:embed="rId3">
            <a:extLst>
              <a:ext uri="{28A0092B-C50C-407E-A947-70E740481C1C}">
                <a14:useLocalDpi xmlns:a14="http://schemas.microsoft.com/office/drawing/2010/main" val="0"/>
              </a:ext>
            </a:extLst>
          </a:blip>
          <a:srcRect l="8475"/>
          <a:stretch>
            <a:fillRect/>
          </a:stretch>
        </p:blipFill>
        <p:spPr bwMode="auto">
          <a:xfrm>
            <a:off x="1524000" y="1835151"/>
            <a:ext cx="4857750" cy="353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 xmlns:a16="http://schemas.microsoft.com/office/drawing/2014/main" id="{EFB586B6-259A-4AF4-8083-CE0426C2BF8C}"/>
              </a:ext>
            </a:extLst>
          </p:cNvPr>
          <p:cNvSpPr>
            <a:spLocks noGrp="1"/>
          </p:cNvSpPr>
          <p:nvPr>
            <p:ph type="title"/>
          </p:nvPr>
        </p:nvSpPr>
        <p:spPr>
          <a:xfrm>
            <a:off x="1809751" y="285750"/>
            <a:ext cx="7161213" cy="11430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Parramatta shop conversion to unit</a:t>
            </a:r>
          </a:p>
        </p:txBody>
      </p:sp>
      <p:pic>
        <p:nvPicPr>
          <p:cNvPr id="40963" name="Picture 11" descr="WEB__MG_698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7013" y="3175001"/>
            <a:ext cx="4540251"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4" name="Picture 12" descr="WEB__MG_6982.jpg"/>
          <p:cNvPicPr>
            <a:picLocks noChangeAspect="1"/>
          </p:cNvPicPr>
          <p:nvPr/>
        </p:nvPicPr>
        <p:blipFill>
          <a:blip r:embed="rId4">
            <a:extLst>
              <a:ext uri="{28A0092B-C50C-407E-A947-70E740481C1C}">
                <a14:useLocalDpi xmlns:a14="http://schemas.microsoft.com/office/drawing/2010/main" val="0"/>
              </a:ext>
            </a:extLst>
          </a:blip>
          <a:srcRect l="20293"/>
          <a:stretch>
            <a:fillRect/>
          </a:stretch>
        </p:blipFill>
        <p:spPr bwMode="auto">
          <a:xfrm>
            <a:off x="6037264" y="1265239"/>
            <a:ext cx="4630737"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Box 13"/>
          <p:cNvSpPr txBox="1">
            <a:spLocks noChangeArrowheads="1"/>
          </p:cNvSpPr>
          <p:nvPr/>
        </p:nvSpPr>
        <p:spPr bwMode="auto">
          <a:xfrm>
            <a:off x="1905001" y="1428751"/>
            <a:ext cx="40370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Before conversion shop was worth $250,000</a:t>
            </a:r>
          </a:p>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Spent $100k</a:t>
            </a:r>
          </a:p>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Present value: $590,000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noChangeArrowheads="1"/>
          </p:cNvSpPr>
          <p:nvPr>
            <p:ph type="title"/>
          </p:nvPr>
        </p:nvSpPr>
        <p:spPr/>
        <p:txBody>
          <a:bodyPr/>
          <a:lstStyle/>
          <a:p>
            <a:pPr eaLnBrk="1" hangingPunct="1"/>
            <a:endParaRPr lang="en-AU" altLang="en-US">
              <a:ea typeface="MS PGothic" panose="020B0600070205080204" pitchFamily="34" charset="-128"/>
            </a:endParaRPr>
          </a:p>
        </p:txBody>
      </p:sp>
      <p:pic>
        <p:nvPicPr>
          <p:cNvPr id="43011"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79564" y="193676"/>
            <a:ext cx="9012237" cy="6316663"/>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Content Placeholder 3" descr="photo 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9376" b="29376"/>
          <a:stretch>
            <a:fillRect/>
          </a:stretch>
        </p:blipFill>
        <p:spPr>
          <a:xfrm>
            <a:off x="1524000" y="1"/>
            <a:ext cx="4660900" cy="2562225"/>
          </a:xfrm>
        </p:spPr>
      </p:pic>
      <p:pic>
        <p:nvPicPr>
          <p:cNvPr id="44035" name="Picture 4" descr="photo 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2562226"/>
            <a:ext cx="2949575" cy="429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5" descr="photo 3.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66050" y="2989264"/>
            <a:ext cx="2901950" cy="386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6" descr="photo 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4900" y="-34925"/>
            <a:ext cx="44831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7" descr="photo 1.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73576" y="3181351"/>
            <a:ext cx="3311525"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p:nvPr>
        </p:nvSpPr>
        <p:spPr>
          <a:xfrm>
            <a:off x="2133601" y="495300"/>
            <a:ext cx="6348413" cy="1320800"/>
          </a:xfrm>
        </p:spPr>
        <p:txBody>
          <a:bodyPr/>
          <a:lstStyle/>
          <a:p>
            <a:pPr eaLnBrk="1" hangingPunct="1"/>
            <a:r>
              <a:rPr lang="en-US" altLang="en-US"/>
              <a:t>How I built a multi - million dollar portfolio </a:t>
            </a:r>
          </a:p>
        </p:txBody>
      </p:sp>
      <p:sp>
        <p:nvSpPr>
          <p:cNvPr id="7171" name="Content Placeholder 2"/>
          <p:cNvSpPr>
            <a:spLocks noGrp="1" noChangeArrowheads="1"/>
          </p:cNvSpPr>
          <p:nvPr>
            <p:ph idx="1"/>
          </p:nvPr>
        </p:nvSpPr>
        <p:spPr>
          <a:xfrm>
            <a:off x="1889125" y="2105026"/>
            <a:ext cx="7886700" cy="4486275"/>
          </a:xfrm>
        </p:spPr>
        <p:txBody>
          <a:bodyPr/>
          <a:lstStyle/>
          <a:p>
            <a:pPr eaLnBrk="1" hangingPunct="1"/>
            <a:r>
              <a:rPr lang="en-US" altLang="en-US"/>
              <a:t>Esme Chin, Property Entrepreneur, Developer, Speaker, Coach</a:t>
            </a:r>
          </a:p>
          <a:p>
            <a:pPr eaLnBrk="1" hangingPunct="1"/>
            <a:r>
              <a:rPr lang="en-US" altLang="en-US"/>
              <a:t>Property Women of the Year – Best Newcomer - 2009 – Runner up</a:t>
            </a:r>
          </a:p>
          <a:p>
            <a:pPr eaLnBrk="1" hangingPunct="1"/>
            <a:r>
              <a:rPr lang="en-US" altLang="en-US"/>
              <a:t>Property Investor of the Year 2015 – Runner up, Your Investment Property magazine</a:t>
            </a:r>
          </a:p>
          <a:p>
            <a:pPr eaLnBrk="1" hangingPunct="1"/>
            <a:r>
              <a:rPr lang="en-US" altLang="en-US"/>
              <a:t>Property Investor of the Year 2015 – Runner up, Knowledge Source</a:t>
            </a:r>
          </a:p>
          <a:p>
            <a:pPr eaLnBrk="1" hangingPunct="1"/>
            <a:r>
              <a:rPr lang="en-US" altLang="en-US"/>
              <a:t>Most invest as a couple, but I did it as a single Mum. I have built a portfolio that spans five states in Australia – NSW, Victoria, W.A., S.A, and Tasmania. I have expanded to the U.S. </a:t>
            </a:r>
          </a:p>
          <a:p>
            <a:pPr eaLnBrk="1" hangingPunct="1"/>
            <a:r>
              <a:rPr lang="en-US" altLang="en-US"/>
              <a:t>I have renovated 16 properties in both Australia and the US  </a:t>
            </a:r>
          </a:p>
          <a:p>
            <a:pPr eaLnBrk="1" hangingPunct="1"/>
            <a:r>
              <a:rPr lang="en-US" altLang="en-US"/>
              <a:t>Objective – share my story. My blueprint for success. Entrepreneurs are visionaires – we see what others cant see. </a:t>
            </a:r>
          </a:p>
          <a:p>
            <a:pPr eaLnBrk="1" hangingPunct="1"/>
            <a:r>
              <a:rPr lang="en-US" altLang="en-US"/>
              <a:t>Questions – hand notes to me during break. 2</a:t>
            </a:r>
            <a:r>
              <a:rPr lang="en-US" altLang="en-US" baseline="30000"/>
              <a:t>nd</a:t>
            </a:r>
            <a:r>
              <a:rPr lang="en-US" altLang="en-US"/>
              <a:t> session, I will answer</a:t>
            </a:r>
          </a:p>
          <a:p>
            <a:pPr eaLnBrk="1" hangingPunct="1"/>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noChangeArrowheads="1"/>
          </p:cNvSpPr>
          <p:nvPr>
            <p:ph type="title"/>
          </p:nvPr>
        </p:nvSpPr>
        <p:spPr>
          <a:xfrm>
            <a:off x="1893888" y="127000"/>
            <a:ext cx="6348412" cy="1320800"/>
          </a:xfrm>
        </p:spPr>
        <p:txBody>
          <a:bodyPr/>
          <a:lstStyle/>
          <a:p>
            <a:pPr eaLnBrk="1" hangingPunct="1"/>
            <a:r>
              <a:rPr lang="en-US" altLang="en-US"/>
              <a:t>Kingswood – 2009 - $180k, Sold 2016 - $320k</a:t>
            </a:r>
          </a:p>
        </p:txBody>
      </p:sp>
      <p:pic>
        <p:nvPicPr>
          <p:cNvPr id="45063"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87813" y="2676526"/>
            <a:ext cx="3549650" cy="2365375"/>
          </a:xfrm>
        </p:spPr>
      </p:pic>
      <p:pic>
        <p:nvPicPr>
          <p:cNvPr id="4505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42150" y="4448176"/>
            <a:ext cx="361315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4554538"/>
            <a:ext cx="3455988"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38300" y="1366839"/>
            <a:ext cx="33591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05626" y="1377951"/>
            <a:ext cx="3762375"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noChangeArrowheads="1"/>
          </p:cNvSpPr>
          <p:nvPr>
            <p:ph type="title"/>
          </p:nvPr>
        </p:nvSpPr>
        <p:spPr>
          <a:xfrm>
            <a:off x="1744663" y="198439"/>
            <a:ext cx="7288212" cy="1260475"/>
          </a:xfrm>
        </p:spPr>
        <p:txBody>
          <a:bodyPr/>
          <a:lstStyle/>
          <a:p>
            <a:pPr eaLnBrk="1" hangingPunct="1"/>
            <a:r>
              <a:rPr lang="en-US" altLang="en-US">
                <a:ea typeface="MS PGothic" panose="020B0600070205080204" pitchFamily="34" charset="-128"/>
              </a:rPr>
              <a:t>Bread and butter/Mama Papa Houses</a:t>
            </a:r>
          </a:p>
        </p:txBody>
      </p:sp>
      <p:pic>
        <p:nvPicPr>
          <p:cNvPr id="46083" name="Content Placeholder 3" descr="SSA5C00410015062217410-2.pd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1092" b="11092"/>
          <a:stretch>
            <a:fillRect/>
          </a:stretch>
        </p:blipFill>
        <p:spPr>
          <a:xfrm>
            <a:off x="1524000" y="1458913"/>
            <a:ext cx="8763000" cy="4818062"/>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noChangeArrowheads="1"/>
          </p:cNvSpPr>
          <p:nvPr>
            <p:ph type="title"/>
          </p:nvPr>
        </p:nvSpPr>
        <p:spPr>
          <a:xfrm>
            <a:off x="2066926" y="450850"/>
            <a:ext cx="6346825" cy="1320800"/>
          </a:xfrm>
        </p:spPr>
        <p:txBody>
          <a:bodyPr/>
          <a:lstStyle/>
          <a:p>
            <a:pPr eaLnBrk="1" hangingPunct="1"/>
            <a:r>
              <a:rPr lang="en-US" altLang="en-US">
                <a:ea typeface="MS PGothic" panose="020B0600070205080204" pitchFamily="34" charset="-128"/>
              </a:rPr>
              <a:t>Whalan House/Granny flat </a:t>
            </a:r>
          </a:p>
        </p:txBody>
      </p:sp>
      <p:pic>
        <p:nvPicPr>
          <p:cNvPr id="47107" name="Picture 4" descr="lounge small.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417638"/>
            <a:ext cx="3614738" cy="227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7" descr="granny backyard 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3695700"/>
            <a:ext cx="4151313"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descr="granny lounge small.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95939" y="2009776"/>
            <a:ext cx="4764087"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 xmlns:a16="http://schemas.microsoft.com/office/drawing/2014/main" id="{C195FF86-F606-495E-BE4F-41AE086BB702}"/>
              </a:ext>
            </a:extLst>
          </p:cNvPr>
          <p:cNvCxnSpPr>
            <a:cxnSpLocks noChangeShapeType="1"/>
            <a:stCxn id="47111" idx="1"/>
          </p:cNvCxnSpPr>
          <p:nvPr/>
        </p:nvCxnSpPr>
        <p:spPr bwMode="auto">
          <a:xfrm flipH="1">
            <a:off x="5240339" y="1525588"/>
            <a:ext cx="769937" cy="512762"/>
          </a:xfrm>
          <a:prstGeom prst="straightConnector1">
            <a:avLst/>
          </a:prstGeom>
          <a:noFill/>
          <a:ln w="57150">
            <a:solidFill>
              <a:srgbClr val="3366FF"/>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47111" name="TextBox 11"/>
          <p:cNvSpPr txBox="1">
            <a:spLocks noChangeArrowheads="1"/>
          </p:cNvSpPr>
          <p:nvPr/>
        </p:nvSpPr>
        <p:spPr bwMode="auto">
          <a:xfrm>
            <a:off x="6010276" y="1279526"/>
            <a:ext cx="41052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House living room</a:t>
            </a:r>
          </a:p>
        </p:txBody>
      </p:sp>
      <p:cxnSp>
        <p:nvCxnSpPr>
          <p:cNvPr id="14" name="Straight Arrow Connector 13">
            <a:extLst>
              <a:ext uri="{FF2B5EF4-FFF2-40B4-BE49-F238E27FC236}">
                <a16:creationId xmlns="" xmlns:a16="http://schemas.microsoft.com/office/drawing/2014/main" id="{C31281F8-E841-4168-86ED-BA5D736D4454}"/>
              </a:ext>
            </a:extLst>
          </p:cNvPr>
          <p:cNvCxnSpPr>
            <a:cxnSpLocks noChangeShapeType="1"/>
            <a:stCxn id="47114" idx="1"/>
          </p:cNvCxnSpPr>
          <p:nvPr/>
        </p:nvCxnSpPr>
        <p:spPr bwMode="auto">
          <a:xfrm flipH="1">
            <a:off x="5930900" y="6148389"/>
            <a:ext cx="768350" cy="85725"/>
          </a:xfrm>
          <a:prstGeom prst="straightConnector1">
            <a:avLst/>
          </a:prstGeom>
          <a:noFill/>
          <a:ln w="57150">
            <a:solidFill>
              <a:srgbClr val="3366FF"/>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 xmlns:a16="http://schemas.microsoft.com/office/drawing/2014/main" id="{89DFF174-56C6-4E2C-A8B6-7BDF79E9951E}"/>
              </a:ext>
            </a:extLst>
          </p:cNvPr>
          <p:cNvCxnSpPr>
            <a:cxnSpLocks noChangeShapeType="1"/>
            <a:stCxn id="47114" idx="0"/>
          </p:cNvCxnSpPr>
          <p:nvPr/>
        </p:nvCxnSpPr>
        <p:spPr bwMode="auto">
          <a:xfrm flipV="1">
            <a:off x="7596188" y="5056188"/>
            <a:ext cx="0" cy="444500"/>
          </a:xfrm>
          <a:prstGeom prst="straightConnector1">
            <a:avLst/>
          </a:prstGeom>
          <a:noFill/>
          <a:ln w="57150">
            <a:solidFill>
              <a:srgbClr val="3366FF"/>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47114" name="TextBox 15"/>
          <p:cNvSpPr txBox="1">
            <a:spLocks noChangeArrowheads="1"/>
          </p:cNvSpPr>
          <p:nvPr/>
        </p:nvSpPr>
        <p:spPr bwMode="auto">
          <a:xfrm>
            <a:off x="6699250" y="5500688"/>
            <a:ext cx="1792288"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600">
                <a:solidFill>
                  <a:schemeClr val="tx1"/>
                </a:solidFill>
                <a:latin typeface="Calibri" panose="020F0502020204030204" pitchFamily="34" charset="0"/>
                <a:ea typeface="MS PGothic" panose="020B0600070205080204" pitchFamily="34" charset="-128"/>
              </a:rPr>
              <a:t>Granny flat backyard and living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 xmlns:a16="http://schemas.microsoft.com/office/drawing/2014/main" id="{E7657ECC-5E11-4003-980F-30D66AB89C88}"/>
              </a:ext>
            </a:extLst>
          </p:cNvPr>
          <p:cNvSpPr>
            <a:spLocks noGrp="1"/>
          </p:cNvSpPr>
          <p:nvPr>
            <p:ph type="title"/>
          </p:nvPr>
        </p:nvSpPr>
        <p:spPr>
          <a:xfrm>
            <a:off x="2133601" y="381000"/>
            <a:ext cx="6348413"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Property = Golden goose. Why kill the goose that lay golden eggs?</a:t>
            </a:r>
          </a:p>
        </p:txBody>
      </p:sp>
      <p:sp>
        <p:nvSpPr>
          <p:cNvPr id="20483" name="Content Placeholder 2">
            <a:extLst>
              <a:ext uri="{FF2B5EF4-FFF2-40B4-BE49-F238E27FC236}">
                <a16:creationId xmlns="" xmlns:a16="http://schemas.microsoft.com/office/drawing/2014/main" id="{931F5A76-D69B-45AB-BB61-8789C5A7D5BF}"/>
              </a:ext>
            </a:extLst>
          </p:cNvPr>
          <p:cNvSpPr>
            <a:spLocks noGrp="1"/>
          </p:cNvSpPr>
          <p:nvPr>
            <p:ph idx="1"/>
          </p:nvPr>
        </p:nvSpPr>
        <p:spPr>
          <a:xfrm>
            <a:off x="1954213" y="2160589"/>
            <a:ext cx="6705600" cy="4478337"/>
          </a:xfrm>
        </p:spPr>
        <p:txBody>
          <a:bodyPr rtlCol="0">
            <a:normAutofit fontScale="92500" lnSpcReduction="10000"/>
          </a:bodyPr>
          <a:lstStyle/>
          <a:p>
            <a:pPr eaLnBrk="1" fontAlgn="auto" hangingPunct="1">
              <a:spcAft>
                <a:spcPts val="0"/>
              </a:spcAft>
              <a:buFont typeface="Arial"/>
              <a:buChar char="•"/>
              <a:defRPr/>
            </a:pPr>
            <a:r>
              <a:rPr lang="en-AU" dirty="0">
                <a:solidFill>
                  <a:schemeClr val="tx1">
                    <a:lumMod val="75000"/>
                    <a:lumOff val="25000"/>
                  </a:schemeClr>
                </a:solidFill>
                <a:ea typeface="MS PGothic" charset="0"/>
              </a:rPr>
              <a:t>Selling is antiquated way of thinking, if you need money take out equity, that way you got your money, the house remains yours and rent keeps coming.</a:t>
            </a:r>
          </a:p>
          <a:p>
            <a:pPr eaLnBrk="1" fontAlgn="auto" hangingPunct="1">
              <a:spcAft>
                <a:spcPts val="0"/>
              </a:spcAft>
              <a:buFont typeface="Arial"/>
              <a:buChar char="•"/>
              <a:defRPr/>
            </a:pPr>
            <a:r>
              <a:rPr lang="en-AU" dirty="0">
                <a:solidFill>
                  <a:schemeClr val="tx1">
                    <a:lumMod val="75000"/>
                    <a:lumOff val="25000"/>
                  </a:schemeClr>
                </a:solidFill>
                <a:ea typeface="MS PGothic" charset="0"/>
              </a:rPr>
              <a:t>Foundation portfolio – the only time to sell is 1) reward 2) problem property 3) no longer fit your strategy, better use of money elsewhere 4) loss of job or terminal illness</a:t>
            </a:r>
          </a:p>
          <a:p>
            <a:pPr eaLnBrk="1" fontAlgn="auto" hangingPunct="1">
              <a:spcAft>
                <a:spcPts val="0"/>
              </a:spcAft>
              <a:buFont typeface="Arial"/>
              <a:buChar char="•"/>
              <a:defRPr/>
            </a:pPr>
            <a:r>
              <a:rPr lang="en-AU" dirty="0">
                <a:solidFill>
                  <a:schemeClr val="tx1">
                    <a:lumMod val="75000"/>
                    <a:lumOff val="25000"/>
                  </a:schemeClr>
                </a:solidFill>
                <a:ea typeface="MS PGothic" charset="0"/>
              </a:rPr>
              <a:t>To grow your portfolio quick, enter markets that is about to surge and ride it</a:t>
            </a:r>
          </a:p>
          <a:p>
            <a:pPr eaLnBrk="1" fontAlgn="auto" hangingPunct="1">
              <a:spcAft>
                <a:spcPts val="0"/>
              </a:spcAft>
              <a:buFont typeface="Arial"/>
              <a:buChar char="•"/>
              <a:defRPr/>
            </a:pPr>
            <a:r>
              <a:rPr lang="en-AU" dirty="0">
                <a:solidFill>
                  <a:schemeClr val="tx1">
                    <a:lumMod val="75000"/>
                    <a:lumOff val="25000"/>
                  </a:schemeClr>
                </a:solidFill>
                <a:ea typeface="MS PGothic" charset="0"/>
              </a:rPr>
              <a:t>Pocket rockets - buy cheap units that you can value add and can sell easily in case you need cash</a:t>
            </a:r>
          </a:p>
          <a:p>
            <a:pPr eaLnBrk="1" fontAlgn="auto" hangingPunct="1">
              <a:spcAft>
                <a:spcPts val="0"/>
              </a:spcAft>
              <a:buFont typeface="Arial" charset="0"/>
              <a:buChar char="•"/>
              <a:defRPr/>
            </a:pPr>
            <a:r>
              <a:rPr lang="en-US" altLang="en-US" dirty="0">
                <a:solidFill>
                  <a:schemeClr val="tx1">
                    <a:lumMod val="75000"/>
                    <a:lumOff val="25000"/>
                  </a:schemeClr>
                </a:solidFill>
              </a:rPr>
              <a:t>Problem with flippers is they don</a:t>
            </a:r>
            <a:r>
              <a:rPr lang="uk-UA" altLang="en-US" dirty="0">
                <a:solidFill>
                  <a:schemeClr val="tx1">
                    <a:lumMod val="75000"/>
                    <a:lumOff val="25000"/>
                  </a:schemeClr>
                </a:solidFill>
              </a:rPr>
              <a:t>’</a:t>
            </a:r>
            <a:r>
              <a:rPr lang="en-US" altLang="en-US" dirty="0">
                <a:solidFill>
                  <a:schemeClr val="tx1">
                    <a:lumMod val="75000"/>
                    <a:lumOff val="25000"/>
                  </a:schemeClr>
                </a:solidFill>
              </a:rPr>
              <a:t>t have Assets behind them, they just make a living. </a:t>
            </a:r>
          </a:p>
          <a:p>
            <a:pPr eaLnBrk="1" fontAlgn="auto" hangingPunct="1">
              <a:spcAft>
                <a:spcPts val="0"/>
              </a:spcAft>
              <a:buFont typeface="Arial" charset="0"/>
              <a:buChar char="•"/>
              <a:defRPr/>
            </a:pPr>
            <a:r>
              <a:rPr lang="en-US" altLang="en-US" dirty="0">
                <a:solidFill>
                  <a:schemeClr val="tx1">
                    <a:lumMod val="75000"/>
                    <a:lumOff val="25000"/>
                  </a:schemeClr>
                </a:solidFill>
              </a:rPr>
              <a:t>Problem with developers they plough back all their profits into the next bigger deal and if it goes bust, they’re screwed</a:t>
            </a:r>
            <a:endParaRPr lang="en-AU" dirty="0">
              <a:solidFill>
                <a:schemeClr val="tx1">
                  <a:lumMod val="75000"/>
                  <a:lumOff val="25000"/>
                </a:schemeClr>
              </a:solidFill>
              <a:ea typeface="MS PGothic" charset="0"/>
            </a:endParaRPr>
          </a:p>
          <a:p>
            <a:pPr marL="0" indent="0" eaLnBrk="1" fontAlgn="auto" hangingPunct="1">
              <a:spcAft>
                <a:spcPts val="0"/>
              </a:spcAft>
              <a:buNone/>
              <a:defRPr/>
            </a:pPr>
            <a:r>
              <a:rPr lang="en-US" dirty="0">
                <a:solidFill>
                  <a:schemeClr val="tx1">
                    <a:lumMod val="75000"/>
                    <a:lumOff val="25000"/>
                  </a:schemeClr>
                </a:solidFill>
                <a:ea typeface="MS PGothic" charset="0"/>
              </a:rPr>
              <a:t>    </a:t>
            </a:r>
          </a:p>
          <a:p>
            <a:pPr eaLnBrk="1" fontAlgn="auto" hangingPunct="1">
              <a:spcAft>
                <a:spcPts val="0"/>
              </a:spcAft>
              <a:buFont typeface="Arial"/>
              <a:buChar char="•"/>
              <a:defRPr/>
            </a:pPr>
            <a:endParaRPr lang="en-US" dirty="0">
              <a:solidFill>
                <a:schemeClr val="tx1">
                  <a:lumMod val="75000"/>
                  <a:lumOff val="25000"/>
                </a:schemeClr>
              </a:solidFill>
              <a:ea typeface="MS PGothic"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 xmlns:a16="http://schemas.microsoft.com/office/drawing/2014/main" id="{E9A7177D-4E6B-47E1-939A-B26D11D6E7B4}"/>
              </a:ext>
            </a:extLst>
          </p:cNvPr>
          <p:cNvSpPr>
            <a:spLocks noGrp="1"/>
          </p:cNvSpPr>
          <p:nvPr>
            <p:ph type="title"/>
          </p:nvPr>
        </p:nvSpPr>
        <p:spPr>
          <a:xfrm>
            <a:off x="1770063" y="176214"/>
            <a:ext cx="6711950" cy="1754187"/>
          </a:xfrm>
        </p:spPr>
        <p:txBody>
          <a:bodyPr rtlCol="0">
            <a:normAutofit fontScale="90000"/>
          </a:bodyPr>
          <a:lstStyle/>
          <a:p>
            <a:pPr eaLnBrk="1" fontAlgn="auto" hangingPunct="1">
              <a:spcAft>
                <a:spcPts val="0"/>
              </a:spcAft>
              <a:defRPr/>
            </a:pPr>
            <a:r>
              <a:rPr lang="en-US" altLang="en-US" dirty="0">
                <a:ea typeface="MS PGothic" charset="-128"/>
              </a:rPr>
              <a:t>Why U.S.? ‘The world is my home, Countries are the rooms in my house, Territories are the platform to my dreams’– Rupert Murdoch</a:t>
            </a:r>
            <a:br>
              <a:rPr lang="en-US" altLang="en-US" dirty="0">
                <a:ea typeface="MS PGothic" charset="-128"/>
              </a:rPr>
            </a:br>
            <a:endParaRPr lang="en-US" altLang="en-US" dirty="0">
              <a:ea typeface="MS PGothic" charset="-128"/>
            </a:endParaRPr>
          </a:p>
        </p:txBody>
      </p:sp>
      <p:sp>
        <p:nvSpPr>
          <p:cNvPr id="51202" name="Content Placeholder 2">
            <a:extLst>
              <a:ext uri="{FF2B5EF4-FFF2-40B4-BE49-F238E27FC236}">
                <a16:creationId xmlns="" xmlns:a16="http://schemas.microsoft.com/office/drawing/2014/main" id="{467F84A2-FCBF-43CF-8995-E2BEDF6B16C8}"/>
              </a:ext>
            </a:extLst>
          </p:cNvPr>
          <p:cNvSpPr>
            <a:spLocks noGrp="1"/>
          </p:cNvSpPr>
          <p:nvPr>
            <p:ph idx="1"/>
          </p:nvPr>
        </p:nvSpPr>
        <p:spPr>
          <a:xfrm>
            <a:off x="1952625" y="2371726"/>
            <a:ext cx="6529388" cy="4486275"/>
          </a:xfrm>
        </p:spPr>
        <p:txBody>
          <a:bodyPr rtlCol="0">
            <a:normAutofit fontScale="92500" lnSpcReduction="20000"/>
          </a:bodyPr>
          <a:lstStyle/>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Why outside Sydney? Global community. </a:t>
            </a:r>
            <a:r>
              <a:rPr lang="en-US" altLang="en-US" dirty="0" err="1">
                <a:solidFill>
                  <a:schemeClr val="tx1">
                    <a:lumMod val="75000"/>
                    <a:lumOff val="25000"/>
                  </a:schemeClr>
                </a:solidFill>
                <a:ea typeface="MS PGothic" charset="-128"/>
              </a:rPr>
              <a:t>Iphone</a:t>
            </a:r>
            <a:r>
              <a:rPr lang="en-US" altLang="en-US" dirty="0">
                <a:solidFill>
                  <a:schemeClr val="tx1">
                    <a:lumMod val="75000"/>
                    <a:lumOff val="25000"/>
                  </a:schemeClr>
                </a:solidFill>
                <a:ea typeface="MS PGothic" charset="-128"/>
              </a:rPr>
              <a:t> - Palm of my hand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Diversification, so you wont be holding a portfolio of property all struggling at once. Each market rides a different market cycle, which allows for </a:t>
            </a:r>
            <a:r>
              <a:rPr lang="en-US" altLang="en-US" dirty="0" err="1">
                <a:solidFill>
                  <a:schemeClr val="tx1">
                    <a:lumMod val="75000"/>
                    <a:lumOff val="25000"/>
                  </a:schemeClr>
                </a:solidFill>
                <a:ea typeface="MS PGothic" charset="-128"/>
              </a:rPr>
              <a:t>revalueing</a:t>
            </a:r>
            <a:r>
              <a:rPr lang="en-US" altLang="en-US" dirty="0">
                <a:solidFill>
                  <a:schemeClr val="tx1">
                    <a:lumMod val="75000"/>
                    <a:lumOff val="25000"/>
                  </a:schemeClr>
                </a:solidFill>
                <a:ea typeface="MS PGothic" charset="-128"/>
              </a:rPr>
              <a:t>  the property at the high points and take out equity. Land tax </a:t>
            </a:r>
            <a:r>
              <a:rPr lang="en-US" altLang="en-US" dirty="0" err="1">
                <a:solidFill>
                  <a:schemeClr val="tx1">
                    <a:lumMod val="75000"/>
                    <a:lumOff val="25000"/>
                  </a:schemeClr>
                </a:solidFill>
                <a:ea typeface="MS PGothic" charset="-128"/>
              </a:rPr>
              <a:t>treshold</a:t>
            </a:r>
            <a:r>
              <a:rPr lang="en-US" altLang="en-US" dirty="0">
                <a:solidFill>
                  <a:schemeClr val="tx1">
                    <a:lumMod val="75000"/>
                    <a:lumOff val="25000"/>
                  </a:schemeClr>
                </a:solidFill>
                <a:ea typeface="MS PGothic" charset="-128"/>
              </a:rPr>
              <a:t>  is another reason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No. 1 reason - cash flow positive -2 houses in Texas, San Antonio.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Key to US, finding a reliable property manager. ATW is 1 stop shop</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Why Texas? Landlord friendly state – can evict non paying tenant fast. Top 5 US fastest growing economy. Its got oil, and defense, universities, medical hospitals, biotech. Pro companies, state gives incentives in terms of land and taxes to attract – Google, Toyota have moved headquarters there.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Top 5 start hotels along the bank of river and St </a:t>
            </a:r>
            <a:r>
              <a:rPr lang="en-US" altLang="en-US" dirty="0" err="1">
                <a:solidFill>
                  <a:schemeClr val="tx1">
                    <a:lumMod val="75000"/>
                    <a:lumOff val="25000"/>
                  </a:schemeClr>
                </a:solidFill>
                <a:ea typeface="MS PGothic" charset="-128"/>
              </a:rPr>
              <a:t>Almo</a:t>
            </a:r>
            <a:r>
              <a:rPr lang="en-US" altLang="en-US" dirty="0">
                <a:solidFill>
                  <a:schemeClr val="tx1">
                    <a:lumMod val="75000"/>
                    <a:lumOff val="25000"/>
                  </a:schemeClr>
                </a:solidFill>
                <a:ea typeface="MS PGothic" charset="-128"/>
              </a:rPr>
              <a:t> forte tourist attraction is there to stay.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a:extLst>
              <a:ext uri="{FF2B5EF4-FFF2-40B4-BE49-F238E27FC236}">
                <a16:creationId xmlns="" xmlns:a16="http://schemas.microsoft.com/office/drawing/2014/main" id="{889C5501-A7F7-4F67-89BB-500BACE31FBC}"/>
              </a:ext>
            </a:extLst>
          </p:cNvPr>
          <p:cNvSpPr>
            <a:spLocks noGrp="1"/>
          </p:cNvSpPr>
          <p:nvPr>
            <p:ph type="title"/>
          </p:nvPr>
        </p:nvSpPr>
        <p:spPr>
          <a:xfrm>
            <a:off x="6591300" y="1"/>
            <a:ext cx="2406650" cy="949325"/>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Final results</a:t>
            </a:r>
          </a:p>
        </p:txBody>
      </p:sp>
      <p:sp>
        <p:nvSpPr>
          <p:cNvPr id="50179" name="Content Placeholder 2"/>
          <p:cNvSpPr>
            <a:spLocks noGrp="1" noChangeArrowheads="1"/>
          </p:cNvSpPr>
          <p:nvPr>
            <p:ph idx="1"/>
          </p:nvPr>
        </p:nvSpPr>
        <p:spPr>
          <a:xfrm>
            <a:off x="6456364" y="1295401"/>
            <a:ext cx="3532187" cy="2460625"/>
          </a:xfrm>
        </p:spPr>
        <p:txBody>
          <a:bodyPr/>
          <a:lstStyle/>
          <a:p>
            <a:pPr marL="0" indent="0" algn="ctr" eaLnBrk="1" hangingPunct="1">
              <a:buNone/>
            </a:pPr>
            <a:r>
              <a:rPr lang="en-US" altLang="en-US" sz="2400">
                <a:ea typeface="MS PGothic" panose="020B0600070205080204" pitchFamily="34" charset="-128"/>
              </a:rPr>
              <a:t>“I really started with nothing in 2008 but now my portfolio stands at  </a:t>
            </a:r>
          </a:p>
          <a:p>
            <a:pPr marL="0" indent="0" algn="ctr" eaLnBrk="1" hangingPunct="1">
              <a:buNone/>
            </a:pPr>
            <a:r>
              <a:rPr lang="en-US" altLang="en-US" sz="2400">
                <a:ea typeface="MS PGothic" panose="020B0600070205080204" pitchFamily="34" charset="-128"/>
              </a:rPr>
              <a:t>$6 million in 2017”</a:t>
            </a:r>
          </a:p>
        </p:txBody>
      </p:sp>
      <p:graphicFrame>
        <p:nvGraphicFramePr>
          <p:cNvPr id="2" name="Table 1">
            <a:extLst>
              <a:ext uri="{FF2B5EF4-FFF2-40B4-BE49-F238E27FC236}">
                <a16:creationId xmlns="" xmlns:a16="http://schemas.microsoft.com/office/drawing/2014/main" id="{D3F22D9C-5178-4234-9CDA-2E3DCA2AB431}"/>
              </a:ext>
            </a:extLst>
          </p:cNvPr>
          <p:cNvGraphicFramePr>
            <a:graphicFrameLocks noGrp="1"/>
          </p:cNvGraphicFramePr>
          <p:nvPr/>
        </p:nvGraphicFramePr>
        <p:xfrm>
          <a:off x="1558925" y="1"/>
          <a:ext cx="4897438" cy="6964366"/>
        </p:xfrm>
        <a:graphic>
          <a:graphicData uri="http://schemas.openxmlformats.org/drawingml/2006/table">
            <a:tbl>
              <a:tblPr/>
              <a:tblGrid>
                <a:gridCol w="592138">
                  <a:extLst>
                    <a:ext uri="{9D8B030D-6E8A-4147-A177-3AD203B41FA5}">
                      <a16:colId xmlns="" xmlns:a16="http://schemas.microsoft.com/office/drawing/2014/main" val="20000"/>
                    </a:ext>
                  </a:extLst>
                </a:gridCol>
                <a:gridCol w="1954212">
                  <a:extLst>
                    <a:ext uri="{9D8B030D-6E8A-4147-A177-3AD203B41FA5}">
                      <a16:colId xmlns="" xmlns:a16="http://schemas.microsoft.com/office/drawing/2014/main" val="20001"/>
                    </a:ext>
                  </a:extLst>
                </a:gridCol>
                <a:gridCol w="1138238">
                  <a:extLst>
                    <a:ext uri="{9D8B030D-6E8A-4147-A177-3AD203B41FA5}">
                      <a16:colId xmlns="" xmlns:a16="http://schemas.microsoft.com/office/drawing/2014/main" val="20002"/>
                    </a:ext>
                  </a:extLst>
                </a:gridCol>
                <a:gridCol w="1212850">
                  <a:extLst>
                    <a:ext uri="{9D8B030D-6E8A-4147-A177-3AD203B41FA5}">
                      <a16:colId xmlns="" xmlns:a16="http://schemas.microsoft.com/office/drawing/2014/main" val="20003"/>
                    </a:ext>
                  </a:extLst>
                </a:gridCol>
              </a:tblGrid>
              <a:tr h="3254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MS PGothic" charset="-128"/>
                        </a:rPr>
                        <a:t>No.</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MS PGothic" charset="-128"/>
                        </a:rPr>
                        <a:t>Property</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MS PGothic" charset="-128"/>
                        </a:rPr>
                        <a:t>Purchase price</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FFFFFF"/>
                          </a:solidFill>
                          <a:effectLst/>
                          <a:latin typeface="Calibri" charset="0"/>
                          <a:ea typeface="MS PGothic" charset="-128"/>
                        </a:rPr>
                        <a:t>Present Value </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 xmlns:a16="http://schemas.microsoft.com/office/drawing/2014/main" val="10000"/>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Wellington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69,000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95,000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1"/>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2</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Warracknabeal (Vic.)</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55,000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110,000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2"/>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3</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Nhill (Vic.)</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33,000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145,000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3"/>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4</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Broken Hill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149,000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4"/>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5</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Stawell (Vic.)</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5"/>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Geraldton (WA)</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169,000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6"/>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7</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Rosebery (TAS)</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7"/>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8</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Queenstown (TAS)</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65,000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8"/>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9</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Coonamble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35,000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09"/>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Gunnedah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190,000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0"/>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11</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Kingswood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SOLD</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11"/>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12</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err="1">
                          <a:ln>
                            <a:noFill/>
                          </a:ln>
                          <a:solidFill>
                            <a:srgbClr val="000000"/>
                          </a:solidFill>
                          <a:effectLst/>
                          <a:latin typeface="Calibri" charset="0"/>
                          <a:ea typeface="MS PGothic" charset="-128"/>
                        </a:rPr>
                        <a:t>Yennora</a:t>
                      </a:r>
                      <a:r>
                        <a:rPr kumimoji="0" lang="en-US" altLang="en-US" sz="1200" b="0" i="0" u="none" strike="noStrike" cap="none" normalizeH="0" baseline="0" dirty="0">
                          <a:ln>
                            <a:noFill/>
                          </a:ln>
                          <a:solidFill>
                            <a:srgbClr val="000000"/>
                          </a:solidFill>
                          <a:effectLst/>
                          <a:latin typeface="Calibri" charset="0"/>
                          <a:ea typeface="MS PGothic" charset="-128"/>
                        </a:rPr>
                        <a:t>, house/</a:t>
                      </a:r>
                      <a:r>
                        <a:rPr kumimoji="0" lang="en-US" altLang="en-US" sz="1200" b="0" i="0" u="none" strike="noStrike" cap="none" normalizeH="0" baseline="0" dirty="0" err="1">
                          <a:ln>
                            <a:noFill/>
                          </a:ln>
                          <a:solidFill>
                            <a:srgbClr val="000000"/>
                          </a:solidFill>
                          <a:effectLst/>
                          <a:latin typeface="Calibri" charset="0"/>
                          <a:ea typeface="MS PGothic" charset="-128"/>
                        </a:rPr>
                        <a:t>granny,NSW</a:t>
                      </a: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380,000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900,000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2"/>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13</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Cooberpedy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45,000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70,000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13"/>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14</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South Hedland (WA)</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740,000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655,000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4"/>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15</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Parramatta </a:t>
                      </a:r>
                      <a:r>
                        <a:rPr kumimoji="0" lang="en-US" altLang="en-US" sz="1200" b="0" i="0" u="none" strike="noStrike" cap="none" normalizeH="0" baseline="0" dirty="0" err="1">
                          <a:ln>
                            <a:noFill/>
                          </a:ln>
                          <a:solidFill>
                            <a:srgbClr val="000000"/>
                          </a:solidFill>
                          <a:effectLst/>
                          <a:latin typeface="Calibri" charset="0"/>
                          <a:ea typeface="MS PGothic" charset="-128"/>
                        </a:rPr>
                        <a:t>penthouse,NSW</a:t>
                      </a: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630,000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1,300,000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15"/>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16</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Parramatta unit (NSW)</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288,000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600,000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6"/>
                  </a:ext>
                </a:extLst>
              </a:tr>
              <a:tr h="301625">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17</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Koehler,  (United States)</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61,000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125,000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17"/>
                  </a:ext>
                </a:extLst>
              </a:tr>
              <a:tr h="457200">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18</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Monahen Park, Texas (United States)</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14000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200,000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8"/>
                  </a:ext>
                </a:extLst>
              </a:tr>
              <a:tr h="274638">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19</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err="1">
                          <a:ln>
                            <a:noFill/>
                          </a:ln>
                          <a:solidFill>
                            <a:srgbClr val="000000"/>
                          </a:solidFill>
                          <a:effectLst/>
                          <a:latin typeface="Calibri" charset="0"/>
                          <a:ea typeface="MS PGothic" charset="-128"/>
                        </a:rPr>
                        <a:t>Whalan</a:t>
                      </a:r>
                      <a:r>
                        <a:rPr kumimoji="0" lang="en-US" altLang="en-US" sz="1200" b="0" i="0" u="none" strike="noStrike" cap="none" normalizeH="0" baseline="0" dirty="0">
                          <a:ln>
                            <a:noFill/>
                          </a:ln>
                          <a:solidFill>
                            <a:srgbClr val="000000"/>
                          </a:solidFill>
                          <a:effectLst/>
                          <a:latin typeface="Calibri" charset="0"/>
                          <a:ea typeface="MS PGothic" charset="-128"/>
                        </a:rPr>
                        <a:t>, house/</a:t>
                      </a:r>
                      <a:r>
                        <a:rPr kumimoji="0" lang="en-US" altLang="en-US" sz="1200" b="0" i="0" u="none" strike="noStrike" cap="none" normalizeH="0" baseline="0" dirty="0" err="1">
                          <a:ln>
                            <a:noFill/>
                          </a:ln>
                          <a:solidFill>
                            <a:srgbClr val="000000"/>
                          </a:solidFill>
                          <a:effectLst/>
                          <a:latin typeface="Calibri" charset="0"/>
                          <a:ea typeface="MS PGothic" charset="-128"/>
                        </a:rPr>
                        <a:t>granny,NSW</a:t>
                      </a: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530,000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650,000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19"/>
                  </a:ext>
                </a:extLst>
              </a:tr>
              <a:tr h="457200">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20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St </a:t>
                      </a:r>
                      <a:r>
                        <a:rPr kumimoji="0" lang="en-US" altLang="en-US" sz="1200" b="0" i="0" u="none" strike="noStrike" cap="none" normalizeH="0" baseline="0" dirty="0" err="1">
                          <a:ln>
                            <a:noFill/>
                          </a:ln>
                          <a:solidFill>
                            <a:srgbClr val="000000"/>
                          </a:solidFill>
                          <a:effectLst/>
                          <a:latin typeface="Calibri" charset="0"/>
                          <a:ea typeface="MS PGothic" charset="-128"/>
                        </a:rPr>
                        <a:t>Marys,house</a:t>
                      </a:r>
                      <a:r>
                        <a:rPr kumimoji="0" lang="en-US" altLang="en-US" sz="1200" b="0" i="0" u="none" strike="noStrike" cap="none" normalizeH="0" baseline="0" dirty="0">
                          <a:ln>
                            <a:noFill/>
                          </a:ln>
                          <a:solidFill>
                            <a:srgbClr val="000000"/>
                          </a:solidFill>
                          <a:effectLst/>
                          <a:latin typeface="Calibri" charset="0"/>
                          <a:ea typeface="MS PGothic" charset="-128"/>
                        </a:rPr>
                        <a:t>/</a:t>
                      </a:r>
                      <a:r>
                        <a:rPr kumimoji="0" lang="en-US" altLang="en-US" sz="1200" b="0" i="0" u="none" strike="noStrike" cap="none" normalizeH="0" baseline="0" dirty="0" err="1">
                          <a:ln>
                            <a:noFill/>
                          </a:ln>
                          <a:solidFill>
                            <a:srgbClr val="000000"/>
                          </a:solidFill>
                          <a:effectLst/>
                          <a:latin typeface="Calibri" charset="0"/>
                          <a:ea typeface="MS PGothic" charset="-128"/>
                        </a:rPr>
                        <a:t>granny,NSW</a:t>
                      </a: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605,000</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SOLD</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20"/>
                  </a:ext>
                </a:extLst>
              </a:tr>
              <a:tr h="457200">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charset="0"/>
                          <a:ea typeface="MS PGothic" charset="-128"/>
                        </a:rPr>
                        <a:t>Total:</a:t>
                      </a: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$3,399000</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MS PGothic" charset="-128"/>
                        </a:rPr>
                        <a:t>$5,749000</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rgbClr val="000000"/>
                        </a:solidFill>
                        <a:effectLst/>
                        <a:latin typeface="Calibri" charset="0"/>
                        <a:ea typeface="MS PGothic" charset="-128"/>
                      </a:endParaRPr>
                    </a:p>
                  </a:txBody>
                  <a:tcPr marL="91435" marR="91435"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 xmlns:a16="http://schemas.microsoft.com/office/drawing/2014/main" val="10021"/>
                  </a:ext>
                </a:extLst>
              </a:tr>
            </a:tbl>
          </a:graphicData>
        </a:graphic>
      </p:graphicFrame>
      <p:graphicFrame>
        <p:nvGraphicFramePr>
          <p:cNvPr id="3" name="Table 2">
            <a:extLst>
              <a:ext uri="{FF2B5EF4-FFF2-40B4-BE49-F238E27FC236}">
                <a16:creationId xmlns="" xmlns:a16="http://schemas.microsoft.com/office/drawing/2014/main" id="{BCC34C2E-6FCA-444A-A27A-2232BA86E080}"/>
              </a:ext>
            </a:extLst>
          </p:cNvPr>
          <p:cNvGraphicFramePr>
            <a:graphicFrameLocks noGrp="1"/>
          </p:cNvGraphicFramePr>
          <p:nvPr/>
        </p:nvGraphicFramePr>
        <p:xfrm>
          <a:off x="6481764" y="3309938"/>
          <a:ext cx="3971925" cy="823912"/>
        </p:xfrm>
        <a:graphic>
          <a:graphicData uri="http://schemas.openxmlformats.org/drawingml/2006/table">
            <a:tbl>
              <a:tblPr firstRow="1" bandRow="1">
                <a:tableStyleId>{5C22544A-7EE6-4342-B048-85BDC9FD1C3A}</a:tableStyleId>
              </a:tblPr>
              <a:tblGrid>
                <a:gridCol w="1626882">
                  <a:extLst>
                    <a:ext uri="{9D8B030D-6E8A-4147-A177-3AD203B41FA5}">
                      <a16:colId xmlns="" xmlns:a16="http://schemas.microsoft.com/office/drawing/2014/main" val="20000"/>
                    </a:ext>
                  </a:extLst>
                </a:gridCol>
                <a:gridCol w="2345043">
                  <a:extLst>
                    <a:ext uri="{9D8B030D-6E8A-4147-A177-3AD203B41FA5}">
                      <a16:colId xmlns="" xmlns:a16="http://schemas.microsoft.com/office/drawing/2014/main" val="20001"/>
                    </a:ext>
                  </a:extLst>
                </a:gridCol>
              </a:tblGrid>
              <a:tr h="823912">
                <a:tc>
                  <a:txBody>
                    <a:bodyPr/>
                    <a:lstStyle/>
                    <a:p>
                      <a:r>
                        <a:rPr lang="en-AU" sz="2400" dirty="0"/>
                        <a:t>Total</a:t>
                      </a:r>
                      <a:r>
                        <a:rPr lang="en-AU" sz="2400" baseline="0" dirty="0"/>
                        <a:t> portfolio:</a:t>
                      </a:r>
                      <a:endParaRPr lang="en-AU" sz="2400" dirty="0"/>
                    </a:p>
                  </a:txBody>
                  <a:tcPr marL="91436" marR="91436" marT="45822" marB="45822"/>
                </a:tc>
                <a:tc>
                  <a:txBody>
                    <a:bodyPr/>
                    <a:lstStyle/>
                    <a:p>
                      <a:r>
                        <a:rPr lang="en-AU" sz="2400" dirty="0"/>
                        <a:t>Over</a:t>
                      </a:r>
                      <a:r>
                        <a:rPr lang="en-AU" sz="2400" baseline="0" dirty="0"/>
                        <a:t> $ 6 Million</a:t>
                      </a:r>
                      <a:endParaRPr lang="en-AU" sz="2400" dirty="0"/>
                    </a:p>
                  </a:txBody>
                  <a:tcPr marL="91436" marR="91436" marT="45822" marB="45822"/>
                </a:tc>
                <a:extLst>
                  <a:ext uri="{0D108BD9-81ED-4DB2-BD59-A6C34878D82A}">
                    <a16:rowId xmlns="" xmlns:a16="http://schemas.microsoft.com/office/drawing/2014/main" val="10000"/>
                  </a:ext>
                </a:extLst>
              </a:tr>
            </a:tbl>
          </a:graphicData>
        </a:graphic>
      </p:graphicFrame>
      <p:graphicFrame>
        <p:nvGraphicFramePr>
          <p:cNvPr id="5" name="Table 4">
            <a:extLst>
              <a:ext uri="{FF2B5EF4-FFF2-40B4-BE49-F238E27FC236}">
                <a16:creationId xmlns="" xmlns:a16="http://schemas.microsoft.com/office/drawing/2014/main" id="{18CDD287-E968-4FE1-BB25-AA4D70A1FE49}"/>
              </a:ext>
            </a:extLst>
          </p:cNvPr>
          <p:cNvGraphicFramePr>
            <a:graphicFrameLocks noGrp="1"/>
          </p:cNvGraphicFramePr>
          <p:nvPr/>
        </p:nvGraphicFramePr>
        <p:xfrm>
          <a:off x="6481763" y="4133850"/>
          <a:ext cx="1662112" cy="742950"/>
        </p:xfrm>
        <a:graphic>
          <a:graphicData uri="http://schemas.openxmlformats.org/drawingml/2006/table">
            <a:tbl>
              <a:tblPr firstRow="1" bandRow="1">
                <a:tableStyleId>{5C22544A-7EE6-4342-B048-85BDC9FD1C3A}</a:tableStyleId>
              </a:tblPr>
              <a:tblGrid>
                <a:gridCol w="1662112">
                  <a:extLst>
                    <a:ext uri="{9D8B030D-6E8A-4147-A177-3AD203B41FA5}">
                      <a16:colId xmlns="" xmlns:a16="http://schemas.microsoft.com/office/drawing/2014/main" val="20000"/>
                    </a:ext>
                  </a:extLst>
                </a:gridCol>
              </a:tblGrid>
              <a:tr h="371475">
                <a:tc>
                  <a:txBody>
                    <a:bodyPr/>
                    <a:lstStyle/>
                    <a:p>
                      <a:r>
                        <a:rPr lang="en-US" sz="1800" dirty="0"/>
                        <a:t>Annual</a:t>
                      </a:r>
                      <a:r>
                        <a:rPr lang="en-US" sz="1800" baseline="0" dirty="0"/>
                        <a:t> Rent</a:t>
                      </a:r>
                      <a:endParaRPr lang="en-US" sz="1800" dirty="0"/>
                    </a:p>
                  </a:txBody>
                  <a:tcPr marL="91477" marR="91477" marT="45798" marB="45798"/>
                </a:tc>
                <a:extLst>
                  <a:ext uri="{0D108BD9-81ED-4DB2-BD59-A6C34878D82A}">
                    <a16:rowId xmlns="" xmlns:a16="http://schemas.microsoft.com/office/drawing/2014/main" val="10000"/>
                  </a:ext>
                </a:extLst>
              </a:tr>
              <a:tr h="371475">
                <a:tc>
                  <a:txBody>
                    <a:bodyPr/>
                    <a:lstStyle/>
                    <a:p>
                      <a:r>
                        <a:rPr lang="en-US" sz="1800" dirty="0"/>
                        <a:t>Over $273,600 </a:t>
                      </a:r>
                    </a:p>
                  </a:txBody>
                  <a:tcPr marL="91477" marR="91477" marT="45798" marB="45798"/>
                </a:tc>
                <a:extLst>
                  <a:ext uri="{0D108BD9-81ED-4DB2-BD59-A6C34878D82A}">
                    <a16:rowId xmlns="" xmlns:a16="http://schemas.microsoft.com/office/drawing/2014/main" val="10001"/>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a:extLst>
              <a:ext uri="{FF2B5EF4-FFF2-40B4-BE49-F238E27FC236}">
                <a16:creationId xmlns="" xmlns:a16="http://schemas.microsoft.com/office/drawing/2014/main" id="{3E9C3F34-D3ED-4584-A725-C920BB8D95CE}"/>
              </a:ext>
            </a:extLst>
          </p:cNvPr>
          <p:cNvSpPr>
            <a:spLocks noGrp="1"/>
          </p:cNvSpPr>
          <p:nvPr>
            <p:ph type="title"/>
          </p:nvPr>
        </p:nvSpPr>
        <p:spPr>
          <a:xfrm>
            <a:off x="1620839" y="17463"/>
            <a:ext cx="7183437" cy="1274762"/>
          </a:xfrm>
        </p:spPr>
        <p:txBody>
          <a:bodyPr rtlCol="0">
            <a:normAutofit fontScale="90000"/>
          </a:bodyPr>
          <a:lstStyle/>
          <a:p>
            <a:pPr eaLnBrk="1" fontAlgn="auto" hangingPunct="1">
              <a:spcAft>
                <a:spcPts val="0"/>
              </a:spcAft>
              <a:defRPr/>
            </a:pPr>
            <a:r>
              <a:rPr lang="en-US" altLang="en-US" dirty="0">
                <a:ea typeface="MS PGothic" charset="-128"/>
              </a:rPr>
              <a:t>‘Go to school, Get a Job, Work hard.’ ‘Work till you drop’ – Aust. Govt. – 65 push to 70. What is safe about a job you can lose tomorrow?</a:t>
            </a:r>
            <a:br>
              <a:rPr lang="en-US" altLang="en-US" dirty="0">
                <a:ea typeface="MS PGothic" charset="-128"/>
              </a:rPr>
            </a:br>
            <a:endParaRPr lang="en-US" altLang="en-US" dirty="0">
              <a:ea typeface="MS PGothic" charset="-128"/>
            </a:endParaRPr>
          </a:p>
        </p:txBody>
      </p:sp>
      <p:sp>
        <p:nvSpPr>
          <p:cNvPr id="52226" name="Content Placeholder 2">
            <a:extLst>
              <a:ext uri="{FF2B5EF4-FFF2-40B4-BE49-F238E27FC236}">
                <a16:creationId xmlns="" xmlns:a16="http://schemas.microsoft.com/office/drawing/2014/main" id="{8DED5D0B-E81D-4EA1-A063-68A90786BBD1}"/>
              </a:ext>
            </a:extLst>
          </p:cNvPr>
          <p:cNvSpPr>
            <a:spLocks noGrp="1"/>
          </p:cNvSpPr>
          <p:nvPr>
            <p:ph idx="1"/>
          </p:nvPr>
        </p:nvSpPr>
        <p:spPr>
          <a:xfrm>
            <a:off x="1620838" y="2005014"/>
            <a:ext cx="8229600" cy="4765675"/>
          </a:xfrm>
        </p:spPr>
        <p:txBody>
          <a:bodyPr rtlCol="0">
            <a:normAutofit fontScale="92500" lnSpcReduction="10000"/>
          </a:bodyPr>
          <a:lstStyle/>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Schools did not teach 2 important life skills 1) relationships 2) finance</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automation are replacing full time jobs, and full timers are reduced to part timers. Reality is, you cant survive on a casual wage.</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 J.O.B. = Just Over Broke. Most are so busy making their boss rich, yet when property repair arises from their own property, they complain. They must get their priorities right, no matter how hard they work, it will never make them  rich but their property investing will</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Chinese proverb- HANDS STOP WORKING, MOUTH STOP FEEDING</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What is the alternative to not investing in properties – most old people end up in pension or asking their kids for handouts. Financial worries do not end at retirement. Life begins at retirement.</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Most gurus tells you to live miserly – it shows a scarcity mindset - ‘Living below your means, SUCKS - it kills your spirit’ Learn to have an abundant mindset. ’ I cant afford this’ – closes mind.  ‘How can I afford </a:t>
            </a:r>
            <a:r>
              <a:rPr lang="en-US" altLang="en-US" dirty="0" err="1">
                <a:solidFill>
                  <a:schemeClr val="tx1">
                    <a:lumMod val="75000"/>
                    <a:lumOff val="25000"/>
                  </a:schemeClr>
                </a:solidFill>
                <a:ea typeface="MS PGothic" charset="-128"/>
              </a:rPr>
              <a:t>this?’Opens</a:t>
            </a: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‘I will never be Rich’ – Who drummed that into your head?</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Limiting Beliefs, say, ‘Thanks for coming, DELETE’.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a:extLst>
              <a:ext uri="{FF2B5EF4-FFF2-40B4-BE49-F238E27FC236}">
                <a16:creationId xmlns="" xmlns:a16="http://schemas.microsoft.com/office/drawing/2014/main" id="{A2CAF037-55B4-4596-BA4C-2EBE4FCF55C5}"/>
              </a:ext>
            </a:extLst>
          </p:cNvPr>
          <p:cNvSpPr>
            <a:spLocks noGrp="1"/>
          </p:cNvSpPr>
          <p:nvPr>
            <p:ph type="title"/>
          </p:nvPr>
        </p:nvSpPr>
        <p:spPr>
          <a:xfrm>
            <a:off x="1658939" y="142875"/>
            <a:ext cx="7056437" cy="1676400"/>
          </a:xfrm>
        </p:spPr>
        <p:txBody>
          <a:bodyPr rtlCol="0">
            <a:normAutofit fontScale="90000"/>
          </a:bodyPr>
          <a:lstStyle/>
          <a:p>
            <a:pPr eaLnBrk="1" fontAlgn="auto" hangingPunct="1">
              <a:spcAft>
                <a:spcPts val="0"/>
              </a:spcAft>
              <a:defRPr/>
            </a:pPr>
            <a:r>
              <a:rPr lang="en-US" altLang="en-US" dirty="0"/>
              <a:t> ‘What is the most valuable piece of Real estate?’ Knowledge Is the best </a:t>
            </a:r>
            <a:r>
              <a:rPr lang="en-US" altLang="en-US" dirty="0" err="1"/>
              <a:t>mitigator</a:t>
            </a:r>
            <a:r>
              <a:rPr lang="en-US" altLang="en-US" dirty="0"/>
              <a:t> of risk. In RE what you don</a:t>
            </a:r>
            <a:r>
              <a:rPr lang="uk-UA" altLang="en-US" dirty="0"/>
              <a:t>’</a:t>
            </a:r>
            <a:r>
              <a:rPr lang="en-US" altLang="en-US" dirty="0"/>
              <a:t>t know costs you. Leaders are readers. </a:t>
            </a:r>
          </a:p>
        </p:txBody>
      </p:sp>
      <p:sp>
        <p:nvSpPr>
          <p:cNvPr id="59394" name="Content Placeholder 2">
            <a:extLst>
              <a:ext uri="{FF2B5EF4-FFF2-40B4-BE49-F238E27FC236}">
                <a16:creationId xmlns="" xmlns:a16="http://schemas.microsoft.com/office/drawing/2014/main" id="{AD8F4000-BBBC-421D-BB53-C1C2883E2AC8}"/>
              </a:ext>
            </a:extLst>
          </p:cNvPr>
          <p:cNvSpPr>
            <a:spLocks noGrp="1"/>
          </p:cNvSpPr>
          <p:nvPr>
            <p:ph idx="1"/>
          </p:nvPr>
        </p:nvSpPr>
        <p:spPr>
          <a:xfrm>
            <a:off x="2012951" y="2722564"/>
            <a:ext cx="6702425" cy="4135437"/>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I am an ASSET, invest in yourself –formal education makes you a living, financial education makes you a fortune. </a:t>
            </a:r>
          </a:p>
          <a:p>
            <a:pPr eaLnBrk="1" fontAlgn="auto" hangingPunct="1">
              <a:spcAft>
                <a:spcPts val="0"/>
              </a:spcAft>
              <a:buFont typeface="Wingdings 3" charset="2"/>
              <a:buChar char=""/>
              <a:defRPr/>
            </a:pPr>
            <a:r>
              <a:rPr lang="en-US" altLang="en-US" dirty="0" err="1">
                <a:solidFill>
                  <a:schemeClr val="tx1">
                    <a:lumMod val="75000"/>
                    <a:lumOff val="25000"/>
                  </a:schemeClr>
                </a:solidFill>
              </a:rPr>
              <a:t>Becareful</a:t>
            </a:r>
            <a:r>
              <a:rPr lang="en-US" altLang="en-US" dirty="0">
                <a:solidFill>
                  <a:schemeClr val="tx1">
                    <a:lumMod val="75000"/>
                    <a:lumOff val="25000"/>
                  </a:schemeClr>
                </a:solidFill>
              </a:rPr>
              <a:t> of people giving you advice – ask, what is their ulterior motives, that includes financial advisors, and </a:t>
            </a:r>
            <a:r>
              <a:rPr lang="en-US" altLang="en-US" dirty="0" err="1">
                <a:solidFill>
                  <a:schemeClr val="tx1">
                    <a:lumMod val="75000"/>
                    <a:lumOff val="25000"/>
                  </a:schemeClr>
                </a:solidFill>
              </a:rPr>
              <a:t>spruikers</a:t>
            </a:r>
            <a:r>
              <a:rPr lang="en-US" altLang="en-US" dirty="0">
                <a:solidFill>
                  <a:schemeClr val="tx1">
                    <a:lumMod val="75000"/>
                    <a:lumOff val="25000"/>
                  </a:schemeClr>
                </a:solidFill>
              </a:rPr>
              <a:t> trying to sell you off the plan units, house and land packages. </a:t>
            </a: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‘Financial brokers are called brokers for a reason most are broke. Why would you listen to people who take the subway to work?’ – Kiyosaki</a:t>
            </a:r>
          </a:p>
          <a:p>
            <a:pPr eaLnBrk="1" fontAlgn="auto" hangingPunct="1">
              <a:spcAft>
                <a:spcPts val="0"/>
              </a:spcAft>
              <a:buFont typeface="Wingdings 3" charset="2"/>
              <a:buChar char=""/>
              <a:defRPr/>
            </a:pPr>
            <a:r>
              <a:rPr lang="en-US" altLang="en-US" dirty="0">
                <a:solidFill>
                  <a:schemeClr val="tx1">
                    <a:lumMod val="75000"/>
                    <a:lumOff val="25000"/>
                  </a:schemeClr>
                </a:solidFill>
              </a:rPr>
              <a:t>I believe in making my own investing decisions, if I make a mistake I have no one to blame but myself. Only I have my true best interest at heart.</a:t>
            </a:r>
          </a:p>
          <a:p>
            <a:pPr eaLnBrk="1" fontAlgn="auto" hangingPunct="1">
              <a:spcAft>
                <a:spcPts val="0"/>
              </a:spcAft>
              <a:buFont typeface="Wingdings 3" charset="2"/>
              <a:buChar char=""/>
              <a:defRPr/>
            </a:pPr>
            <a:r>
              <a:rPr lang="en-US" altLang="en-US" dirty="0">
                <a:solidFill>
                  <a:schemeClr val="tx1">
                    <a:lumMod val="75000"/>
                    <a:lumOff val="25000"/>
                  </a:schemeClr>
                </a:solidFill>
              </a:rPr>
              <a:t>Short cut to success by hiring a wealth coach</a:t>
            </a:r>
            <a:endParaRPr lang="en-US" altLang="en-US"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a:extLst>
              <a:ext uri="{FF2B5EF4-FFF2-40B4-BE49-F238E27FC236}">
                <a16:creationId xmlns="" xmlns:a16="http://schemas.microsoft.com/office/drawing/2014/main" id="{5CB6B5BA-EE66-4114-866F-486E1B1656D6}"/>
              </a:ext>
            </a:extLst>
          </p:cNvPr>
          <p:cNvSpPr>
            <a:spLocks noGrp="1"/>
          </p:cNvSpPr>
          <p:nvPr>
            <p:ph type="title"/>
          </p:nvPr>
        </p:nvSpPr>
        <p:spPr>
          <a:xfrm>
            <a:off x="2133601" y="390525"/>
            <a:ext cx="6348413" cy="1320800"/>
          </a:xfrm>
        </p:spPr>
        <p:txBody>
          <a:bodyPr rtlCol="0">
            <a:normAutofit fontScale="90000"/>
          </a:bodyPr>
          <a:lstStyle/>
          <a:p>
            <a:pPr eaLnBrk="1" fontAlgn="auto" hangingPunct="1">
              <a:spcAft>
                <a:spcPts val="0"/>
              </a:spcAft>
              <a:defRPr/>
            </a:pPr>
            <a:r>
              <a:rPr lang="en-US" altLang="en-US" dirty="0">
                <a:ea typeface="MS PGothic" charset="-128"/>
              </a:rPr>
              <a:t>Late developer - If you think you are too old to invest, think again. </a:t>
            </a:r>
            <a:br>
              <a:rPr lang="en-US" altLang="en-US" dirty="0">
                <a:ea typeface="MS PGothic" charset="-128"/>
              </a:rPr>
            </a:br>
            <a:r>
              <a:rPr lang="en-US" altLang="en-US" dirty="0">
                <a:ea typeface="MS PGothic" charset="-128"/>
              </a:rPr>
              <a:t/>
            </a:r>
            <a:br>
              <a:rPr lang="en-US" altLang="en-US" dirty="0">
                <a:ea typeface="MS PGothic" charset="-128"/>
              </a:rPr>
            </a:br>
            <a:endParaRPr lang="en-US" altLang="en-US" dirty="0">
              <a:ea typeface="MS PGothic" charset="-128"/>
            </a:endParaRPr>
          </a:p>
        </p:txBody>
      </p:sp>
      <p:sp>
        <p:nvSpPr>
          <p:cNvPr id="56322" name="Content Placeholder 2">
            <a:extLst>
              <a:ext uri="{FF2B5EF4-FFF2-40B4-BE49-F238E27FC236}">
                <a16:creationId xmlns="" xmlns:a16="http://schemas.microsoft.com/office/drawing/2014/main" id="{85609684-B409-4B38-9787-738AA4EF9F58}"/>
              </a:ext>
            </a:extLst>
          </p:cNvPr>
          <p:cNvSpPr>
            <a:spLocks noGrp="1"/>
          </p:cNvSpPr>
          <p:nvPr>
            <p:ph idx="1"/>
          </p:nvPr>
        </p:nvSpPr>
        <p:spPr>
          <a:xfrm>
            <a:off x="1814513" y="1627189"/>
            <a:ext cx="6919912" cy="4897437"/>
          </a:xfrm>
        </p:spPr>
        <p:txBody>
          <a:bodyPr rtlCol="0">
            <a:normAutofit lnSpcReduction="10000"/>
          </a:bodyPr>
          <a:lstStyle/>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I Learnt to drive in my late 30s</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Computer illiterate, until 2008.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Started investing only in my 40s</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Hopeless in </a:t>
            </a:r>
            <a:r>
              <a:rPr lang="en-US" altLang="en-US" dirty="0" err="1">
                <a:solidFill>
                  <a:schemeClr val="tx1">
                    <a:lumMod val="75000"/>
                    <a:lumOff val="25000"/>
                  </a:schemeClr>
                </a:solidFill>
                <a:ea typeface="MS PGothic" charset="-128"/>
              </a:rPr>
              <a:t>Maths</a:t>
            </a:r>
            <a:r>
              <a:rPr lang="en-US" altLang="en-US" dirty="0">
                <a:solidFill>
                  <a:schemeClr val="tx1">
                    <a:lumMod val="75000"/>
                    <a:lumOff val="25000"/>
                  </a:schemeClr>
                </a:solidFill>
                <a:ea typeface="MS PGothic" charset="-128"/>
              </a:rPr>
              <a:t>, (hint, use a calculator)</a:t>
            </a:r>
          </a:p>
          <a:p>
            <a:pPr eaLnBrk="1" fontAlgn="auto" hangingPunct="1">
              <a:spcAft>
                <a:spcPts val="0"/>
              </a:spcAft>
              <a:buFont typeface="Arial"/>
              <a:buChar char="•"/>
              <a:defRPr/>
            </a:pPr>
            <a:r>
              <a:rPr lang="en-US" altLang="en-US" dirty="0">
                <a:solidFill>
                  <a:schemeClr val="tx1">
                    <a:lumMod val="75000"/>
                    <a:lumOff val="25000"/>
                  </a:schemeClr>
                </a:solidFill>
              </a:rPr>
              <a:t>Most rich people start young </a:t>
            </a:r>
            <a:r>
              <a:rPr lang="en-US" altLang="en-US" dirty="0" err="1">
                <a:solidFill>
                  <a:schemeClr val="tx1">
                    <a:lumMod val="75000"/>
                    <a:lumOff val="25000"/>
                  </a:schemeClr>
                </a:solidFill>
              </a:rPr>
              <a:t>eg</a:t>
            </a:r>
            <a:r>
              <a:rPr lang="en-US" altLang="en-US" dirty="0">
                <a:solidFill>
                  <a:schemeClr val="tx1">
                    <a:lumMod val="75000"/>
                    <a:lumOff val="25000"/>
                  </a:schemeClr>
                </a:solidFill>
              </a:rPr>
              <a:t> Buffet - 11. He understood the importance of compound interest.</a:t>
            </a:r>
          </a:p>
          <a:p>
            <a:pPr eaLnBrk="1" fontAlgn="auto" hangingPunct="1">
              <a:spcAft>
                <a:spcPts val="0"/>
              </a:spcAft>
              <a:buFont typeface="Arial"/>
              <a:buChar char="•"/>
              <a:defRPr/>
            </a:pPr>
            <a:r>
              <a:rPr lang="en-US" altLang="en-US" dirty="0">
                <a:solidFill>
                  <a:schemeClr val="tx1">
                    <a:lumMod val="75000"/>
                    <a:lumOff val="25000"/>
                  </a:schemeClr>
                </a:solidFill>
              </a:rPr>
              <a:t>Middle aged? No worries this is your Second chance. Look at KFC.  </a:t>
            </a:r>
          </a:p>
          <a:p>
            <a:pPr eaLnBrk="1" fontAlgn="auto" hangingPunct="1">
              <a:spcAft>
                <a:spcPts val="0"/>
              </a:spcAft>
              <a:buFont typeface="Arial"/>
              <a:buChar char="•"/>
              <a:defRPr/>
            </a:pPr>
            <a:r>
              <a:rPr lang="en-US" altLang="en-US" dirty="0">
                <a:solidFill>
                  <a:schemeClr val="tx1">
                    <a:lumMod val="75000"/>
                    <a:lumOff val="25000"/>
                  </a:schemeClr>
                </a:solidFill>
              </a:rPr>
              <a:t>Buffet at age 50 made only 1% of his wealth!</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Real estate is quite the level playing field –If you think you have to be smart to be wealthy, I am living proof that</a:t>
            </a:r>
            <a:r>
              <a:rPr lang="en-AU" altLang="en-US" dirty="0">
                <a:solidFill>
                  <a:schemeClr val="tx1">
                    <a:lumMod val="75000"/>
                    <a:lumOff val="25000"/>
                  </a:schemeClr>
                </a:solidFill>
                <a:ea typeface="MS PGothic" charset="-128"/>
              </a:rPr>
              <a:t> you can be a </a:t>
            </a:r>
            <a:r>
              <a:rPr lang="en-AU" altLang="en-US" dirty="0" err="1">
                <a:solidFill>
                  <a:schemeClr val="tx1">
                    <a:lumMod val="75000"/>
                    <a:lumOff val="25000"/>
                  </a:schemeClr>
                </a:solidFill>
                <a:ea typeface="MS PGothic" charset="-128"/>
              </a:rPr>
              <a:t>dumbo</a:t>
            </a:r>
            <a:r>
              <a:rPr lang="en-AU" altLang="en-US" dirty="0">
                <a:solidFill>
                  <a:schemeClr val="tx1">
                    <a:lumMod val="75000"/>
                    <a:lumOff val="25000"/>
                  </a:schemeClr>
                </a:solidFill>
                <a:ea typeface="MS PGothic" charset="-128"/>
              </a:rPr>
              <a:t>, fat, plain jane, </a:t>
            </a:r>
            <a:r>
              <a:rPr lang="en-US" altLang="en-US" dirty="0">
                <a:solidFill>
                  <a:schemeClr val="tx1">
                    <a:lumMod val="75000"/>
                    <a:lumOff val="25000"/>
                  </a:schemeClr>
                </a:solidFill>
                <a:ea typeface="MS PGothic" charset="-128"/>
              </a:rPr>
              <a:t>single mum who was once on a 45k income can do it, so can you</a:t>
            </a:r>
          </a:p>
          <a:p>
            <a:pPr eaLnBrk="1" fontAlgn="auto" hangingPunct="1">
              <a:spcAft>
                <a:spcPts val="0"/>
              </a:spcAft>
              <a:buFont typeface="Arial"/>
              <a:buChar char="•"/>
              <a:defRPr/>
            </a:pPr>
            <a:r>
              <a:rPr lang="en-US" altLang="en-US" dirty="0">
                <a:solidFill>
                  <a:schemeClr val="tx1">
                    <a:lumMod val="75000"/>
                    <a:lumOff val="25000"/>
                  </a:schemeClr>
                </a:solidFill>
              </a:rPr>
              <a:t>If I can make it! You can too!</a:t>
            </a: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 xmlns:a16="http://schemas.microsoft.com/office/drawing/2014/main" id="{ED8EDF5B-E7B1-4B81-8E15-46262C158F70}"/>
              </a:ext>
            </a:extLst>
          </p:cNvPr>
          <p:cNvSpPr>
            <a:spLocks noGrp="1"/>
          </p:cNvSpPr>
          <p:nvPr>
            <p:ph type="title"/>
          </p:nvPr>
        </p:nvSpPr>
        <p:spPr>
          <a:xfrm>
            <a:off x="1870076" y="169863"/>
            <a:ext cx="6346825"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‘Currently there are 45.8 million slaves’  -If you care, contribute! The more you give, the more you get – the world is a circle</a:t>
            </a:r>
          </a:p>
        </p:txBody>
      </p:sp>
      <p:sp>
        <p:nvSpPr>
          <p:cNvPr id="57347" name="Content Placeholder 2"/>
          <p:cNvSpPr>
            <a:spLocks noGrp="1" noChangeArrowheads="1"/>
          </p:cNvSpPr>
          <p:nvPr>
            <p:ph idx="1"/>
          </p:nvPr>
        </p:nvSpPr>
        <p:spPr>
          <a:xfrm>
            <a:off x="1949451" y="2378076"/>
            <a:ext cx="6346825" cy="4398963"/>
          </a:xfrm>
        </p:spPr>
        <p:txBody>
          <a:bodyPr/>
          <a:lstStyle/>
          <a:p>
            <a:pPr eaLnBrk="1" hangingPunct="1"/>
            <a:r>
              <a:rPr lang="en-US" altLang="en-US">
                <a:ea typeface="MS PGothic" panose="020B0600070205080204" pitchFamily="34" charset="-128"/>
              </a:rPr>
              <a:t>Once I started investing in regional areas, I realised that Australia is one big welfare rice bowl </a:t>
            </a:r>
          </a:p>
          <a:p>
            <a:pPr eaLnBrk="1" hangingPunct="1"/>
            <a:r>
              <a:rPr lang="en-US" altLang="en-US">
                <a:ea typeface="MS PGothic" panose="020B0600070205080204" pitchFamily="34" charset="-128"/>
              </a:rPr>
              <a:t>Being rich is not just about you, its about giving back and helping others. </a:t>
            </a:r>
          </a:p>
          <a:p>
            <a:pPr eaLnBrk="1" hangingPunct="1"/>
            <a:r>
              <a:rPr lang="en-US" altLang="en-US">
                <a:ea typeface="MS PGothic" panose="020B0600070205080204" pitchFamily="34" charset="-128"/>
              </a:rPr>
              <a:t>We live in a lucky country in Asia if you are poor you starve. Sell your kids for an hour, a day to sweat shops or work as a sex slave, so the rest of the family can eat. What aid, what pension, what counselling?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 xmlns:a16="http://schemas.microsoft.com/office/drawing/2014/main" id="{E6E7AC3B-C6E7-41E8-931E-E88F66D6093F}"/>
              </a:ext>
            </a:extLst>
          </p:cNvPr>
          <p:cNvSpPr>
            <a:spLocks noGrp="1"/>
          </p:cNvSpPr>
          <p:nvPr>
            <p:ph type="title"/>
          </p:nvPr>
        </p:nvSpPr>
        <p:spPr>
          <a:xfrm>
            <a:off x="1878013" y="346075"/>
            <a:ext cx="6348412" cy="1320800"/>
          </a:xfrm>
        </p:spPr>
        <p:txBody>
          <a:bodyPr rtlCol="0">
            <a:normAutofit fontScale="90000"/>
          </a:bodyPr>
          <a:lstStyle/>
          <a:p>
            <a:pPr eaLnBrk="1" fontAlgn="auto" hangingPunct="1">
              <a:spcAft>
                <a:spcPts val="0"/>
              </a:spcAft>
              <a:defRPr/>
            </a:pPr>
            <a:r>
              <a:rPr lang="en-US" altLang="en-US" dirty="0"/>
              <a:t> “Sometimes it</a:t>
            </a:r>
            <a:r>
              <a:rPr lang="uk-UA" altLang="en-US" dirty="0"/>
              <a:t>’</a:t>
            </a:r>
            <a:r>
              <a:rPr lang="en-US" altLang="en-US" dirty="0"/>
              <a:t>s the sand in the oyster that creates the pearl” - 2008                                                                  </a:t>
            </a:r>
          </a:p>
        </p:txBody>
      </p:sp>
      <p:sp>
        <p:nvSpPr>
          <p:cNvPr id="9219" name="Content Placeholder 2"/>
          <p:cNvSpPr>
            <a:spLocks noGrp="1" noChangeArrowheads="1"/>
          </p:cNvSpPr>
          <p:nvPr>
            <p:ph idx="1"/>
          </p:nvPr>
        </p:nvSpPr>
        <p:spPr>
          <a:xfrm>
            <a:off x="1878013" y="2365375"/>
            <a:ext cx="7251700" cy="4211638"/>
          </a:xfrm>
        </p:spPr>
        <p:txBody>
          <a:bodyPr/>
          <a:lstStyle/>
          <a:p>
            <a:pPr eaLnBrk="1" hangingPunct="1"/>
            <a:endParaRPr lang="en-US" altLang="en-US"/>
          </a:p>
          <a:p>
            <a:pPr eaLnBrk="1" hangingPunct="1"/>
            <a:r>
              <a:rPr lang="en-US" altLang="en-US"/>
              <a:t>Coffee Shop – Gone</a:t>
            </a:r>
          </a:p>
          <a:p>
            <a:pPr eaLnBrk="1" hangingPunct="1"/>
            <a:r>
              <a:rPr lang="en-US" altLang="en-US"/>
              <a:t>Husband – Gone</a:t>
            </a:r>
          </a:p>
          <a:p>
            <a:pPr eaLnBrk="1" hangingPunct="1"/>
            <a:r>
              <a:rPr lang="en-US" altLang="en-US"/>
              <a:t>Zombie – flitting from 1 seminar to next - LOST</a:t>
            </a:r>
          </a:p>
          <a:p>
            <a:pPr eaLnBrk="1" hangingPunct="1"/>
            <a:r>
              <a:rPr lang="en-US" altLang="en-US"/>
              <a:t>Went to Hans Jacobi seminar = + cashflow </a:t>
            </a:r>
          </a:p>
          <a:p>
            <a:pPr eaLnBrk="1" hangingPunct="1"/>
            <a:r>
              <a:rPr lang="en-US" altLang="en-US"/>
              <a:t>Sydney girl - only ever heard of negative geared property</a:t>
            </a:r>
          </a:p>
          <a:p>
            <a:pPr eaLnBrk="1" hangingPunct="1"/>
            <a:r>
              <a:rPr lang="en-US" altLang="en-US"/>
              <a:t>Learnt - property that put money in your pocket, vendor finance, no money down deals, asset protection.</a:t>
            </a:r>
          </a:p>
          <a:p>
            <a:pPr eaLnBrk="1" hangingPunct="1"/>
            <a:endParaRPr lang="en-US" altLang="en-US"/>
          </a:p>
          <a:p>
            <a:pPr eaLnBrk="1" hangingPunct="1"/>
            <a:r>
              <a:rPr lang="en-US" altLang="en-US"/>
              <a:t>‘You never know how strong you are, until being strong is your only option’</a:t>
            </a:r>
          </a:p>
          <a:p>
            <a:pPr eaLnBrk="1" hangingPunct="1"/>
            <a:endParaRPr lang="en-US" altLang="en-US"/>
          </a:p>
        </p:txBody>
      </p:sp>
      <p:pic>
        <p:nvPicPr>
          <p:cNvPr id="9220" name="Picture 4" descr="Image result for oyster with a pear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8651" y="1533526"/>
            <a:ext cx="2867025" cy="20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noChangeArrowheads="1"/>
          </p:cNvSpPr>
          <p:nvPr>
            <p:ph type="title"/>
          </p:nvPr>
        </p:nvSpPr>
        <p:spPr>
          <a:xfrm>
            <a:off x="2133601" y="125413"/>
            <a:ext cx="6348413" cy="1320800"/>
          </a:xfrm>
        </p:spPr>
        <p:txBody>
          <a:bodyPr/>
          <a:lstStyle/>
          <a:p>
            <a:pPr eaLnBrk="1" hangingPunct="1"/>
            <a:r>
              <a:rPr lang="en-AU" altLang="en-US"/>
              <a:t>My Cause: </a:t>
            </a:r>
            <a:r>
              <a:rPr lang="en-US" altLang="en-US">
                <a:ea typeface="MS PGothic" panose="020B0600070205080204" pitchFamily="34" charset="-128"/>
              </a:rPr>
              <a:t>‘Obstetrics Fistula’</a:t>
            </a:r>
            <a:endParaRPr lang="en-AU" altLang="en-US"/>
          </a:p>
        </p:txBody>
      </p:sp>
      <p:sp>
        <p:nvSpPr>
          <p:cNvPr id="59395" name="Content Placeholder 2"/>
          <p:cNvSpPr>
            <a:spLocks noGrp="1" noChangeArrowheads="1"/>
          </p:cNvSpPr>
          <p:nvPr>
            <p:ph idx="1"/>
          </p:nvPr>
        </p:nvSpPr>
        <p:spPr>
          <a:xfrm>
            <a:off x="2133601" y="868363"/>
            <a:ext cx="6348413" cy="3879850"/>
          </a:xfrm>
        </p:spPr>
        <p:txBody>
          <a:bodyPr/>
          <a:lstStyle/>
          <a:p>
            <a:pPr eaLnBrk="1" hangingPunct="1"/>
            <a:r>
              <a:rPr lang="en-US" altLang="en-US">
                <a:ea typeface="MS PGothic" panose="020B0600070205080204" pitchFamily="34" charset="-128"/>
              </a:rPr>
              <a:t>My chosen cause, is to help the women of Africa who suffer from ‘Obstetrics Fistula’, or leaking women syndrome. </a:t>
            </a:r>
          </a:p>
          <a:p>
            <a:pPr eaLnBrk="1" hangingPunct="1"/>
            <a:endParaRPr lang="en-AU" altLang="en-US"/>
          </a:p>
        </p:txBody>
      </p:sp>
      <p:pic>
        <p:nvPicPr>
          <p:cNvPr id="59396" name="Picture 2" descr="Image result for catherine ham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1" y="1811338"/>
            <a:ext cx="420052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3"/>
          <p:cNvSpPr>
            <a:spLocks noChangeArrowheads="1"/>
          </p:cNvSpPr>
          <p:nvPr/>
        </p:nvSpPr>
        <p:spPr bwMode="auto">
          <a:xfrm>
            <a:off x="2025651" y="4637089"/>
            <a:ext cx="6689725"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en-US" altLang="en-US">
                <a:solidFill>
                  <a:schemeClr val="tx1"/>
                </a:solidFill>
                <a:latin typeface="Abadi MT Condensed Extra Bold"/>
                <a:ea typeface="Abadi MT Condensed Extra Bold"/>
                <a:cs typeface="Abadi MT Condensed Extra Bold"/>
              </a:rPr>
              <a:t>If you are poor you help no one but be a burden to society, but if you are rich you can help someone.</a:t>
            </a:r>
          </a:p>
          <a:p>
            <a:pPr algn="ctr" eaLnBrk="1" hangingPunct="1">
              <a:spcBef>
                <a:spcPct val="0"/>
              </a:spcBef>
              <a:buClrTx/>
              <a:buSzTx/>
              <a:buFontTx/>
              <a:buNone/>
            </a:pPr>
            <a:endParaRPr lang="en-US" altLang="en-US">
              <a:solidFill>
                <a:schemeClr val="tx1"/>
              </a:solidFill>
              <a:latin typeface="Abadi MT Condensed Extra Bold"/>
              <a:ea typeface="Abadi MT Condensed Extra Bold"/>
              <a:cs typeface="Abadi MT Condensed Extra Bold"/>
            </a:endParaRPr>
          </a:p>
          <a:p>
            <a:pPr algn="ctr" eaLnBrk="1" hangingPunct="1">
              <a:spcBef>
                <a:spcPct val="0"/>
              </a:spcBef>
              <a:buClrTx/>
              <a:buSzTx/>
              <a:buFontTx/>
              <a:buNone/>
            </a:pPr>
            <a:r>
              <a:rPr lang="en-US" altLang="en-US" sz="2200" b="1">
                <a:solidFill>
                  <a:schemeClr val="tx1"/>
                </a:solidFill>
                <a:latin typeface="Abadi MT Condensed Extra Bold"/>
                <a:ea typeface="Abadi MT Condensed Extra Bold"/>
                <a:cs typeface="Abadi MT Condensed Extra Bold"/>
              </a:rPr>
              <a:t>The world is waiting for you!</a:t>
            </a:r>
          </a:p>
          <a:p>
            <a:pPr algn="ctr" eaLnBrk="1" hangingPunct="1">
              <a:spcBef>
                <a:spcPct val="0"/>
              </a:spcBef>
              <a:buClrTx/>
              <a:buSzTx/>
              <a:buFontTx/>
              <a:buNone/>
            </a:pPr>
            <a:r>
              <a:rPr lang="en-US" altLang="en-US" sz="2200" b="1">
                <a:solidFill>
                  <a:schemeClr val="tx1"/>
                </a:solidFill>
                <a:latin typeface="Abadi MT Condensed Extra Bold"/>
                <a:ea typeface="Abadi MT Condensed Extra Bold"/>
                <a:cs typeface="Abadi MT Condensed Extra Bold"/>
              </a:rPr>
              <a:t> </a:t>
            </a:r>
          </a:p>
          <a:p>
            <a:pPr algn="ctr" eaLnBrk="1" hangingPunct="1">
              <a:spcBef>
                <a:spcPct val="0"/>
              </a:spcBef>
              <a:buClrTx/>
              <a:buSzTx/>
              <a:buFontTx/>
              <a:buNone/>
            </a:pPr>
            <a:r>
              <a:rPr lang="en-US" altLang="en-US">
                <a:solidFill>
                  <a:schemeClr val="tx1"/>
                </a:solidFill>
                <a:latin typeface="Abadi MT Condensed Extra Bold"/>
                <a:ea typeface="Abadi MT Condensed Extra Bold"/>
                <a:cs typeface="Abadi MT Condensed Extra Bold"/>
              </a:rPr>
              <a:t>Make a pledge - I am going to be the best that I can be, and I am going to change the world</a:t>
            </a:r>
          </a:p>
        </p:txBody>
      </p:sp>
      <p:pic>
        <p:nvPicPr>
          <p:cNvPr id="59398" name="Picture 4" descr="Image result for catherine hamlin with her husb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26" y="1811338"/>
            <a:ext cx="251936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1016000"/>
            <a:ext cx="4524375"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48376" y="1016000"/>
            <a:ext cx="4619625" cy="584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Rectangle 5"/>
          <p:cNvSpPr>
            <a:spLocks noChangeArrowheads="1"/>
          </p:cNvSpPr>
          <p:nvPr/>
        </p:nvSpPr>
        <p:spPr bwMode="auto">
          <a:xfrm>
            <a:off x="1779588" y="92075"/>
            <a:ext cx="82597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r>
              <a:rPr lang="en-US" altLang="en-US" sz="2800">
                <a:solidFill>
                  <a:schemeClr val="tx1"/>
                </a:solidFill>
                <a:latin typeface="Calibri" panose="020F0502020204030204" pitchFamily="34" charset="0"/>
                <a:ea typeface="MS PGothic" panose="020B0600070205080204" pitchFamily="34" charset="-128"/>
              </a:rPr>
              <a:t>2015 – won Property Investor of the Year – Second Runner up, Your Investment Property magazine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noChangeArrowheads="1"/>
          </p:cNvSpPr>
          <p:nvPr>
            <p:ph type="title"/>
          </p:nvPr>
        </p:nvSpPr>
        <p:spPr>
          <a:xfrm>
            <a:off x="2133601" y="390525"/>
            <a:ext cx="6348413" cy="1320800"/>
          </a:xfrm>
        </p:spPr>
        <p:txBody>
          <a:bodyPr/>
          <a:lstStyle/>
          <a:p>
            <a:pPr eaLnBrk="1" hangingPunct="1"/>
            <a:r>
              <a:rPr lang="en-US" altLang="en-US"/>
              <a:t>Exercise for you to complete during break</a:t>
            </a:r>
          </a:p>
        </p:txBody>
      </p:sp>
      <p:sp>
        <p:nvSpPr>
          <p:cNvPr id="2" name="Content Placeholder 2">
            <a:extLst>
              <a:ext uri="{FF2B5EF4-FFF2-40B4-BE49-F238E27FC236}">
                <a16:creationId xmlns="" xmlns:a16="http://schemas.microsoft.com/office/drawing/2014/main" id="{7EA8EC08-DB94-4879-86FB-1985F3B2E81D}"/>
              </a:ext>
            </a:extLst>
          </p:cNvPr>
          <p:cNvSpPr>
            <a:spLocks noGrp="1"/>
          </p:cNvSpPr>
          <p:nvPr>
            <p:ph idx="1"/>
          </p:nvPr>
        </p:nvSpPr>
        <p:spPr>
          <a:xfrm>
            <a:off x="1998664" y="1930401"/>
            <a:ext cx="6770687" cy="4602163"/>
          </a:xfrm>
        </p:spPr>
        <p:txBody>
          <a:bodyPr rtlCol="0">
            <a:normAutofit fontScale="92500" lnSpcReduction="10000"/>
          </a:bodyPr>
          <a:lstStyle/>
          <a:p>
            <a:pPr eaLnBrk="1" fontAlgn="auto" hangingPunct="1">
              <a:spcAft>
                <a:spcPts val="0"/>
              </a:spcAft>
              <a:buFont typeface="Arial"/>
              <a:buChar char="•"/>
              <a:defRPr/>
            </a:pPr>
            <a:r>
              <a:rPr lang="en-US" altLang="en-US" dirty="0">
                <a:solidFill>
                  <a:schemeClr val="tx1">
                    <a:lumMod val="75000"/>
                    <a:lumOff val="25000"/>
                  </a:schemeClr>
                </a:solidFill>
              </a:rPr>
              <a:t>Jot down in point form your five top VALUES. What you value most in life? E.g. </a:t>
            </a:r>
          </a:p>
          <a:p>
            <a:pPr eaLnBrk="1" fontAlgn="auto" hangingPunct="1">
              <a:spcAft>
                <a:spcPts val="0"/>
              </a:spcAft>
              <a:buFont typeface="Arial"/>
              <a:buChar char="•"/>
              <a:defRPr/>
            </a:pPr>
            <a:r>
              <a:rPr lang="en-US" altLang="en-US" dirty="0">
                <a:solidFill>
                  <a:schemeClr val="tx1">
                    <a:lumMod val="75000"/>
                    <a:lumOff val="25000"/>
                  </a:schemeClr>
                </a:solidFill>
              </a:rPr>
              <a:t>1) religion</a:t>
            </a:r>
          </a:p>
          <a:p>
            <a:pPr eaLnBrk="1" fontAlgn="auto" hangingPunct="1">
              <a:spcAft>
                <a:spcPts val="0"/>
              </a:spcAft>
              <a:buFont typeface="Arial"/>
              <a:buChar char="•"/>
              <a:defRPr/>
            </a:pPr>
            <a:r>
              <a:rPr lang="en-US" altLang="en-US" dirty="0">
                <a:solidFill>
                  <a:schemeClr val="tx1">
                    <a:lumMod val="75000"/>
                    <a:lumOff val="25000"/>
                  </a:schemeClr>
                </a:solidFill>
              </a:rPr>
              <a:t>2) family </a:t>
            </a:r>
          </a:p>
          <a:p>
            <a:pPr eaLnBrk="1" fontAlgn="auto" hangingPunct="1">
              <a:spcAft>
                <a:spcPts val="0"/>
              </a:spcAft>
              <a:buFont typeface="Arial"/>
              <a:buChar char="•"/>
              <a:defRPr/>
            </a:pPr>
            <a:r>
              <a:rPr lang="en-US" altLang="en-US" dirty="0">
                <a:solidFill>
                  <a:schemeClr val="tx1">
                    <a:lumMod val="75000"/>
                    <a:lumOff val="25000"/>
                  </a:schemeClr>
                </a:solidFill>
              </a:rPr>
              <a:t>3) work </a:t>
            </a:r>
          </a:p>
          <a:p>
            <a:pPr eaLnBrk="1" fontAlgn="auto" hangingPunct="1">
              <a:spcAft>
                <a:spcPts val="0"/>
              </a:spcAft>
              <a:buFont typeface="Arial"/>
              <a:buChar char="•"/>
              <a:defRPr/>
            </a:pPr>
            <a:r>
              <a:rPr lang="en-US" altLang="en-US" dirty="0">
                <a:solidFill>
                  <a:schemeClr val="tx1">
                    <a:lumMod val="75000"/>
                    <a:lumOff val="25000"/>
                  </a:schemeClr>
                </a:solidFill>
              </a:rPr>
              <a:t>4) sports </a:t>
            </a:r>
          </a:p>
          <a:p>
            <a:pPr eaLnBrk="1" fontAlgn="auto" hangingPunct="1">
              <a:spcAft>
                <a:spcPts val="0"/>
              </a:spcAft>
              <a:buFont typeface="Arial"/>
              <a:buChar char="•"/>
              <a:defRPr/>
            </a:pPr>
            <a:r>
              <a:rPr lang="en-US" altLang="en-US" dirty="0">
                <a:solidFill>
                  <a:schemeClr val="tx1">
                    <a:lumMod val="75000"/>
                    <a:lumOff val="25000"/>
                  </a:schemeClr>
                </a:solidFill>
              </a:rPr>
              <a:t>5) wealth OR</a:t>
            </a:r>
          </a:p>
          <a:p>
            <a:pPr eaLnBrk="1" fontAlgn="auto" hangingPunct="1">
              <a:spcAft>
                <a:spcPts val="0"/>
              </a:spcAft>
              <a:buFont typeface="Arial"/>
              <a:buChar char="•"/>
              <a:defRPr/>
            </a:pPr>
            <a:r>
              <a:rPr lang="en-US" altLang="en-US" dirty="0">
                <a:solidFill>
                  <a:schemeClr val="tx1">
                    <a:lumMod val="75000"/>
                    <a:lumOff val="25000"/>
                  </a:schemeClr>
                </a:solidFill>
              </a:rPr>
              <a:t>1) daughter</a:t>
            </a:r>
          </a:p>
          <a:p>
            <a:pPr eaLnBrk="1" fontAlgn="auto" hangingPunct="1">
              <a:spcAft>
                <a:spcPts val="0"/>
              </a:spcAft>
              <a:buFont typeface="Arial"/>
              <a:buChar char="•"/>
              <a:defRPr/>
            </a:pPr>
            <a:r>
              <a:rPr lang="en-US" altLang="en-US" dirty="0">
                <a:solidFill>
                  <a:schemeClr val="tx1">
                    <a:lumMod val="75000"/>
                    <a:lumOff val="25000"/>
                  </a:schemeClr>
                </a:solidFill>
              </a:rPr>
              <a:t>2)lifestyle </a:t>
            </a:r>
          </a:p>
          <a:p>
            <a:pPr eaLnBrk="1" fontAlgn="auto" hangingPunct="1">
              <a:spcAft>
                <a:spcPts val="0"/>
              </a:spcAft>
              <a:buFont typeface="Arial"/>
              <a:buChar char="•"/>
              <a:defRPr/>
            </a:pPr>
            <a:r>
              <a:rPr lang="en-US" altLang="en-US" dirty="0">
                <a:solidFill>
                  <a:schemeClr val="tx1">
                    <a:lumMod val="75000"/>
                    <a:lumOff val="25000"/>
                  </a:schemeClr>
                </a:solidFill>
              </a:rPr>
              <a:t>3)cooking</a:t>
            </a:r>
          </a:p>
          <a:p>
            <a:pPr eaLnBrk="1" fontAlgn="auto" hangingPunct="1">
              <a:spcAft>
                <a:spcPts val="0"/>
              </a:spcAft>
              <a:buFont typeface="Arial"/>
              <a:buChar char="•"/>
              <a:defRPr/>
            </a:pPr>
            <a:r>
              <a:rPr lang="en-US" altLang="en-US" dirty="0">
                <a:solidFill>
                  <a:schemeClr val="tx1">
                    <a:lumMod val="75000"/>
                    <a:lumOff val="25000"/>
                  </a:schemeClr>
                </a:solidFill>
              </a:rPr>
              <a:t>4) exercise</a:t>
            </a:r>
          </a:p>
          <a:p>
            <a:pPr eaLnBrk="1" fontAlgn="auto" hangingPunct="1">
              <a:spcAft>
                <a:spcPts val="0"/>
              </a:spcAft>
              <a:buFont typeface="Arial"/>
              <a:buChar char="•"/>
              <a:defRPr/>
            </a:pPr>
            <a:r>
              <a:rPr lang="en-US" altLang="en-US" dirty="0">
                <a:solidFill>
                  <a:schemeClr val="tx1">
                    <a:lumMod val="75000"/>
                    <a:lumOff val="25000"/>
                  </a:schemeClr>
                </a:solidFill>
              </a:rPr>
              <a:t>5) relationship</a:t>
            </a:r>
          </a:p>
          <a:p>
            <a:pPr eaLnBrk="1" fontAlgn="auto" hangingPunct="1">
              <a:spcAft>
                <a:spcPts val="0"/>
              </a:spcAft>
              <a:buFont typeface="Arial"/>
              <a:buChar char="•"/>
              <a:defRPr/>
            </a:pPr>
            <a:r>
              <a:rPr lang="en-US" altLang="en-US" dirty="0">
                <a:solidFill>
                  <a:schemeClr val="tx1">
                    <a:lumMod val="75000"/>
                    <a:lumOff val="25000"/>
                  </a:schemeClr>
                </a:solidFill>
              </a:rPr>
              <a:t>https://www.16personalities.com/</a:t>
            </a:r>
          </a:p>
          <a:p>
            <a:pPr eaLnBrk="1" fontAlgn="auto" hangingPunct="1">
              <a:spcAft>
                <a:spcPts val="0"/>
              </a:spcAft>
              <a:buFont typeface="Arial"/>
              <a:buChar char="•"/>
              <a:defRPr/>
            </a:pPr>
            <a:endParaRPr lang="en-US" altLang="en-US" dirty="0">
              <a:solidFill>
                <a:schemeClr val="tx1">
                  <a:lumMod val="75000"/>
                  <a:lumOff val="25000"/>
                </a:scheme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a:extLst>
              <a:ext uri="{FF2B5EF4-FFF2-40B4-BE49-F238E27FC236}">
                <a16:creationId xmlns="" xmlns:a16="http://schemas.microsoft.com/office/drawing/2014/main" id="{BA24AFD1-C58A-4704-92FC-B03F7852ECD9}"/>
              </a:ext>
            </a:extLst>
          </p:cNvPr>
          <p:cNvSpPr>
            <a:spLocks noGrp="1"/>
          </p:cNvSpPr>
          <p:nvPr>
            <p:ph type="title"/>
          </p:nvPr>
        </p:nvSpPr>
        <p:spPr>
          <a:xfrm>
            <a:off x="1984376" y="228601"/>
            <a:ext cx="6767513" cy="2005013"/>
          </a:xfrm>
        </p:spPr>
        <p:txBody>
          <a:bodyPr rtlCol="0">
            <a:normAutofit fontScale="90000"/>
          </a:bodyPr>
          <a:lstStyle/>
          <a:p>
            <a:pPr eaLnBrk="1" fontAlgn="auto" hangingPunct="1">
              <a:spcAft>
                <a:spcPts val="0"/>
              </a:spcAft>
              <a:defRPr/>
            </a:pPr>
            <a:r>
              <a:rPr lang="en-US" altLang="en-US" dirty="0"/>
              <a:t>GENIUS – ‘a Master emerges in every field’</a:t>
            </a:r>
            <a:br>
              <a:rPr lang="en-US" altLang="en-US" dirty="0"/>
            </a:br>
            <a:r>
              <a:rPr lang="en-US" altLang="en-US" dirty="0"/>
              <a:t>‘Choose a job you love and you will never work a day in your life’ - Confucius</a:t>
            </a:r>
          </a:p>
        </p:txBody>
      </p:sp>
      <p:sp>
        <p:nvSpPr>
          <p:cNvPr id="62467" name="Content Placeholder 2"/>
          <p:cNvSpPr>
            <a:spLocks noGrp="1" noChangeArrowheads="1"/>
          </p:cNvSpPr>
          <p:nvPr>
            <p:ph idx="1"/>
          </p:nvPr>
        </p:nvSpPr>
        <p:spPr>
          <a:xfrm>
            <a:off x="1884364" y="2778126"/>
            <a:ext cx="6446837" cy="4310063"/>
          </a:xfrm>
        </p:spPr>
        <p:txBody>
          <a:bodyPr/>
          <a:lstStyle/>
          <a:p>
            <a:pPr eaLnBrk="1" hangingPunct="1"/>
            <a:r>
              <a:rPr lang="en-US" altLang="en-US"/>
              <a:t>STEP 4) GENIUS = Genie in US. Where does my genius lie?</a:t>
            </a:r>
          </a:p>
          <a:p>
            <a:pPr eaLnBrk="1" hangingPunct="1"/>
            <a:r>
              <a:rPr lang="en-US" altLang="en-US"/>
              <a:t>FIND THE GENIE IN You – Play to your strengths and not your weaknesses. Find your NICHE. Nurture your TALENTS</a:t>
            </a:r>
          </a:p>
          <a:p>
            <a:pPr eaLnBrk="1" hangingPunct="1"/>
            <a:r>
              <a:rPr lang="en-US" altLang="en-US"/>
              <a:t>Which classroom do you excel in?-  Kitchen = MasterChef, in golf course = Tiger Woods, in recording studio = BEETLES</a:t>
            </a:r>
          </a:p>
          <a:p>
            <a:pPr eaLnBrk="1" hangingPunct="1"/>
            <a:r>
              <a:rPr lang="en-US" altLang="en-US"/>
              <a:t>ARTIST/Entrepreneur = in R.E. terms – I am CREATIVE = I got good taste so good at interior decorating and styling, I lead and inspire my team with my creative vision. I love hunting for deals and closing. I think outside the square for solutions</a:t>
            </a:r>
          </a:p>
          <a:p>
            <a:pPr eaLnBrk="1" hangingPunct="1"/>
            <a:r>
              <a:rPr lang="en-US" altLang="en-US"/>
              <a:t>Hint: Hobby – Ask : How can I Monetize this?</a:t>
            </a:r>
            <a:br>
              <a:rPr lang="en-US" altLang="en-US"/>
            </a:br>
            <a:endParaRPr lang="en-US"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 xmlns:a16="http://schemas.microsoft.com/office/drawing/2014/main" id="{23EAF887-E46A-479F-BAD2-716FE0744850}"/>
              </a:ext>
            </a:extLst>
          </p:cNvPr>
          <p:cNvSpPr>
            <a:spLocks noGrp="1"/>
          </p:cNvSpPr>
          <p:nvPr>
            <p:ph type="title"/>
          </p:nvPr>
        </p:nvSpPr>
        <p:spPr/>
        <p:txBody>
          <a:bodyPr rtlCol="0">
            <a:normAutofit/>
          </a:bodyPr>
          <a:lstStyle/>
          <a:p>
            <a:pPr eaLnBrk="1" fontAlgn="auto" hangingPunct="1">
              <a:spcAft>
                <a:spcPts val="0"/>
              </a:spcAft>
              <a:defRPr/>
            </a:pPr>
            <a:r>
              <a:rPr lang="en-US" altLang="en-US"/>
              <a:t>Toolbox –Each Strategy is an Art in itself. Be nimble and agile. </a:t>
            </a:r>
          </a:p>
        </p:txBody>
      </p:sp>
      <p:sp>
        <p:nvSpPr>
          <p:cNvPr id="63490" name="Content Placeholder 2">
            <a:extLst>
              <a:ext uri="{FF2B5EF4-FFF2-40B4-BE49-F238E27FC236}">
                <a16:creationId xmlns="" xmlns:a16="http://schemas.microsoft.com/office/drawing/2014/main" id="{5A9772F1-104A-41CA-842D-03AFCF088799}"/>
              </a:ext>
            </a:extLst>
          </p:cNvPr>
          <p:cNvSpPr>
            <a:spLocks noGrp="1"/>
          </p:cNvSpPr>
          <p:nvPr>
            <p:ph idx="1"/>
          </p:nvPr>
        </p:nvSpPr>
        <p:spPr>
          <a:xfrm>
            <a:off x="1963739" y="1798638"/>
            <a:ext cx="6518275" cy="4989512"/>
          </a:xfrm>
        </p:spPr>
        <p:txBody>
          <a:bodyPr rtlCol="0">
            <a:normAutofit fontScale="85000" lnSpcReduction="10000"/>
          </a:bodyPr>
          <a:lstStyle/>
          <a:p>
            <a:pPr eaLnBrk="1" fontAlgn="auto" hangingPunct="1">
              <a:spcAft>
                <a:spcPts val="0"/>
              </a:spcAft>
              <a:buFont typeface="Arial"/>
              <a:buChar char="•"/>
              <a:defRPr/>
            </a:pPr>
            <a:r>
              <a:rPr lang="en-US" altLang="en-US" dirty="0">
                <a:solidFill>
                  <a:schemeClr val="tx1">
                    <a:lumMod val="75000"/>
                    <a:lumOff val="25000"/>
                  </a:schemeClr>
                </a:solidFill>
              </a:rPr>
              <a:t>Reno – take out equity/depreciation schedules/STYLING/sweat equity</a:t>
            </a:r>
          </a:p>
          <a:p>
            <a:pPr eaLnBrk="1" fontAlgn="auto" hangingPunct="1">
              <a:spcAft>
                <a:spcPts val="0"/>
              </a:spcAft>
              <a:buFont typeface="Arial"/>
              <a:buChar char="•"/>
              <a:defRPr/>
            </a:pPr>
            <a:r>
              <a:rPr lang="en-US" altLang="en-US" dirty="0">
                <a:solidFill>
                  <a:schemeClr val="tx1">
                    <a:lumMod val="75000"/>
                    <a:lumOff val="25000"/>
                  </a:schemeClr>
                </a:solidFill>
              </a:rPr>
              <a:t>Granny flat. NSW, WA, Logan and Ipswich in Brisbane and Moreton Bay – can have granny that is legally rented out to people as a 2</a:t>
            </a:r>
            <a:r>
              <a:rPr lang="en-US" altLang="en-US" baseline="30000" dirty="0">
                <a:solidFill>
                  <a:schemeClr val="tx1">
                    <a:lumMod val="75000"/>
                    <a:lumOff val="25000"/>
                  </a:schemeClr>
                </a:solidFill>
              </a:rPr>
              <a:t>nd</a:t>
            </a:r>
            <a:r>
              <a:rPr lang="en-US" altLang="en-US" dirty="0">
                <a:solidFill>
                  <a:schemeClr val="tx1">
                    <a:lumMod val="75000"/>
                    <a:lumOff val="25000"/>
                  </a:schemeClr>
                </a:solidFill>
              </a:rPr>
              <a:t> income</a:t>
            </a:r>
          </a:p>
          <a:p>
            <a:pPr eaLnBrk="1" fontAlgn="auto" hangingPunct="1">
              <a:spcAft>
                <a:spcPts val="0"/>
              </a:spcAft>
              <a:buFont typeface="Arial"/>
              <a:buChar char="•"/>
              <a:defRPr/>
            </a:pPr>
            <a:r>
              <a:rPr lang="en-US" altLang="en-US" dirty="0">
                <a:solidFill>
                  <a:schemeClr val="tx1">
                    <a:lumMod val="75000"/>
                    <a:lumOff val="25000"/>
                  </a:schemeClr>
                </a:solidFill>
              </a:rPr>
              <a:t>WRAPS – Rent to buy, Vendor finance</a:t>
            </a:r>
          </a:p>
          <a:p>
            <a:pPr eaLnBrk="1" fontAlgn="auto" hangingPunct="1">
              <a:spcAft>
                <a:spcPts val="0"/>
              </a:spcAft>
              <a:buFont typeface="Arial"/>
              <a:buChar char="•"/>
              <a:defRPr/>
            </a:pPr>
            <a:r>
              <a:rPr lang="en-US" altLang="en-US" dirty="0">
                <a:solidFill>
                  <a:schemeClr val="tx1">
                    <a:lumMod val="75000"/>
                    <a:lumOff val="25000"/>
                  </a:schemeClr>
                </a:solidFill>
              </a:rPr>
              <a:t>Commercial – 30% deposit, long vacancies, residential is 30 years </a:t>
            </a:r>
          </a:p>
          <a:p>
            <a:pPr eaLnBrk="1" fontAlgn="auto" hangingPunct="1">
              <a:spcAft>
                <a:spcPts val="0"/>
              </a:spcAft>
              <a:buFont typeface="Arial"/>
              <a:buChar char="•"/>
              <a:defRPr/>
            </a:pPr>
            <a:r>
              <a:rPr lang="en-US" altLang="en-US" dirty="0">
                <a:solidFill>
                  <a:schemeClr val="tx1">
                    <a:lumMod val="75000"/>
                    <a:lumOff val="25000"/>
                  </a:schemeClr>
                </a:solidFill>
              </a:rPr>
              <a:t>Furnished accommodation/Rooming/Airbnb/student accommodation/Executive leasing. Turn a city negative cashflow investment to a positive cashflow property  </a:t>
            </a:r>
          </a:p>
          <a:p>
            <a:pPr eaLnBrk="1" fontAlgn="auto" hangingPunct="1">
              <a:spcAft>
                <a:spcPts val="0"/>
              </a:spcAft>
              <a:buFont typeface="Arial"/>
              <a:buChar char="•"/>
              <a:defRPr/>
            </a:pPr>
            <a:r>
              <a:rPr lang="en-US" altLang="en-US" dirty="0">
                <a:solidFill>
                  <a:schemeClr val="tx1">
                    <a:lumMod val="75000"/>
                    <a:lumOff val="25000"/>
                  </a:schemeClr>
                </a:solidFill>
              </a:rPr>
              <a:t>house relocation</a:t>
            </a:r>
          </a:p>
          <a:p>
            <a:pPr eaLnBrk="1" fontAlgn="auto" hangingPunct="1">
              <a:spcAft>
                <a:spcPts val="0"/>
              </a:spcAft>
              <a:buFont typeface="Arial"/>
              <a:buChar char="•"/>
              <a:defRPr/>
            </a:pPr>
            <a:r>
              <a:rPr lang="en-US" altLang="en-US" dirty="0">
                <a:solidFill>
                  <a:schemeClr val="tx1">
                    <a:lumMod val="75000"/>
                    <a:lumOff val="25000"/>
                  </a:schemeClr>
                </a:solidFill>
              </a:rPr>
              <a:t>Blocks of units – for positive cashflow or strata titling</a:t>
            </a:r>
          </a:p>
          <a:p>
            <a:pPr eaLnBrk="1" fontAlgn="auto" hangingPunct="1">
              <a:spcAft>
                <a:spcPts val="0"/>
              </a:spcAft>
              <a:buFont typeface="Arial"/>
              <a:buChar char="•"/>
              <a:defRPr/>
            </a:pPr>
            <a:r>
              <a:rPr lang="en-US" altLang="en-US" dirty="0">
                <a:solidFill>
                  <a:schemeClr val="tx1">
                    <a:lumMod val="75000"/>
                    <a:lumOff val="25000"/>
                  </a:schemeClr>
                </a:solidFill>
              </a:rPr>
              <a:t>Off the plan – market turns, loss of job, credit tightening, oversupply </a:t>
            </a:r>
          </a:p>
          <a:p>
            <a:pPr eaLnBrk="1" fontAlgn="auto" hangingPunct="1">
              <a:spcAft>
                <a:spcPts val="0"/>
              </a:spcAft>
              <a:buFont typeface="Arial"/>
              <a:buChar char="•"/>
              <a:defRPr/>
            </a:pPr>
            <a:r>
              <a:rPr lang="en-US" altLang="en-US" dirty="0">
                <a:solidFill>
                  <a:schemeClr val="tx1">
                    <a:lumMod val="75000"/>
                    <a:lumOff val="25000"/>
                  </a:schemeClr>
                </a:solidFill>
              </a:rPr>
              <a:t>Development – small development – townhouse, duplex, units, land subdivision – buy time. Options</a:t>
            </a:r>
          </a:p>
          <a:p>
            <a:pPr eaLnBrk="1" fontAlgn="auto" hangingPunct="1">
              <a:spcAft>
                <a:spcPts val="0"/>
              </a:spcAft>
              <a:buFont typeface="Arial"/>
              <a:buChar char="•"/>
              <a:defRPr/>
            </a:pPr>
            <a:r>
              <a:rPr lang="en-US" altLang="en-US" dirty="0">
                <a:solidFill>
                  <a:schemeClr val="tx1">
                    <a:lumMod val="75000"/>
                    <a:lumOff val="25000"/>
                  </a:schemeClr>
                </a:solidFill>
              </a:rPr>
              <a:t>Buy inside Superannuation</a:t>
            </a:r>
          </a:p>
          <a:p>
            <a:pPr eaLnBrk="1" fontAlgn="auto" hangingPunct="1">
              <a:spcAft>
                <a:spcPts val="0"/>
              </a:spcAft>
              <a:buFont typeface="Arial"/>
              <a:buChar char="•"/>
              <a:defRPr/>
            </a:pPr>
            <a:r>
              <a:rPr lang="en-US" altLang="en-US" dirty="0">
                <a:solidFill>
                  <a:schemeClr val="tx1">
                    <a:lumMod val="75000"/>
                    <a:lumOff val="25000"/>
                  </a:schemeClr>
                </a:solidFill>
              </a:rPr>
              <a:t>More skills you master, the more avenues you have to make money. The less skills you have, the riskier you will be</a:t>
            </a:r>
          </a:p>
          <a:p>
            <a:pPr eaLnBrk="1" fontAlgn="auto" hangingPunct="1">
              <a:spcAft>
                <a:spcPts val="0"/>
              </a:spcAft>
              <a:buFont typeface="Arial"/>
              <a:buChar char="•"/>
              <a:defRPr/>
            </a:pPr>
            <a:endParaRPr lang="en-US" altLang="en-US" dirty="0">
              <a:solidFill>
                <a:schemeClr val="tx1">
                  <a:lumMod val="75000"/>
                  <a:lumOff val="25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 xmlns:a16="http://schemas.microsoft.com/office/drawing/2014/main" id="{F084B44F-2705-454B-A19B-3361E8FF83F9}"/>
              </a:ext>
            </a:extLst>
          </p:cNvPr>
          <p:cNvSpPr>
            <a:spLocks noGrp="1"/>
          </p:cNvSpPr>
          <p:nvPr>
            <p:ph type="title"/>
          </p:nvPr>
        </p:nvSpPr>
        <p:spPr/>
        <p:txBody>
          <a:bodyPr rtlCol="0">
            <a:normAutofit/>
          </a:bodyPr>
          <a:lstStyle/>
          <a:p>
            <a:pPr eaLnBrk="1" fontAlgn="auto" hangingPunct="1">
              <a:spcAft>
                <a:spcPts val="0"/>
              </a:spcAft>
              <a:defRPr/>
            </a:pPr>
            <a:r>
              <a:rPr lang="en-US" altLang="en-US"/>
              <a:t>LADDER OF COMPLEXITY – Assess your Risk tolerance – Low, Medium or High?</a:t>
            </a:r>
          </a:p>
        </p:txBody>
      </p:sp>
      <p:graphicFrame>
        <p:nvGraphicFramePr>
          <p:cNvPr id="4" name="Content Placeholder 3">
            <a:extLst>
              <a:ext uri="{FF2B5EF4-FFF2-40B4-BE49-F238E27FC236}">
                <a16:creationId xmlns="" xmlns:a16="http://schemas.microsoft.com/office/drawing/2014/main" id="{FB9F2CF8-D0ED-4571-9055-A12DD479419A}"/>
              </a:ext>
            </a:extLst>
          </p:cNvPr>
          <p:cNvGraphicFramePr>
            <a:graphicFrameLocks noGrp="1"/>
          </p:cNvGraphicFramePr>
          <p:nvPr>
            <p:ph idx="1"/>
          </p:nvPr>
        </p:nvGraphicFramePr>
        <p:xfrm>
          <a:off x="1695451" y="1483702"/>
          <a:ext cx="8972549" cy="482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6564" name="TextBox 1"/>
          <p:cNvSpPr txBox="1">
            <a:spLocks noChangeArrowheads="1"/>
          </p:cNvSpPr>
          <p:nvPr/>
        </p:nvSpPr>
        <p:spPr bwMode="auto">
          <a:xfrm>
            <a:off x="13322300" y="2713039"/>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a:solidFill>
                <a:schemeClr val="tx1"/>
              </a:solidFill>
              <a:latin typeface="Calibri" panose="020F0502020204030204" pitchFamily="34" charset="0"/>
              <a:ea typeface="MS PGothic" panose="020B0600070205080204" pitchFamily="34" charset="-12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noChangeArrowheads="1"/>
          </p:cNvSpPr>
          <p:nvPr>
            <p:ph type="title"/>
          </p:nvPr>
        </p:nvSpPr>
        <p:spPr/>
        <p:txBody>
          <a:bodyPr/>
          <a:lstStyle/>
          <a:p>
            <a:pPr eaLnBrk="1" hangingPunct="1"/>
            <a:r>
              <a:rPr lang="en-US" altLang="en-US"/>
              <a:t>Checklist</a:t>
            </a:r>
          </a:p>
        </p:txBody>
      </p:sp>
      <p:sp>
        <p:nvSpPr>
          <p:cNvPr id="68611" name="Content Placeholder 2"/>
          <p:cNvSpPr>
            <a:spLocks noGrp="1" noChangeArrowheads="1"/>
          </p:cNvSpPr>
          <p:nvPr>
            <p:ph idx="1"/>
          </p:nvPr>
        </p:nvSpPr>
        <p:spPr>
          <a:xfrm>
            <a:off x="1524001" y="1582739"/>
            <a:ext cx="8818563" cy="4949825"/>
          </a:xfrm>
        </p:spPr>
        <p:txBody>
          <a:bodyPr/>
          <a:lstStyle/>
          <a:p>
            <a:pPr eaLnBrk="1" hangingPunct="1"/>
            <a:r>
              <a:rPr lang="en-US" altLang="en-US" sz="2400"/>
              <a:t>A = Accept – What will they accept</a:t>
            </a:r>
          </a:p>
          <a:p>
            <a:pPr eaLnBrk="1" hangingPunct="1"/>
            <a:r>
              <a:rPr lang="en-US" altLang="en-US" sz="2400"/>
              <a:t>T = Time on market</a:t>
            </a:r>
          </a:p>
          <a:p>
            <a:pPr eaLnBrk="1" hangingPunct="1"/>
            <a:r>
              <a:rPr lang="en-US" altLang="en-US" sz="2400"/>
              <a:t>O = Offers yet?</a:t>
            </a:r>
          </a:p>
          <a:p>
            <a:pPr eaLnBrk="1" hangingPunct="1"/>
            <a:r>
              <a:rPr lang="en-US" altLang="en-US" sz="2400"/>
              <a:t>M = Motivated seller or not? Ask why selling?</a:t>
            </a:r>
          </a:p>
          <a:p>
            <a:pPr eaLnBrk="1" hangingPunct="1"/>
            <a:r>
              <a:rPr lang="en-US" altLang="en-US" sz="2400"/>
              <a:t>I  = Income potential – is it under rented or over rented?</a:t>
            </a:r>
          </a:p>
          <a:p>
            <a:pPr eaLnBrk="1" hangingPunct="1"/>
            <a:r>
              <a:rPr lang="en-US" altLang="en-US" sz="2400"/>
              <a:t>C = Creative – is there a twist or opportunity in deal eg development site</a:t>
            </a:r>
          </a:p>
        </p:txBody>
      </p:sp>
      <p:pic>
        <p:nvPicPr>
          <p:cNvPr id="68612" name="Picture 2" descr="A close up of a logo&#10;&#10;Description generated with high confid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0013" y="146050"/>
            <a:ext cx="24638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a:extLst>
              <a:ext uri="{FF2B5EF4-FFF2-40B4-BE49-F238E27FC236}">
                <a16:creationId xmlns="" xmlns:a16="http://schemas.microsoft.com/office/drawing/2014/main" id="{78FDB157-4EF8-4BB7-B5E6-5F7B9ECFEFC4}"/>
              </a:ext>
            </a:extLst>
          </p:cNvPr>
          <p:cNvSpPr>
            <a:spLocks noGrp="1"/>
          </p:cNvSpPr>
          <p:nvPr>
            <p:ph type="title"/>
          </p:nvPr>
        </p:nvSpPr>
        <p:spPr>
          <a:xfrm>
            <a:off x="1974851" y="468313"/>
            <a:ext cx="6348413" cy="1320800"/>
          </a:xfrm>
        </p:spPr>
        <p:txBody>
          <a:bodyPr rtlCol="0">
            <a:normAutofit fontScale="90000"/>
          </a:bodyPr>
          <a:lstStyle/>
          <a:p>
            <a:pPr eaLnBrk="1" fontAlgn="auto" hangingPunct="1">
              <a:spcAft>
                <a:spcPts val="0"/>
              </a:spcAft>
              <a:defRPr/>
            </a:pPr>
            <a:r>
              <a:rPr lang="en-US" altLang="en-US" dirty="0"/>
              <a:t> Deals are like marriage, easy to get in hard to get out</a:t>
            </a:r>
            <a:r>
              <a:rPr lang="is-IS" altLang="en-US" dirty="0"/>
              <a:t>… put in place contingency plans</a:t>
            </a:r>
            <a:endParaRPr lang="en-US" altLang="en-US" dirty="0"/>
          </a:p>
        </p:txBody>
      </p:sp>
      <p:sp>
        <p:nvSpPr>
          <p:cNvPr id="69635" name="Content Placeholder 2"/>
          <p:cNvSpPr>
            <a:spLocks noGrp="1" noChangeArrowheads="1"/>
          </p:cNvSpPr>
          <p:nvPr>
            <p:ph idx="1"/>
          </p:nvPr>
        </p:nvSpPr>
        <p:spPr>
          <a:xfrm>
            <a:off x="2133600" y="2573338"/>
            <a:ext cx="6521450" cy="4284662"/>
          </a:xfrm>
        </p:spPr>
        <p:txBody>
          <a:bodyPr/>
          <a:lstStyle/>
          <a:p>
            <a:pPr eaLnBrk="1" hangingPunct="1"/>
            <a:r>
              <a:rPr lang="en-US" altLang="en-US"/>
              <a:t>Buy with the end in mind</a:t>
            </a:r>
          </a:p>
          <a:p>
            <a:pPr eaLnBrk="1" hangingPunct="1"/>
            <a:r>
              <a:rPr lang="en-US" altLang="en-US"/>
              <a:t>Have Multiple exit strategies in place :-</a:t>
            </a:r>
          </a:p>
          <a:p>
            <a:pPr eaLnBrk="1" hangingPunct="1"/>
            <a:r>
              <a:rPr lang="en-US" altLang="en-US"/>
              <a:t>Buy reno rent </a:t>
            </a:r>
          </a:p>
          <a:p>
            <a:pPr eaLnBrk="1" hangingPunct="1"/>
            <a:r>
              <a:rPr lang="en-US" altLang="en-US"/>
              <a:t>Buy reno flip</a:t>
            </a:r>
          </a:p>
          <a:p>
            <a:pPr eaLnBrk="1" hangingPunct="1"/>
            <a:r>
              <a:rPr lang="en-US" altLang="en-US"/>
              <a:t>Buy get DA flip </a:t>
            </a:r>
          </a:p>
          <a:p>
            <a:pPr eaLnBrk="1" hangingPunct="1"/>
            <a:r>
              <a:rPr lang="en-US" altLang="en-US"/>
              <a:t>Buy get DA ,build and keep or keep one sell the rest</a:t>
            </a:r>
          </a:p>
          <a:p>
            <a:pPr eaLnBrk="1" hangingPunct="1"/>
            <a:r>
              <a:rPr lang="en-US" altLang="en-US"/>
              <a:t>Buy strata title sell</a:t>
            </a:r>
          </a:p>
          <a:p>
            <a:pPr eaLnBrk="1" hangingPunct="1"/>
            <a:r>
              <a:rPr lang="en-US" altLang="en-US"/>
              <a:t>Buy, build multi dwellings like duplex or self storage containers or sell signage space if commercial building</a:t>
            </a:r>
          </a:p>
          <a:p>
            <a:pPr eaLnBrk="1" hangingPunct="1"/>
            <a:endParaRPr lang="en-US"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 xmlns:a16="http://schemas.microsoft.com/office/drawing/2014/main" id="{21CD426C-0697-47F0-A64D-EEA30785ABC8}"/>
              </a:ext>
            </a:extLst>
          </p:cNvPr>
          <p:cNvSpPr>
            <a:spLocks noGrp="1"/>
          </p:cNvSpPr>
          <p:nvPr>
            <p:ph type="title"/>
          </p:nvPr>
        </p:nvSpPr>
        <p:spPr>
          <a:xfrm>
            <a:off x="1992313" y="179388"/>
            <a:ext cx="6348412" cy="1320800"/>
          </a:xfrm>
        </p:spPr>
        <p:txBody>
          <a:bodyPr rtlCol="0">
            <a:normAutofit fontScale="90000"/>
          </a:bodyPr>
          <a:lstStyle/>
          <a:p>
            <a:pPr eaLnBrk="1" fontAlgn="auto" hangingPunct="1">
              <a:spcAft>
                <a:spcPts val="0"/>
              </a:spcAft>
              <a:defRPr/>
            </a:pPr>
            <a:r>
              <a:rPr lang="en-US" altLang="en-US" sz="3100" dirty="0"/>
              <a:t>How to get started- ‘If you can’t go through the front door, go through the side door, or climb the chimney.’ </a:t>
            </a:r>
            <a:br>
              <a:rPr lang="en-US" altLang="en-US" sz="3100" dirty="0"/>
            </a:br>
            <a:r>
              <a:rPr lang="en-US" altLang="en-US" b="1" dirty="0"/>
              <a:t>NO EXCUSE!</a:t>
            </a:r>
          </a:p>
        </p:txBody>
      </p:sp>
      <p:sp>
        <p:nvSpPr>
          <p:cNvPr id="74754" name="Content Placeholder 4">
            <a:extLst>
              <a:ext uri="{FF2B5EF4-FFF2-40B4-BE49-F238E27FC236}">
                <a16:creationId xmlns="" xmlns:a16="http://schemas.microsoft.com/office/drawing/2014/main" id="{C3D3637A-096C-4024-98C6-BBB2C3984E43}"/>
              </a:ext>
            </a:extLst>
          </p:cNvPr>
          <p:cNvSpPr>
            <a:spLocks noGrp="1"/>
          </p:cNvSpPr>
          <p:nvPr>
            <p:ph idx="1"/>
          </p:nvPr>
        </p:nvSpPr>
        <p:spPr>
          <a:xfrm>
            <a:off x="1992314" y="2303464"/>
            <a:ext cx="6662737" cy="4554537"/>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Work backwards - How old are you </a:t>
            </a:r>
            <a:r>
              <a:rPr lang="en-US" altLang="en-US" dirty="0" err="1">
                <a:solidFill>
                  <a:schemeClr val="tx1">
                    <a:lumMod val="75000"/>
                    <a:lumOff val="25000"/>
                  </a:schemeClr>
                </a:solidFill>
              </a:rPr>
              <a:t>eg</a:t>
            </a:r>
            <a:r>
              <a:rPr lang="en-US" altLang="en-US" dirty="0">
                <a:solidFill>
                  <a:schemeClr val="tx1">
                    <a:lumMod val="75000"/>
                    <a:lumOff val="25000"/>
                  </a:schemeClr>
                </a:solidFill>
              </a:rPr>
              <a:t> if you are 40 you may work another 15 years so or if you are 50 you may allow another 10 years of working life to accumulate the amount of property you need</a:t>
            </a:r>
          </a:p>
          <a:p>
            <a:pPr eaLnBrk="1" fontAlgn="auto" hangingPunct="1">
              <a:spcAft>
                <a:spcPts val="0"/>
              </a:spcAft>
              <a:buFont typeface="Wingdings 3" charset="2"/>
              <a:buChar char=""/>
              <a:defRPr/>
            </a:pPr>
            <a:r>
              <a:rPr lang="en-US" altLang="en-US" dirty="0">
                <a:solidFill>
                  <a:schemeClr val="tx1">
                    <a:lumMod val="75000"/>
                    <a:lumOff val="25000"/>
                  </a:schemeClr>
                </a:solidFill>
              </a:rPr>
              <a:t>Aim for 10 in your lifetime. Just one PPR like most people, is RISKY</a:t>
            </a:r>
          </a:p>
          <a:p>
            <a:pPr eaLnBrk="1" fontAlgn="auto" hangingPunct="1">
              <a:spcAft>
                <a:spcPts val="0"/>
              </a:spcAft>
              <a:buFont typeface="Wingdings 3" charset="2"/>
              <a:buChar char=""/>
              <a:defRPr/>
            </a:pPr>
            <a:r>
              <a:rPr lang="en-US" altLang="en-US" dirty="0">
                <a:solidFill>
                  <a:schemeClr val="tx1">
                    <a:lumMod val="75000"/>
                    <a:lumOff val="25000"/>
                  </a:schemeClr>
                </a:solidFill>
              </a:rPr>
              <a:t>First - Talk to mortgage broker to see how much you can afford to buy and if say $150k then put that amount into realestate.com.au It will spit out all the areas that has houses In that price range. Choose 3 suburbs and focus, do your research to choose where you want to buy </a:t>
            </a:r>
          </a:p>
          <a:p>
            <a:pPr eaLnBrk="1" fontAlgn="auto" hangingPunct="1">
              <a:spcAft>
                <a:spcPts val="0"/>
              </a:spcAft>
              <a:buFont typeface="Wingdings 3" charset="2"/>
              <a:buChar char=""/>
              <a:defRPr/>
            </a:pPr>
            <a:r>
              <a:rPr lang="en-US" altLang="en-US" dirty="0">
                <a:solidFill>
                  <a:schemeClr val="tx1">
                    <a:lumMod val="75000"/>
                    <a:lumOff val="25000"/>
                  </a:schemeClr>
                </a:solidFill>
              </a:rPr>
              <a:t>One of my mentor bought from </a:t>
            </a:r>
            <a:r>
              <a:rPr lang="en-US" altLang="en-US" dirty="0" err="1">
                <a:solidFill>
                  <a:schemeClr val="tx1">
                    <a:lumMod val="75000"/>
                    <a:lumOff val="25000"/>
                  </a:schemeClr>
                </a:solidFill>
              </a:rPr>
              <a:t>ebay</a:t>
            </a:r>
            <a:r>
              <a:rPr lang="en-US" altLang="en-US" dirty="0">
                <a:solidFill>
                  <a:schemeClr val="tx1">
                    <a:lumMod val="75000"/>
                    <a:lumOff val="25000"/>
                  </a:schemeClr>
                </a:solidFill>
              </a:rPr>
              <a:t> and gumtree </a:t>
            </a:r>
          </a:p>
          <a:p>
            <a:pPr eaLnBrk="1" fontAlgn="auto" hangingPunct="1">
              <a:spcAft>
                <a:spcPts val="0"/>
              </a:spcAft>
              <a:buFont typeface="Wingdings 3" charset="2"/>
              <a:buChar char=""/>
              <a:defRPr/>
            </a:pPr>
            <a:r>
              <a:rPr lang="en-US" altLang="en-US" dirty="0">
                <a:solidFill>
                  <a:schemeClr val="tx1">
                    <a:lumMod val="75000"/>
                    <a:lumOff val="25000"/>
                  </a:schemeClr>
                </a:solidFill>
              </a:rPr>
              <a:t>2 types of mortgage brokers - plan for you to borrow from the most difficult lender to the easiest so you can keep growing your portfolio</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 xmlns:a16="http://schemas.microsoft.com/office/drawing/2014/main" id="{52025782-4375-4652-892A-FA5B75859FAF}"/>
              </a:ext>
            </a:extLst>
          </p:cNvPr>
          <p:cNvSpPr>
            <a:spLocks noGrp="1"/>
          </p:cNvSpPr>
          <p:nvPr>
            <p:ph type="title"/>
          </p:nvPr>
        </p:nvSpPr>
        <p:spPr>
          <a:xfrm>
            <a:off x="2063751" y="284163"/>
            <a:ext cx="6346825"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Kickstart a deposit by thinking outside the square : If you want it enough, ‘No one can stop you’</a:t>
            </a:r>
          </a:p>
        </p:txBody>
      </p:sp>
      <p:sp>
        <p:nvSpPr>
          <p:cNvPr id="75778" name="Content Placeholder 2">
            <a:extLst>
              <a:ext uri="{FF2B5EF4-FFF2-40B4-BE49-F238E27FC236}">
                <a16:creationId xmlns="" xmlns:a16="http://schemas.microsoft.com/office/drawing/2014/main" id="{A92CD565-5E47-473B-B48C-9D9FC9C3E75E}"/>
              </a:ext>
            </a:extLst>
          </p:cNvPr>
          <p:cNvSpPr>
            <a:spLocks noGrp="1"/>
          </p:cNvSpPr>
          <p:nvPr>
            <p:ph idx="1"/>
          </p:nvPr>
        </p:nvSpPr>
        <p:spPr>
          <a:xfrm>
            <a:off x="1717676" y="1604964"/>
            <a:ext cx="7974013" cy="5253037"/>
          </a:xfrm>
        </p:spPr>
        <p:txBody>
          <a:bodyPr rtlCol="0">
            <a:normAutofit fontScale="92500" lnSpcReduction="20000"/>
          </a:bodyPr>
          <a:lstStyle/>
          <a:p>
            <a:pPr eaLnBrk="1" fontAlgn="auto" hangingPunct="1">
              <a:spcAft>
                <a:spcPts val="0"/>
              </a:spcAft>
              <a:buFont typeface="Wingdings 3" charset="2"/>
              <a:buChar char=""/>
              <a:defRPr/>
            </a:pPr>
            <a:endParaRPr lang="en-US" altLang="en-US" sz="1700"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Delay instant gratification. Work 2 jobs- drive </a:t>
            </a:r>
            <a:r>
              <a:rPr lang="en-US" altLang="en-US" sz="1700" dirty="0" err="1">
                <a:solidFill>
                  <a:schemeClr val="tx1">
                    <a:lumMod val="75000"/>
                    <a:lumOff val="25000"/>
                  </a:schemeClr>
                </a:solidFill>
                <a:ea typeface="MS PGothic" panose="020B0600070205080204" pitchFamily="34" charset="-128"/>
              </a:rPr>
              <a:t>uber</a:t>
            </a:r>
            <a:r>
              <a:rPr lang="en-US" altLang="en-US" sz="1700" dirty="0">
                <a:solidFill>
                  <a:schemeClr val="tx1">
                    <a:lumMod val="75000"/>
                    <a:lumOff val="25000"/>
                  </a:schemeClr>
                </a:solidFill>
                <a:ea typeface="MS PGothic" panose="020B0600070205080204" pitchFamily="34" charset="-128"/>
              </a:rPr>
              <a:t> or mowing, house cleaning, babysitting, tutoring, sell things on </a:t>
            </a:r>
            <a:r>
              <a:rPr lang="en-US" altLang="en-US" sz="1700" dirty="0" err="1">
                <a:solidFill>
                  <a:schemeClr val="tx1">
                    <a:lumMod val="75000"/>
                    <a:lumOff val="25000"/>
                  </a:schemeClr>
                </a:solidFill>
                <a:ea typeface="MS PGothic" panose="020B0600070205080204" pitchFamily="34" charset="-128"/>
              </a:rPr>
              <a:t>ebay</a:t>
            </a:r>
            <a:endParaRPr lang="en-US" altLang="en-US" sz="1700"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Lumpsums use it as a deposit </a:t>
            </a:r>
            <a:r>
              <a:rPr lang="en-US" altLang="en-US" sz="1700" dirty="0" err="1">
                <a:solidFill>
                  <a:schemeClr val="tx1">
                    <a:lumMod val="75000"/>
                    <a:lumOff val="25000"/>
                  </a:schemeClr>
                </a:solidFill>
                <a:ea typeface="MS PGothic" panose="020B0600070205080204" pitchFamily="34" charset="-128"/>
              </a:rPr>
              <a:t>eg</a:t>
            </a:r>
            <a:r>
              <a:rPr lang="en-US" altLang="en-US" sz="1700" dirty="0">
                <a:solidFill>
                  <a:schemeClr val="tx1">
                    <a:lumMod val="75000"/>
                    <a:lumOff val="25000"/>
                  </a:schemeClr>
                </a:solidFill>
                <a:ea typeface="MS PGothic" panose="020B0600070205080204" pitchFamily="34" charset="-128"/>
              </a:rPr>
              <a:t> </a:t>
            </a:r>
            <a:r>
              <a:rPr lang="en-US" altLang="en-US" sz="1700" dirty="0" err="1">
                <a:solidFill>
                  <a:schemeClr val="tx1">
                    <a:lumMod val="75000"/>
                    <a:lumOff val="25000"/>
                  </a:schemeClr>
                </a:solidFill>
                <a:ea typeface="MS PGothic" panose="020B0600070205080204" pitchFamily="34" charset="-128"/>
              </a:rPr>
              <a:t>inheritence</a:t>
            </a:r>
            <a:r>
              <a:rPr lang="en-US" altLang="en-US" sz="1700" dirty="0">
                <a:solidFill>
                  <a:schemeClr val="tx1">
                    <a:lumMod val="75000"/>
                    <a:lumOff val="25000"/>
                  </a:schemeClr>
                </a:solidFill>
                <a:ea typeface="MS PGothic" panose="020B0600070205080204" pitchFamily="34" charset="-128"/>
              </a:rPr>
              <a:t>, tax return, insurance payout</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Live with your parents while saving for deposit. If not possible, house sit for people while saving for a deposit</a:t>
            </a:r>
          </a:p>
          <a:p>
            <a:pPr eaLnBrk="1" fontAlgn="auto" hangingPunct="1">
              <a:spcAft>
                <a:spcPts val="0"/>
              </a:spcAft>
              <a:buFont typeface="Wingdings 3" charset="2"/>
              <a:buChar char=""/>
              <a:defRPr/>
            </a:pPr>
            <a:r>
              <a:rPr lang="en-US" altLang="en-US" sz="1700" dirty="0" err="1">
                <a:solidFill>
                  <a:schemeClr val="tx1">
                    <a:lumMod val="75000"/>
                    <a:lumOff val="25000"/>
                  </a:schemeClr>
                </a:solidFill>
                <a:ea typeface="MS PGothic" panose="020B0600070205080204" pitchFamily="34" charset="-128"/>
              </a:rPr>
              <a:t>Rentinvest</a:t>
            </a:r>
            <a:r>
              <a:rPr lang="en-US" altLang="en-US" sz="1700" dirty="0">
                <a:solidFill>
                  <a:schemeClr val="tx1">
                    <a:lumMod val="75000"/>
                    <a:lumOff val="25000"/>
                  </a:schemeClr>
                </a:solidFill>
                <a:ea typeface="MS PGothic" panose="020B0600070205080204" pitchFamily="34" charset="-128"/>
              </a:rPr>
              <a:t>- rent where you want to live, invest within your budget, extract equity, buy  property, do a reno, repeat, sell and then buy PPR</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No money – get a money partner– buy them out down the track. Use super or combine super with friends, to buy</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Use sweat equity or move to a cheaper state to buy into e.g. Steve </a:t>
            </a:r>
            <a:r>
              <a:rPr lang="en-US" altLang="en-US" sz="1700" dirty="0" err="1">
                <a:solidFill>
                  <a:schemeClr val="tx1">
                    <a:lumMod val="75000"/>
                    <a:lumOff val="25000"/>
                  </a:schemeClr>
                </a:solidFill>
                <a:ea typeface="MS PGothic" panose="020B0600070205080204" pitchFamily="34" charset="-128"/>
              </a:rPr>
              <a:t>Mcknight</a:t>
            </a:r>
            <a:r>
              <a:rPr lang="en-US" altLang="en-US" sz="1700" dirty="0">
                <a:solidFill>
                  <a:schemeClr val="tx1">
                    <a:lumMod val="75000"/>
                    <a:lumOff val="25000"/>
                  </a:schemeClr>
                </a:solidFill>
                <a:ea typeface="MS PGothic" panose="020B0600070205080204" pitchFamily="34" charset="-128"/>
              </a:rPr>
              <a:t> follow the money </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Use the equity from your parents or siblings house</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Automate 10% or more of your pay into a Freedom account</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What valuable things you can sell </a:t>
            </a:r>
            <a:r>
              <a:rPr lang="en-US" altLang="en-US" sz="1700" dirty="0" err="1">
                <a:solidFill>
                  <a:schemeClr val="tx1">
                    <a:lumMod val="75000"/>
                    <a:lumOff val="25000"/>
                  </a:schemeClr>
                </a:solidFill>
                <a:ea typeface="MS PGothic" panose="020B0600070205080204" pitchFamily="34" charset="-128"/>
              </a:rPr>
              <a:t>eg</a:t>
            </a:r>
            <a:r>
              <a:rPr lang="en-US" altLang="en-US" sz="1700" dirty="0">
                <a:solidFill>
                  <a:schemeClr val="tx1">
                    <a:lumMod val="75000"/>
                    <a:lumOff val="25000"/>
                  </a:schemeClr>
                </a:solidFill>
                <a:ea typeface="MS PGothic" panose="020B0600070205080204" pitchFamily="34" charset="-128"/>
              </a:rPr>
              <a:t> a car and think creatively </a:t>
            </a:r>
            <a:r>
              <a:rPr lang="en-US" altLang="en-US" sz="1700" dirty="0" err="1">
                <a:solidFill>
                  <a:schemeClr val="tx1">
                    <a:lumMod val="75000"/>
                    <a:lumOff val="25000"/>
                  </a:schemeClr>
                </a:solidFill>
                <a:ea typeface="MS PGothic" panose="020B0600070205080204" pitchFamily="34" charset="-128"/>
              </a:rPr>
              <a:t>eg</a:t>
            </a:r>
            <a:r>
              <a:rPr lang="en-US" altLang="en-US" sz="1700" dirty="0">
                <a:solidFill>
                  <a:schemeClr val="tx1">
                    <a:lumMod val="75000"/>
                    <a:lumOff val="25000"/>
                  </a:schemeClr>
                </a:solidFill>
                <a:ea typeface="MS PGothic" panose="020B0600070205080204" pitchFamily="34" charset="-128"/>
              </a:rPr>
              <a:t> use a car as a deposit or use deposit bonds for deposit</a:t>
            </a:r>
          </a:p>
          <a:p>
            <a:pPr eaLnBrk="1" fontAlgn="auto" hangingPunct="1">
              <a:spcAft>
                <a:spcPts val="0"/>
              </a:spcAft>
              <a:buFont typeface="Wingdings 3" charset="2"/>
              <a:buChar char=""/>
              <a:defRPr/>
            </a:pPr>
            <a:r>
              <a:rPr lang="en-US" altLang="en-US" sz="1700" dirty="0">
                <a:solidFill>
                  <a:schemeClr val="tx1">
                    <a:lumMod val="75000"/>
                    <a:lumOff val="25000"/>
                  </a:schemeClr>
                </a:solidFill>
                <a:ea typeface="MS PGothic" panose="020B0600070205080204" pitchFamily="34" charset="-128"/>
              </a:rPr>
              <a:t>Work in tax free countries for a couple of years to save up </a:t>
            </a:r>
            <a:r>
              <a:rPr lang="en-US" altLang="en-US" sz="1700" dirty="0" err="1">
                <a:solidFill>
                  <a:schemeClr val="tx1">
                    <a:lumMod val="75000"/>
                    <a:lumOff val="25000"/>
                  </a:schemeClr>
                </a:solidFill>
                <a:ea typeface="MS PGothic" panose="020B0600070205080204" pitchFamily="34" charset="-128"/>
              </a:rPr>
              <a:t>eg</a:t>
            </a:r>
            <a:r>
              <a:rPr lang="en-US" altLang="en-US" sz="1700" dirty="0">
                <a:solidFill>
                  <a:schemeClr val="tx1">
                    <a:lumMod val="75000"/>
                    <a:lumOff val="25000"/>
                  </a:schemeClr>
                </a:solidFill>
                <a:ea typeface="MS PGothic" panose="020B0600070205080204" pitchFamily="34" charset="-128"/>
              </a:rPr>
              <a:t> Dubai or low tax – HK or Singapore. Work in high paying mining jobs </a:t>
            </a:r>
          </a:p>
          <a:p>
            <a:pPr eaLnBrk="1" fontAlgn="auto" hangingPunct="1">
              <a:spcAft>
                <a:spcPts val="0"/>
              </a:spcAft>
              <a:buFont typeface="Wingdings 3" charset="2"/>
              <a:buChar char=""/>
              <a:defRPr/>
            </a:pPr>
            <a:endParaRPr lang="en-US" altLang="en-US" sz="1700"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sz="1700" dirty="0">
              <a:solidFill>
                <a:schemeClr val="tx1">
                  <a:lumMod val="75000"/>
                  <a:lumOff val="25000"/>
                </a:schemeClr>
              </a:solidFill>
              <a:ea typeface="MS PGothic" panose="020B0600070205080204" pitchFamily="34" charset="-128"/>
            </a:endParaRPr>
          </a:p>
          <a:p>
            <a:pPr eaLnBrk="1" fontAlgn="auto" hangingPunct="1">
              <a:spcAft>
                <a:spcPts val="0"/>
              </a:spcAft>
              <a:buNone/>
              <a:defRPr/>
            </a:pPr>
            <a:endParaRPr lang="en-US" altLang="en-US" sz="1700" dirty="0">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sz="1700" dirty="0">
              <a:solidFill>
                <a:schemeClr val="tx1">
                  <a:lumMod val="75000"/>
                  <a:lumOff val="25000"/>
                </a:schemeClr>
              </a:solidFill>
              <a:ea typeface="MS PGothic" panose="020B0600070205080204"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p:txBody>
          <a:bodyPr/>
          <a:lstStyle/>
          <a:p>
            <a:pPr eaLnBrk="1" hangingPunct="1"/>
            <a:r>
              <a:rPr lang="en-US" altLang="en-US">
                <a:ea typeface="MS PGothic" panose="020B0600070205080204" pitchFamily="34" charset="-128"/>
              </a:rPr>
              <a:t>What is my Cash Cow?</a:t>
            </a:r>
            <a:br>
              <a:rPr lang="en-US" altLang="en-US">
                <a:ea typeface="MS PGothic" panose="020B0600070205080204" pitchFamily="34" charset="-128"/>
              </a:rPr>
            </a:br>
            <a:endParaRPr lang="en-US" altLang="en-US"/>
          </a:p>
        </p:txBody>
      </p:sp>
      <p:sp>
        <p:nvSpPr>
          <p:cNvPr id="17410" name="Content Placeholder 2">
            <a:extLst>
              <a:ext uri="{FF2B5EF4-FFF2-40B4-BE49-F238E27FC236}">
                <a16:creationId xmlns="" xmlns:a16="http://schemas.microsoft.com/office/drawing/2014/main" id="{5A6D815A-FD09-4703-B18C-0E7F7BBDAE62}"/>
              </a:ext>
            </a:extLst>
          </p:cNvPr>
          <p:cNvSpPr>
            <a:spLocks noGrp="1"/>
          </p:cNvSpPr>
          <p:nvPr>
            <p:ph idx="1"/>
          </p:nvPr>
        </p:nvSpPr>
        <p:spPr>
          <a:xfrm>
            <a:off x="2133600" y="1677988"/>
            <a:ext cx="7886700" cy="4754562"/>
          </a:xfrm>
        </p:spPr>
        <p:txBody>
          <a:bodyPr rtlCol="0">
            <a:normAutofit fontScale="92500"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I realize, the rich had 1 good solid cash cow business – financial brokers tells you to diversify, but the rich, FOCUS on 1 business. Only when they have a solid cash cow do they diversify 2</a:t>
            </a:r>
            <a:r>
              <a:rPr lang="en-US" altLang="en-US" baseline="30000" dirty="0">
                <a:solidFill>
                  <a:schemeClr val="tx1">
                    <a:lumMod val="75000"/>
                    <a:lumOff val="25000"/>
                  </a:schemeClr>
                </a:solidFill>
              </a:rPr>
              <a:t>nd</a:t>
            </a:r>
            <a:r>
              <a:rPr lang="en-US" altLang="en-US" dirty="0">
                <a:solidFill>
                  <a:schemeClr val="tx1">
                    <a:lumMod val="75000"/>
                    <a:lumOff val="25000"/>
                  </a:schemeClr>
                </a:solidFill>
              </a:rPr>
              <a:t> or 3</a:t>
            </a:r>
            <a:r>
              <a:rPr lang="en-US" altLang="en-US" baseline="30000" dirty="0">
                <a:solidFill>
                  <a:schemeClr val="tx1">
                    <a:lumMod val="75000"/>
                    <a:lumOff val="25000"/>
                  </a:schemeClr>
                </a:solidFill>
              </a:rPr>
              <a:t>rd</a:t>
            </a:r>
            <a:r>
              <a:rPr lang="en-US" altLang="en-US" dirty="0">
                <a:solidFill>
                  <a:schemeClr val="tx1">
                    <a:lumMod val="75000"/>
                    <a:lumOff val="25000"/>
                  </a:schemeClr>
                </a:solidFill>
              </a:rPr>
              <a:t> business</a:t>
            </a:r>
            <a:endParaRPr lang="en-US" altLang="en-US" baseline="30000" dirty="0">
              <a:solidFill>
                <a:schemeClr val="tx1">
                  <a:lumMod val="75000"/>
                  <a:lumOff val="25000"/>
                </a:schemeClr>
              </a:solidFill>
            </a:endParaRPr>
          </a:p>
          <a:p>
            <a:pPr eaLnBrk="1" fontAlgn="auto" hangingPunct="1">
              <a:spcAft>
                <a:spcPts val="0"/>
              </a:spcAft>
              <a:buFont typeface="Wingdings 3" charset="2"/>
              <a:buChar char=""/>
              <a:defRPr/>
            </a:pPr>
            <a:r>
              <a:rPr lang="en-US" altLang="en-US" dirty="0">
                <a:solidFill>
                  <a:schemeClr val="tx1">
                    <a:lumMod val="75000"/>
                    <a:lumOff val="25000"/>
                  </a:schemeClr>
                </a:solidFill>
              </a:rPr>
              <a:t>I am not married to a Michael Hill or Rupert Murdoch</a:t>
            </a:r>
          </a:p>
          <a:p>
            <a:pPr eaLnBrk="1" fontAlgn="auto" hangingPunct="1">
              <a:spcAft>
                <a:spcPts val="0"/>
              </a:spcAft>
              <a:buFont typeface="Wingdings 3" charset="2"/>
              <a:buChar char=""/>
              <a:defRPr/>
            </a:pPr>
            <a:r>
              <a:rPr lang="en-US" altLang="en-US" dirty="0">
                <a:solidFill>
                  <a:schemeClr val="tx1">
                    <a:lumMod val="75000"/>
                    <a:lumOff val="25000"/>
                  </a:schemeClr>
                </a:solidFill>
              </a:rPr>
              <a:t>I am not a doctor or a barrister nor am I a professional with endless stream of income. If you are on a 6 figured salary than you are the cash cow</a:t>
            </a:r>
          </a:p>
          <a:p>
            <a:pPr eaLnBrk="1" fontAlgn="auto" hangingPunct="1">
              <a:spcAft>
                <a:spcPts val="0"/>
              </a:spcAft>
              <a:buFont typeface="Wingdings 3" charset="2"/>
              <a:buChar char=""/>
              <a:defRPr/>
            </a:pPr>
            <a:r>
              <a:rPr lang="en-US" altLang="en-US" dirty="0">
                <a:solidFill>
                  <a:schemeClr val="tx1">
                    <a:lumMod val="75000"/>
                    <a:lumOff val="25000"/>
                  </a:schemeClr>
                </a:solidFill>
              </a:rPr>
              <a:t>FOCUS means</a:t>
            </a:r>
          </a:p>
          <a:p>
            <a:pPr eaLnBrk="1" fontAlgn="auto" hangingPunct="1">
              <a:spcAft>
                <a:spcPts val="0"/>
              </a:spcAft>
              <a:buFont typeface="Wingdings 3" charset="2"/>
              <a:buChar char=""/>
              <a:defRPr/>
            </a:pPr>
            <a:r>
              <a:rPr lang="en-US" altLang="en-US" dirty="0">
                <a:solidFill>
                  <a:schemeClr val="tx1">
                    <a:lumMod val="75000"/>
                    <a:lumOff val="25000"/>
                  </a:schemeClr>
                </a:solidFill>
              </a:rPr>
              <a:t>Follow</a:t>
            </a:r>
          </a:p>
          <a:p>
            <a:pPr eaLnBrk="1" fontAlgn="auto" hangingPunct="1">
              <a:spcAft>
                <a:spcPts val="0"/>
              </a:spcAft>
              <a:buFont typeface="Wingdings 3" charset="2"/>
              <a:buChar char=""/>
              <a:defRPr/>
            </a:pPr>
            <a:r>
              <a:rPr lang="en-US" altLang="en-US" dirty="0">
                <a:solidFill>
                  <a:schemeClr val="tx1">
                    <a:lumMod val="75000"/>
                    <a:lumOff val="25000"/>
                  </a:schemeClr>
                </a:solidFill>
              </a:rPr>
              <a:t>One</a:t>
            </a:r>
          </a:p>
          <a:p>
            <a:pPr eaLnBrk="1" fontAlgn="auto" hangingPunct="1">
              <a:spcAft>
                <a:spcPts val="0"/>
              </a:spcAft>
              <a:buFont typeface="Wingdings 3" charset="2"/>
              <a:buChar char=""/>
              <a:defRPr/>
            </a:pPr>
            <a:r>
              <a:rPr lang="en-US" altLang="en-US" dirty="0">
                <a:solidFill>
                  <a:schemeClr val="tx1">
                    <a:lumMod val="75000"/>
                    <a:lumOff val="25000"/>
                  </a:schemeClr>
                </a:solidFill>
              </a:rPr>
              <a:t>Course </a:t>
            </a:r>
          </a:p>
          <a:p>
            <a:pPr eaLnBrk="1" fontAlgn="auto" hangingPunct="1">
              <a:spcAft>
                <a:spcPts val="0"/>
              </a:spcAft>
              <a:buFont typeface="Wingdings 3" charset="2"/>
              <a:buChar char=""/>
              <a:defRPr/>
            </a:pPr>
            <a:r>
              <a:rPr lang="en-US" altLang="en-US" dirty="0">
                <a:solidFill>
                  <a:schemeClr val="tx1">
                    <a:lumMod val="75000"/>
                    <a:lumOff val="25000"/>
                  </a:schemeClr>
                </a:solidFill>
              </a:rPr>
              <a:t>Of </a:t>
            </a:r>
          </a:p>
          <a:p>
            <a:pPr eaLnBrk="1" fontAlgn="auto" hangingPunct="1">
              <a:spcAft>
                <a:spcPts val="0"/>
              </a:spcAft>
              <a:buFont typeface="Wingdings 3" charset="2"/>
              <a:buChar char=""/>
              <a:defRPr/>
            </a:pPr>
            <a:r>
              <a:rPr lang="en-US" altLang="en-US" dirty="0">
                <a:solidFill>
                  <a:schemeClr val="tx1">
                    <a:lumMod val="75000"/>
                    <a:lumOff val="25000"/>
                  </a:schemeClr>
                </a:solidFill>
              </a:rPr>
              <a:t>Action </a:t>
            </a:r>
          </a:p>
          <a:p>
            <a:pPr eaLnBrk="1" fontAlgn="auto" hangingPunct="1">
              <a:spcAft>
                <a:spcPts val="0"/>
              </a:spcAft>
              <a:buFont typeface="Wingdings 3" charset="2"/>
              <a:buChar char=""/>
              <a:defRPr/>
            </a:pPr>
            <a:r>
              <a:rPr lang="en-US" altLang="en-US" dirty="0">
                <a:solidFill>
                  <a:schemeClr val="tx1">
                    <a:lumMod val="75000"/>
                    <a:lumOff val="25000"/>
                  </a:schemeClr>
                </a:solidFill>
              </a:rPr>
              <a:t>Until</a:t>
            </a:r>
          </a:p>
          <a:p>
            <a:pPr eaLnBrk="1" fontAlgn="auto" hangingPunct="1">
              <a:spcAft>
                <a:spcPts val="0"/>
              </a:spcAft>
              <a:buFont typeface="Wingdings 3" charset="2"/>
              <a:buChar char=""/>
              <a:defRPr/>
            </a:pPr>
            <a:r>
              <a:rPr lang="en-US" altLang="en-US" dirty="0">
                <a:solidFill>
                  <a:schemeClr val="tx1">
                    <a:lumMod val="75000"/>
                    <a:lumOff val="25000"/>
                  </a:schemeClr>
                </a:solidFill>
              </a:rPr>
              <a:t>Successful</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lvl="1" eaLnBrk="1" fontAlgn="auto" hangingPunct="1">
              <a:spcAft>
                <a:spcPts val="0"/>
              </a:spcAft>
              <a:buFont typeface="Wingdings 3" charset="2"/>
              <a:buChar char=""/>
              <a:defRPr/>
            </a:pPr>
            <a:endParaRPr lang="en-US" altLang="en-US" dirty="0">
              <a:solidFill>
                <a:schemeClr val="tx1">
                  <a:lumMod val="75000"/>
                  <a:lumOff val="25000"/>
                </a:schemeClr>
              </a:solidFill>
            </a:endParaRPr>
          </a:p>
          <a:p>
            <a:pPr lvl="1"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pic>
        <p:nvPicPr>
          <p:cNvPr id="10244" name="Picture 4" descr="Image result for cash cow"/>
          <p:cNvPicPr>
            <a:picLocks noChangeAspect="1" noChangeArrowheads="1"/>
          </p:cNvPicPr>
          <p:nvPr/>
        </p:nvPicPr>
        <p:blipFill>
          <a:blip r:embed="rId3">
            <a:extLst>
              <a:ext uri="{28A0092B-C50C-407E-A947-70E740481C1C}">
                <a14:useLocalDpi xmlns:a14="http://schemas.microsoft.com/office/drawing/2010/main" val="0"/>
              </a:ext>
            </a:extLst>
          </a:blip>
          <a:srcRect b="8975"/>
          <a:stretch>
            <a:fillRect/>
          </a:stretch>
        </p:blipFill>
        <p:spPr bwMode="auto">
          <a:xfrm>
            <a:off x="4325939" y="3530600"/>
            <a:ext cx="415607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a:extLst>
              <a:ext uri="{FF2B5EF4-FFF2-40B4-BE49-F238E27FC236}">
                <a16:creationId xmlns="" xmlns:a16="http://schemas.microsoft.com/office/drawing/2014/main" id="{031F0C81-3F22-4DAB-A203-3066742DB0EA}"/>
              </a:ext>
            </a:extLst>
          </p:cNvPr>
          <p:cNvSpPr>
            <a:spLocks noGrp="1"/>
          </p:cNvSpPr>
          <p:nvPr>
            <p:ph type="title"/>
          </p:nvPr>
        </p:nvSpPr>
        <p:spPr>
          <a:xfrm>
            <a:off x="2028825" y="134939"/>
            <a:ext cx="6783388" cy="1455737"/>
          </a:xfrm>
        </p:spPr>
        <p:txBody>
          <a:bodyPr rtlCol="0">
            <a:normAutofit fontScale="90000"/>
          </a:bodyPr>
          <a:lstStyle/>
          <a:p>
            <a:pPr eaLnBrk="1" fontAlgn="auto" hangingPunct="1">
              <a:spcAft>
                <a:spcPts val="0"/>
              </a:spcAft>
              <a:defRPr/>
            </a:pPr>
            <a:r>
              <a:rPr lang="en-US" altLang="en-US" dirty="0"/>
              <a:t>40% deposit? “When the world says no I say next.” ‘Crisis’ in Chinese means both danger and opportunity – 1 person’s danger is another person’s opportunity </a:t>
            </a:r>
          </a:p>
        </p:txBody>
      </p:sp>
      <p:sp>
        <p:nvSpPr>
          <p:cNvPr id="76802" name="Content Placeholder 2">
            <a:extLst>
              <a:ext uri="{FF2B5EF4-FFF2-40B4-BE49-F238E27FC236}">
                <a16:creationId xmlns="" xmlns:a16="http://schemas.microsoft.com/office/drawing/2014/main" id="{DC8CCE40-C43A-4B14-BF8E-D4D9425F8086}"/>
              </a:ext>
            </a:extLst>
          </p:cNvPr>
          <p:cNvSpPr>
            <a:spLocks noGrp="1"/>
          </p:cNvSpPr>
          <p:nvPr>
            <p:ph idx="1"/>
          </p:nvPr>
        </p:nvSpPr>
        <p:spPr>
          <a:xfrm>
            <a:off x="2028825" y="2732088"/>
            <a:ext cx="7285038" cy="4125912"/>
          </a:xfrm>
        </p:spPr>
        <p:txBody>
          <a:bodyPr rtlCol="0">
            <a:normAutofit fontScale="92500" lnSpcReduction="2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Borrow the deposit. Vendor finance deals. Look into Wraps.</a:t>
            </a:r>
          </a:p>
          <a:p>
            <a:pPr eaLnBrk="1" fontAlgn="auto" hangingPunct="1">
              <a:spcAft>
                <a:spcPts val="0"/>
              </a:spcAft>
              <a:buFont typeface="Wingdings 3" charset="2"/>
              <a:buChar char=""/>
              <a:defRPr/>
            </a:pPr>
            <a:r>
              <a:rPr lang="en-US" altLang="en-US" dirty="0">
                <a:solidFill>
                  <a:schemeClr val="tx1">
                    <a:lumMod val="75000"/>
                    <a:lumOff val="25000"/>
                  </a:schemeClr>
                </a:solidFill>
              </a:rPr>
              <a:t>Look for money partners to fund everything. Seller JV deals/ income split for leasing out commercial property</a:t>
            </a:r>
          </a:p>
          <a:p>
            <a:pPr eaLnBrk="1" fontAlgn="auto" hangingPunct="1">
              <a:spcAft>
                <a:spcPts val="0"/>
              </a:spcAft>
              <a:buFont typeface="Wingdings 3" charset="2"/>
              <a:buChar char=""/>
              <a:defRPr/>
            </a:pPr>
            <a:r>
              <a:rPr lang="en-US" altLang="en-US" dirty="0">
                <a:solidFill>
                  <a:schemeClr val="tx1">
                    <a:lumMod val="75000"/>
                    <a:lumOff val="25000"/>
                  </a:schemeClr>
                </a:solidFill>
              </a:rPr>
              <a:t>Consult a good mortgage broker – see if you can borrow from other non mainstream lenders. </a:t>
            </a:r>
          </a:p>
          <a:p>
            <a:pPr eaLnBrk="1" fontAlgn="auto" hangingPunct="1">
              <a:spcAft>
                <a:spcPts val="0"/>
              </a:spcAft>
              <a:buFont typeface="Wingdings 3" charset="2"/>
              <a:buChar char=""/>
              <a:defRPr/>
            </a:pPr>
            <a:r>
              <a:rPr lang="en-US" altLang="en-US" dirty="0">
                <a:solidFill>
                  <a:schemeClr val="tx1">
                    <a:lumMod val="75000"/>
                    <a:lumOff val="25000"/>
                  </a:schemeClr>
                </a:solidFill>
              </a:rPr>
              <a:t>Get </a:t>
            </a:r>
            <a:r>
              <a:rPr lang="en-US" altLang="en-US" dirty="0" err="1">
                <a:solidFill>
                  <a:schemeClr val="tx1">
                    <a:lumMod val="75000"/>
                    <a:lumOff val="25000"/>
                  </a:schemeClr>
                </a:solidFill>
              </a:rPr>
              <a:t>headlease</a:t>
            </a:r>
            <a:r>
              <a:rPr lang="en-US" altLang="en-US" dirty="0">
                <a:solidFill>
                  <a:schemeClr val="tx1">
                    <a:lumMod val="75000"/>
                    <a:lumOff val="25000"/>
                  </a:schemeClr>
                </a:solidFill>
              </a:rPr>
              <a:t> and do Airbnb or a rooming strategy </a:t>
            </a:r>
          </a:p>
          <a:p>
            <a:pPr eaLnBrk="1" fontAlgn="auto" hangingPunct="1">
              <a:spcAft>
                <a:spcPts val="0"/>
              </a:spcAft>
              <a:buFont typeface="Wingdings 3" charset="2"/>
              <a:buChar char=""/>
              <a:defRPr/>
            </a:pPr>
            <a:r>
              <a:rPr lang="en-US" altLang="en-US" dirty="0">
                <a:solidFill>
                  <a:schemeClr val="tx1">
                    <a:lumMod val="75000"/>
                    <a:lumOff val="25000"/>
                  </a:schemeClr>
                </a:solidFill>
              </a:rPr>
              <a:t>Think Commercial or blocks or units, construction loan e.g. for rooming house(NSW 2k grants per room) construction lending criteria may be different.</a:t>
            </a:r>
          </a:p>
          <a:p>
            <a:pPr eaLnBrk="1" fontAlgn="auto" hangingPunct="1">
              <a:spcAft>
                <a:spcPts val="0"/>
              </a:spcAft>
              <a:buFont typeface="Wingdings 3" charset="2"/>
              <a:buChar char=""/>
              <a:defRPr/>
            </a:pPr>
            <a:r>
              <a:rPr lang="en-US" altLang="en-US" dirty="0">
                <a:solidFill>
                  <a:schemeClr val="tx1">
                    <a:lumMod val="75000"/>
                    <a:lumOff val="25000"/>
                  </a:schemeClr>
                </a:solidFill>
              </a:rPr>
              <a:t>Buy overseas in places that has good property managers– Australia, US (80k USD) or Regional – high cashflow will help your borrowing capacity. Or Manufacture growth e.g. Amy and Jason</a:t>
            </a:r>
          </a:p>
          <a:p>
            <a:pPr eaLnBrk="1" fontAlgn="auto" hangingPunct="1">
              <a:spcAft>
                <a:spcPts val="0"/>
              </a:spcAft>
              <a:buFont typeface="Wingdings 3" charset="2"/>
              <a:buChar char=""/>
              <a:defRPr/>
            </a:pPr>
            <a:r>
              <a:rPr lang="en-US" altLang="en-US" dirty="0">
                <a:solidFill>
                  <a:schemeClr val="tx1">
                    <a:lumMod val="75000"/>
                    <a:lumOff val="25000"/>
                  </a:schemeClr>
                </a:solidFill>
              </a:rPr>
              <a:t>Stretch comfort zone – what is your skill set? e.g. sign man, dentist</a:t>
            </a:r>
          </a:p>
          <a:p>
            <a:pPr eaLnBrk="1" fontAlgn="auto" hangingPunct="1">
              <a:spcAft>
                <a:spcPts val="0"/>
              </a:spcAft>
              <a:buFont typeface="Wingdings 3" charset="2"/>
              <a:buChar char=""/>
              <a:defRPr/>
            </a:pPr>
            <a:r>
              <a:rPr lang="en-US" altLang="en-US" dirty="0">
                <a:solidFill>
                  <a:schemeClr val="tx1">
                    <a:lumMod val="75000"/>
                    <a:lumOff val="25000"/>
                  </a:schemeClr>
                </a:solidFill>
              </a:rPr>
              <a:t>Do a health check of your properties? Goldmine in your backyard?</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 xmlns:a16="http://schemas.microsoft.com/office/drawing/2014/main" id="{2C4B7355-7E46-415F-BAB8-1C95C172FD16}"/>
              </a:ext>
            </a:extLst>
          </p:cNvPr>
          <p:cNvSpPr>
            <a:spLocks noGrp="1"/>
          </p:cNvSpPr>
          <p:nvPr>
            <p:ph type="title"/>
          </p:nvPr>
        </p:nvSpPr>
        <p:spPr>
          <a:xfrm>
            <a:off x="2133601" y="381000"/>
            <a:ext cx="6348413" cy="1320800"/>
          </a:xfrm>
        </p:spPr>
        <p:txBody>
          <a:bodyPr rtlCol="0">
            <a:normAutofit fontScale="90000"/>
          </a:bodyPr>
          <a:lstStyle/>
          <a:p>
            <a:pPr eaLnBrk="1" fontAlgn="auto" hangingPunct="1">
              <a:spcAft>
                <a:spcPts val="0"/>
              </a:spcAft>
              <a:defRPr/>
            </a:pPr>
            <a:r>
              <a:rPr lang="en-US" altLang="en-US" dirty="0"/>
              <a:t>What to buy? </a:t>
            </a:r>
            <a:r>
              <a:rPr lang="en-US" altLang="en-US" dirty="0" err="1"/>
              <a:t>Cashflow</a:t>
            </a:r>
            <a:r>
              <a:rPr lang="en-US" altLang="en-US" dirty="0"/>
              <a:t> or capital gains? ‘Capital growth makes you wealthy but You cannot eat BRICKS!’ </a:t>
            </a:r>
            <a:br>
              <a:rPr lang="en-US" altLang="en-US" dirty="0"/>
            </a:br>
            <a:r>
              <a:rPr lang="en-US" altLang="en-US" dirty="0"/>
              <a:t/>
            </a:r>
            <a:br>
              <a:rPr lang="en-US" altLang="en-US" dirty="0"/>
            </a:br>
            <a:r>
              <a:rPr lang="en-US" altLang="en-US" dirty="0"/>
              <a:t/>
            </a:r>
            <a:br>
              <a:rPr lang="en-US" altLang="en-US" dirty="0"/>
            </a:br>
            <a:endParaRPr lang="en-US" altLang="en-US" dirty="0"/>
          </a:p>
        </p:txBody>
      </p:sp>
      <p:sp>
        <p:nvSpPr>
          <p:cNvPr id="74755" name="Content Placeholder 2"/>
          <p:cNvSpPr>
            <a:spLocks noGrp="1" noChangeArrowheads="1"/>
          </p:cNvSpPr>
          <p:nvPr>
            <p:ph idx="1"/>
          </p:nvPr>
        </p:nvSpPr>
        <p:spPr>
          <a:xfrm>
            <a:off x="2282826" y="2582863"/>
            <a:ext cx="6348413" cy="3879850"/>
          </a:xfrm>
        </p:spPr>
        <p:txBody>
          <a:bodyPr/>
          <a:lstStyle/>
          <a:p>
            <a:pPr eaLnBrk="1" hangingPunct="1"/>
            <a:r>
              <a:rPr lang="en-US" altLang="en-US"/>
              <a:t>Cashflow pays your bill and helps you hold and build a portfolio without negatively impacting on your lifestyle.</a:t>
            </a:r>
          </a:p>
          <a:p>
            <a:pPr eaLnBrk="1" hangingPunct="1"/>
            <a:r>
              <a:rPr lang="en-US" altLang="en-US"/>
              <a:t>You can negative cashflow yourself to bankruptcy and when you hit 4 properties the banks will be reluctant to lend any further.</a:t>
            </a:r>
          </a:p>
          <a:p>
            <a:pPr eaLnBrk="1" hangingPunct="1"/>
            <a:r>
              <a:rPr lang="en-US" altLang="en-US"/>
              <a:t>I buy – whenever I can scrape a deposit. I like to buy – ‘Buy straw hats in winter’ or Xmas or Mothers Day or raining</a:t>
            </a:r>
          </a:p>
          <a:p>
            <a:pPr eaLnBrk="1" hangingPunct="1"/>
            <a:r>
              <a:rPr lang="en-US" altLang="en-US"/>
              <a:t>Beware of dummy bidders – I never buy at auctions</a:t>
            </a:r>
          </a:p>
          <a:p>
            <a:pPr eaLnBrk="1" hangingPunct="1"/>
            <a:endParaRPr lang="is-IS" altLang="en-US"/>
          </a:p>
          <a:p>
            <a:pPr eaLnBrk="1" hangingPunct="1"/>
            <a:endParaRPr lang="en-US" altLang="en-US"/>
          </a:p>
          <a:p>
            <a:pPr eaLnBrk="1" hangingPunct="1"/>
            <a:endParaRPr lang="en-US"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noChangeArrowheads="1"/>
          </p:cNvSpPr>
          <p:nvPr>
            <p:ph type="title"/>
          </p:nvPr>
        </p:nvSpPr>
        <p:spPr>
          <a:xfrm>
            <a:off x="2133601" y="522288"/>
            <a:ext cx="6348413" cy="1320800"/>
          </a:xfrm>
        </p:spPr>
        <p:txBody>
          <a:bodyPr/>
          <a:lstStyle/>
          <a:p>
            <a:pPr eaLnBrk="1" hangingPunct="1"/>
            <a:r>
              <a:rPr lang="en-US" altLang="en-US"/>
              <a:t>What not to buy…</a:t>
            </a:r>
          </a:p>
        </p:txBody>
      </p:sp>
      <p:sp>
        <p:nvSpPr>
          <p:cNvPr id="78850" name="Content Placeholder 2">
            <a:extLst>
              <a:ext uri="{FF2B5EF4-FFF2-40B4-BE49-F238E27FC236}">
                <a16:creationId xmlns="" xmlns:a16="http://schemas.microsoft.com/office/drawing/2014/main" id="{CEA9E236-EE67-4D02-B2F3-49D3648CC4E2}"/>
              </a:ext>
            </a:extLst>
          </p:cNvPr>
          <p:cNvSpPr>
            <a:spLocks noGrp="1"/>
          </p:cNvSpPr>
          <p:nvPr>
            <p:ph idx="1"/>
          </p:nvPr>
        </p:nvSpPr>
        <p:spPr>
          <a:xfrm>
            <a:off x="1879600" y="1585913"/>
            <a:ext cx="7443788" cy="4964112"/>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Some Sydney banks do not lend in certain postcodes, too small population</a:t>
            </a:r>
          </a:p>
          <a:p>
            <a:pPr eaLnBrk="1" fontAlgn="auto" hangingPunct="1">
              <a:spcAft>
                <a:spcPts val="0"/>
              </a:spcAft>
              <a:buFont typeface="Wingdings 3" charset="2"/>
              <a:buChar char=""/>
              <a:defRPr/>
            </a:pPr>
            <a:r>
              <a:rPr lang="en-US" altLang="en-US" dirty="0">
                <a:solidFill>
                  <a:schemeClr val="tx1">
                    <a:lumMod val="75000"/>
                    <a:lumOff val="25000"/>
                  </a:schemeClr>
                </a:solidFill>
              </a:rPr>
              <a:t>Flood/ Storm water – read fine print, some do not cover storm water</a:t>
            </a:r>
          </a:p>
          <a:p>
            <a:pPr eaLnBrk="1" fontAlgn="auto" hangingPunct="1">
              <a:spcAft>
                <a:spcPts val="0"/>
              </a:spcAft>
              <a:buFont typeface="Wingdings 3" charset="2"/>
              <a:buChar char=""/>
              <a:defRPr/>
            </a:pPr>
            <a:r>
              <a:rPr lang="en-US" altLang="en-US" dirty="0">
                <a:solidFill>
                  <a:schemeClr val="tx1">
                    <a:lumMod val="75000"/>
                    <a:lumOff val="25000"/>
                  </a:schemeClr>
                </a:solidFill>
              </a:rPr>
              <a:t>Bushfire  - window glass</a:t>
            </a:r>
          </a:p>
          <a:p>
            <a:pPr eaLnBrk="1" fontAlgn="auto" hangingPunct="1">
              <a:spcAft>
                <a:spcPts val="0"/>
              </a:spcAft>
              <a:buFont typeface="Wingdings 3" charset="2"/>
              <a:buChar char=""/>
              <a:defRPr/>
            </a:pPr>
            <a:r>
              <a:rPr lang="en-US" altLang="en-US" dirty="0">
                <a:solidFill>
                  <a:schemeClr val="tx1">
                    <a:lumMod val="75000"/>
                    <a:lumOff val="25000"/>
                  </a:schemeClr>
                </a:solidFill>
              </a:rPr>
              <a:t>Power lines </a:t>
            </a:r>
          </a:p>
          <a:p>
            <a:pPr eaLnBrk="1" fontAlgn="auto" hangingPunct="1">
              <a:spcAft>
                <a:spcPts val="0"/>
              </a:spcAft>
              <a:buFont typeface="Wingdings 3" charset="2"/>
              <a:buChar char=""/>
              <a:defRPr/>
            </a:pPr>
            <a:r>
              <a:rPr lang="en-US" altLang="en-US" dirty="0">
                <a:solidFill>
                  <a:schemeClr val="tx1">
                    <a:lumMod val="75000"/>
                    <a:lumOff val="25000"/>
                  </a:schemeClr>
                </a:solidFill>
              </a:rPr>
              <a:t>Earthquake prone/mine subsidence</a:t>
            </a:r>
          </a:p>
          <a:p>
            <a:pPr eaLnBrk="1" fontAlgn="auto" hangingPunct="1">
              <a:spcAft>
                <a:spcPts val="0"/>
              </a:spcAft>
              <a:buFont typeface="Wingdings 3" charset="2"/>
              <a:buChar char=""/>
              <a:defRPr/>
            </a:pPr>
            <a:r>
              <a:rPr lang="en-US" altLang="en-US" dirty="0">
                <a:solidFill>
                  <a:schemeClr val="tx1">
                    <a:lumMod val="75000"/>
                    <a:lumOff val="25000"/>
                  </a:schemeClr>
                </a:solidFill>
              </a:rPr>
              <a:t>Cyclone – insurance </a:t>
            </a:r>
            <a:r>
              <a:rPr lang="en-US" altLang="en-US" dirty="0" err="1">
                <a:solidFill>
                  <a:schemeClr val="tx1">
                    <a:lumMod val="75000"/>
                    <a:lumOff val="25000"/>
                  </a:schemeClr>
                </a:solidFill>
              </a:rPr>
              <a:t>exhorbitant</a:t>
            </a:r>
            <a:r>
              <a:rPr lang="en-US" altLang="en-US" dirty="0">
                <a:solidFill>
                  <a:schemeClr val="tx1">
                    <a:lumMod val="75000"/>
                    <a:lumOff val="25000"/>
                  </a:schemeClr>
                </a:solidFill>
              </a:rPr>
              <a:t>, a lot of insurance will say no</a:t>
            </a:r>
          </a:p>
          <a:p>
            <a:pPr eaLnBrk="1" fontAlgn="auto" hangingPunct="1">
              <a:spcAft>
                <a:spcPts val="0"/>
              </a:spcAft>
              <a:buFont typeface="Wingdings 3" charset="2"/>
              <a:buChar char=""/>
              <a:defRPr/>
            </a:pPr>
            <a:r>
              <a:rPr lang="en-US" altLang="en-US" dirty="0">
                <a:solidFill>
                  <a:schemeClr val="tx1">
                    <a:lumMod val="75000"/>
                    <a:lumOff val="25000"/>
                  </a:schemeClr>
                </a:solidFill>
              </a:rPr>
              <a:t>Drought area – tenants</a:t>
            </a:r>
          </a:p>
          <a:p>
            <a:pPr eaLnBrk="1" fontAlgn="auto" hangingPunct="1">
              <a:spcAft>
                <a:spcPts val="0"/>
              </a:spcAft>
              <a:buFont typeface="Wingdings 3" charset="2"/>
              <a:buChar char=""/>
              <a:defRPr/>
            </a:pPr>
            <a:r>
              <a:rPr lang="en-US" altLang="en-US" dirty="0">
                <a:solidFill>
                  <a:schemeClr val="tx1">
                    <a:lumMod val="75000"/>
                    <a:lumOff val="25000"/>
                  </a:schemeClr>
                </a:solidFill>
              </a:rPr>
              <a:t>Ice /crime</a:t>
            </a:r>
          </a:p>
          <a:p>
            <a:pPr eaLnBrk="1" fontAlgn="auto" hangingPunct="1">
              <a:spcAft>
                <a:spcPts val="0"/>
              </a:spcAft>
              <a:buFont typeface="Wingdings 3" charset="2"/>
              <a:buChar char=""/>
              <a:defRPr/>
            </a:pPr>
            <a:r>
              <a:rPr lang="en-US" altLang="en-US" dirty="0">
                <a:solidFill>
                  <a:schemeClr val="tx1">
                    <a:lumMod val="75000"/>
                    <a:lumOff val="25000"/>
                  </a:schemeClr>
                </a:solidFill>
              </a:rPr>
              <a:t>One horse town – mining, farming, universities, big industries</a:t>
            </a:r>
          </a:p>
          <a:p>
            <a:pPr eaLnBrk="1" fontAlgn="auto" hangingPunct="1">
              <a:spcAft>
                <a:spcPts val="0"/>
              </a:spcAft>
              <a:buFont typeface="Wingdings 3" charset="2"/>
              <a:buChar char=""/>
              <a:defRPr/>
            </a:pPr>
            <a:r>
              <a:rPr lang="en-US" altLang="en-US" dirty="0">
                <a:solidFill>
                  <a:schemeClr val="tx1">
                    <a:lumMod val="75000"/>
                    <a:lumOff val="25000"/>
                  </a:schemeClr>
                </a:solidFill>
              </a:rPr>
              <a:t>If the property is too dilapidated banks may reject the loan</a:t>
            </a:r>
          </a:p>
          <a:p>
            <a:pPr eaLnBrk="1" fontAlgn="auto" hangingPunct="1">
              <a:spcAft>
                <a:spcPts val="0"/>
              </a:spcAft>
              <a:buFont typeface="Wingdings 3" charset="2"/>
              <a:buChar char=""/>
              <a:defRPr/>
            </a:pPr>
            <a:r>
              <a:rPr lang="en-US" altLang="en-US" dirty="0">
                <a:solidFill>
                  <a:schemeClr val="tx1">
                    <a:lumMod val="75000"/>
                    <a:lumOff val="25000"/>
                  </a:schemeClr>
                </a:solidFill>
              </a:rPr>
              <a:t>NO - Community title, heritage title </a:t>
            </a:r>
          </a:p>
          <a:p>
            <a:pPr eaLnBrk="1" fontAlgn="auto" hangingPunct="1">
              <a:spcAft>
                <a:spcPts val="0"/>
              </a:spcAft>
              <a:buFont typeface="Wingdings 3" charset="2"/>
              <a:buChar char=""/>
              <a:defRPr/>
            </a:pPr>
            <a:r>
              <a:rPr lang="en-US" altLang="en-US" dirty="0">
                <a:solidFill>
                  <a:schemeClr val="tx1">
                    <a:lumMod val="75000"/>
                    <a:lumOff val="25000"/>
                  </a:schemeClr>
                </a:solidFill>
              </a:rPr>
              <a:t>Koala poo</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noChangeArrowheads="1"/>
          </p:cNvSpPr>
          <p:nvPr>
            <p:ph type="title"/>
          </p:nvPr>
        </p:nvSpPr>
        <p:spPr>
          <a:xfrm>
            <a:off x="1936751" y="219076"/>
            <a:ext cx="6778625" cy="1325563"/>
          </a:xfrm>
        </p:spPr>
        <p:txBody>
          <a:bodyPr/>
          <a:lstStyle/>
          <a:p>
            <a:pPr eaLnBrk="1" hangingPunct="1"/>
            <a:r>
              <a:rPr lang="en-US" altLang="en-US"/>
              <a:t>Finance - Cashflow Is King! Allows me to keep borrowing </a:t>
            </a:r>
          </a:p>
        </p:txBody>
      </p:sp>
      <p:sp>
        <p:nvSpPr>
          <p:cNvPr id="76803" name="Content Placeholder 2"/>
          <p:cNvSpPr>
            <a:spLocks noGrp="1" noChangeArrowheads="1"/>
          </p:cNvSpPr>
          <p:nvPr>
            <p:ph idx="1"/>
          </p:nvPr>
        </p:nvSpPr>
        <p:spPr>
          <a:xfrm>
            <a:off x="1936751" y="1825625"/>
            <a:ext cx="6892925" cy="4699000"/>
          </a:xfrm>
        </p:spPr>
        <p:txBody>
          <a:bodyPr/>
          <a:lstStyle/>
          <a:p>
            <a:pPr eaLnBrk="1" hangingPunct="1"/>
            <a:r>
              <a:rPr lang="en-US" altLang="en-US"/>
              <a:t>My criteria – each property I buy must leapfrog me to the next property, if it hinders me, I move on to next property.</a:t>
            </a:r>
          </a:p>
          <a:p>
            <a:pPr eaLnBrk="1" hangingPunct="1"/>
            <a:r>
              <a:rPr lang="en-US" altLang="en-US"/>
              <a:t>Fixed or variable? I fix the ones, I do not intend to take equity out. Breaking a fixed loan e.g. if I wanted to refinance for equity is OUCH! So normally I don</a:t>
            </a:r>
            <a:r>
              <a:rPr lang="uk-UA" altLang="en-US"/>
              <a:t>’</a:t>
            </a:r>
            <a:r>
              <a:rPr lang="en-US" altLang="en-US"/>
              <a:t>t believe in fixed loans</a:t>
            </a:r>
          </a:p>
          <a:p>
            <a:pPr eaLnBrk="1" hangingPunct="1"/>
            <a:r>
              <a:rPr lang="en-US" altLang="en-US"/>
              <a:t>Every $5000 credit card you own, stops you from borrowing $25000</a:t>
            </a:r>
          </a:p>
          <a:p>
            <a:pPr eaLnBrk="1" hangingPunct="1"/>
            <a:r>
              <a:rPr lang="en-US" altLang="en-US"/>
              <a:t>Do not cross collaterise your properties. I’m loyal to no banks, I use 4 non bank lenders plus big 4 Banks and keep all my accounts separate</a:t>
            </a:r>
          </a:p>
          <a:p>
            <a:pPr eaLnBrk="1" hangingPunct="1"/>
            <a:r>
              <a:rPr lang="en-US" altLang="en-US"/>
              <a:t>LMI – Pay it, consider it part of doing business.</a:t>
            </a:r>
          </a:p>
          <a:p>
            <a:pPr eaLnBrk="1" hangingPunct="1"/>
            <a:r>
              <a:rPr lang="en-US" altLang="en-US"/>
              <a:t>Don</a:t>
            </a:r>
            <a:r>
              <a:rPr lang="uk-UA" altLang="en-US"/>
              <a:t>’</a:t>
            </a:r>
            <a:r>
              <a:rPr lang="en-US" altLang="en-US"/>
              <a:t>t sell yourself for rates, its about strategy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noChangeArrowheads="1"/>
          </p:cNvSpPr>
          <p:nvPr>
            <p:ph type="title"/>
          </p:nvPr>
        </p:nvSpPr>
        <p:spPr>
          <a:xfrm>
            <a:off x="2001839" y="307976"/>
            <a:ext cx="6440487" cy="2532063"/>
          </a:xfrm>
        </p:spPr>
        <p:txBody>
          <a:bodyPr/>
          <a:lstStyle/>
          <a:p>
            <a:pPr eaLnBrk="1" hangingPunct="1"/>
            <a:r>
              <a:rPr lang="en-US" altLang="en-US"/>
              <a:t>Formula: Real estate riches = buy houses that make money! How to find cashflow property?</a:t>
            </a:r>
          </a:p>
        </p:txBody>
      </p:sp>
      <p:sp>
        <p:nvSpPr>
          <p:cNvPr id="78851" name="Content Placeholder 2"/>
          <p:cNvSpPr>
            <a:spLocks noGrp="1" noChangeArrowheads="1"/>
          </p:cNvSpPr>
          <p:nvPr>
            <p:ph idx="1"/>
          </p:nvPr>
        </p:nvSpPr>
        <p:spPr>
          <a:xfrm>
            <a:off x="2001839" y="3462339"/>
            <a:ext cx="6346825" cy="4346575"/>
          </a:xfrm>
        </p:spPr>
        <p:txBody>
          <a:bodyPr/>
          <a:lstStyle/>
          <a:p>
            <a:pPr eaLnBrk="1" hangingPunct="1"/>
            <a:r>
              <a:rPr lang="en-US" altLang="en-US"/>
              <a:t>Blocks of units </a:t>
            </a:r>
          </a:p>
          <a:p>
            <a:pPr eaLnBrk="1" hangingPunct="1"/>
            <a:r>
              <a:rPr lang="en-US" altLang="en-US"/>
              <a:t>Regional areas</a:t>
            </a:r>
          </a:p>
          <a:p>
            <a:pPr eaLnBrk="1" hangingPunct="1"/>
            <a:r>
              <a:rPr lang="en-US" altLang="en-US"/>
              <a:t>Mining towns</a:t>
            </a:r>
          </a:p>
          <a:p>
            <a:pPr eaLnBrk="1" hangingPunct="1"/>
            <a:r>
              <a:rPr lang="en-US" altLang="en-US"/>
              <a:t>Manufacture it by using techniques like rooming, create multiple dwellings on the piece of land to create multiple streams of income</a:t>
            </a:r>
          </a:p>
          <a:p>
            <a:pPr eaLnBrk="1" hangingPunct="1"/>
            <a:r>
              <a:rPr lang="en-US" altLang="en-US"/>
              <a:t>Turn negative cashflow properties to positive by Airbnb, executive leasing and fully furnish the place</a:t>
            </a:r>
          </a:p>
        </p:txBody>
      </p:sp>
      <p:pic>
        <p:nvPicPr>
          <p:cNvPr id="78852" name="Picture 5" descr="Related image"/>
          <p:cNvPicPr>
            <a:picLocks noChangeAspect="1" noChangeArrowheads="1"/>
          </p:cNvPicPr>
          <p:nvPr/>
        </p:nvPicPr>
        <p:blipFill>
          <a:blip r:embed="rId2">
            <a:extLst>
              <a:ext uri="{28A0092B-C50C-407E-A947-70E740481C1C}">
                <a14:useLocalDpi xmlns:a14="http://schemas.microsoft.com/office/drawing/2010/main" val="0"/>
              </a:ext>
            </a:extLst>
          </a:blip>
          <a:srcRect b="9769"/>
          <a:stretch>
            <a:fillRect/>
          </a:stretch>
        </p:blipFill>
        <p:spPr bwMode="auto">
          <a:xfrm>
            <a:off x="4876800" y="2103439"/>
            <a:ext cx="375285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 xmlns:a16="http://schemas.microsoft.com/office/drawing/2014/main" id="{2C5BFDED-D669-4295-B466-006D53086E53}"/>
              </a:ext>
            </a:extLst>
          </p:cNvPr>
          <p:cNvSpPr>
            <a:spLocks noGrp="1"/>
          </p:cNvSpPr>
          <p:nvPr>
            <p:ph type="title"/>
          </p:nvPr>
        </p:nvSpPr>
        <p:spPr>
          <a:xfrm>
            <a:off x="2133601" y="311151"/>
            <a:ext cx="6511925" cy="1649413"/>
          </a:xfrm>
        </p:spPr>
        <p:txBody>
          <a:bodyPr rtlCol="0">
            <a:normAutofit fontScale="90000"/>
          </a:bodyPr>
          <a:lstStyle/>
          <a:p>
            <a:pPr eaLnBrk="1" fontAlgn="auto" hangingPunct="1">
              <a:spcAft>
                <a:spcPts val="0"/>
              </a:spcAft>
              <a:defRPr/>
            </a:pPr>
            <a:r>
              <a:rPr lang="en-US" altLang="en-US" dirty="0"/>
              <a:t>Lessons learnt : Mining Towns – If you buy before boom and sell before peak – recipe to make $$$</a:t>
            </a:r>
          </a:p>
        </p:txBody>
      </p:sp>
      <p:sp>
        <p:nvSpPr>
          <p:cNvPr id="82946" name="Content Placeholder 2">
            <a:extLst>
              <a:ext uri="{FF2B5EF4-FFF2-40B4-BE49-F238E27FC236}">
                <a16:creationId xmlns="" xmlns:a16="http://schemas.microsoft.com/office/drawing/2014/main" id="{4D1E818D-8378-45D3-9B64-415049995034}"/>
              </a:ext>
            </a:extLst>
          </p:cNvPr>
          <p:cNvSpPr>
            <a:spLocks noGrp="1"/>
          </p:cNvSpPr>
          <p:nvPr>
            <p:ph idx="1"/>
          </p:nvPr>
        </p:nvSpPr>
        <p:spPr>
          <a:xfrm>
            <a:off x="2133601" y="2160589"/>
            <a:ext cx="6348413" cy="4364037"/>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Mining towns – An agent once said, ‘unless you are prepared for rents to halve and you can still hold the property, don</a:t>
            </a:r>
            <a:r>
              <a:rPr lang="uk-UA" altLang="en-US" dirty="0">
                <a:solidFill>
                  <a:schemeClr val="tx1">
                    <a:lumMod val="75000"/>
                    <a:lumOff val="25000"/>
                  </a:schemeClr>
                </a:solidFill>
              </a:rPr>
              <a:t>’</a:t>
            </a:r>
            <a:r>
              <a:rPr lang="en-US" altLang="en-US" dirty="0">
                <a:solidFill>
                  <a:schemeClr val="tx1">
                    <a:lumMod val="75000"/>
                    <a:lumOff val="25000"/>
                  </a:schemeClr>
                </a:solidFill>
              </a:rPr>
              <a:t>t buy’</a:t>
            </a:r>
          </a:p>
          <a:p>
            <a:pPr eaLnBrk="1" fontAlgn="auto" hangingPunct="1">
              <a:spcAft>
                <a:spcPts val="0"/>
              </a:spcAft>
              <a:buFont typeface="Wingdings 3" charset="2"/>
              <a:buChar char=""/>
              <a:defRPr/>
            </a:pPr>
            <a:r>
              <a:rPr lang="en-US" altLang="en-US" dirty="0">
                <a:solidFill>
                  <a:schemeClr val="tx1">
                    <a:lumMod val="75000"/>
                    <a:lumOff val="25000"/>
                  </a:schemeClr>
                </a:solidFill>
              </a:rPr>
              <a:t>Mines can close, workers retrench – find out mine life, how many mines</a:t>
            </a:r>
          </a:p>
          <a:p>
            <a:pPr eaLnBrk="1" fontAlgn="auto" hangingPunct="1">
              <a:spcAft>
                <a:spcPts val="0"/>
              </a:spcAft>
              <a:buFont typeface="Wingdings 3" charset="2"/>
              <a:buChar char=""/>
              <a:defRPr/>
            </a:pPr>
            <a:r>
              <a:rPr lang="en-US" altLang="en-US" dirty="0">
                <a:solidFill>
                  <a:schemeClr val="tx1">
                    <a:lumMod val="75000"/>
                    <a:lumOff val="25000"/>
                  </a:schemeClr>
                </a:solidFill>
              </a:rPr>
              <a:t>Make sure its got other, industries e.g. farming, vineyards, university.</a:t>
            </a:r>
          </a:p>
          <a:p>
            <a:pPr eaLnBrk="1" fontAlgn="auto" hangingPunct="1">
              <a:spcAft>
                <a:spcPts val="0"/>
              </a:spcAft>
              <a:buFont typeface="Wingdings 3" charset="2"/>
              <a:buChar char=""/>
              <a:defRPr/>
            </a:pPr>
            <a:r>
              <a:rPr lang="en-US" altLang="en-US" dirty="0">
                <a:solidFill>
                  <a:schemeClr val="tx1">
                    <a:lumMod val="75000"/>
                    <a:lumOff val="25000"/>
                  </a:schemeClr>
                </a:solidFill>
              </a:rPr>
              <a:t>Insurance, management fees are super expensive</a:t>
            </a:r>
          </a:p>
          <a:p>
            <a:pPr eaLnBrk="1" fontAlgn="auto" hangingPunct="1">
              <a:spcAft>
                <a:spcPts val="0"/>
              </a:spcAft>
              <a:buFont typeface="Wingdings 3" charset="2"/>
              <a:buChar char=""/>
              <a:defRPr/>
            </a:pPr>
            <a:r>
              <a:rPr lang="en-US" altLang="en-US" dirty="0" err="1">
                <a:solidFill>
                  <a:schemeClr val="tx1">
                    <a:lumMod val="75000"/>
                    <a:lumOff val="25000"/>
                  </a:schemeClr>
                </a:solidFill>
              </a:rPr>
              <a:t>Watchout</a:t>
            </a:r>
            <a:r>
              <a:rPr lang="en-US" altLang="en-US" dirty="0">
                <a:solidFill>
                  <a:schemeClr val="tx1">
                    <a:lumMod val="75000"/>
                    <a:lumOff val="25000"/>
                  </a:schemeClr>
                </a:solidFill>
              </a:rPr>
              <a:t> - construction phase, values skyrocket – end of construction phase the mines needs less people to run</a:t>
            </a:r>
          </a:p>
          <a:p>
            <a:pPr eaLnBrk="1" fontAlgn="auto" hangingPunct="1">
              <a:spcAft>
                <a:spcPts val="0"/>
              </a:spcAft>
              <a:buFont typeface="Wingdings 3" charset="2"/>
              <a:buChar char=""/>
              <a:defRPr/>
            </a:pPr>
            <a:r>
              <a:rPr lang="en-US" altLang="en-US" dirty="0" err="1">
                <a:solidFill>
                  <a:schemeClr val="tx1">
                    <a:lumMod val="75000"/>
                    <a:lumOff val="25000"/>
                  </a:schemeClr>
                </a:solidFill>
              </a:rPr>
              <a:t>Moranbah</a:t>
            </a:r>
            <a:r>
              <a:rPr lang="en-US" altLang="en-US" dirty="0">
                <a:solidFill>
                  <a:schemeClr val="tx1">
                    <a:lumMod val="75000"/>
                    <a:lumOff val="25000"/>
                  </a:schemeClr>
                </a:solidFill>
              </a:rPr>
              <a:t> – -Kate Maloney – Property investor 2012 went from 8.5 million to owing 5.8 million – 10 properties in mining town</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noChangeArrowheads="1"/>
          </p:cNvSpPr>
          <p:nvPr>
            <p:ph type="title"/>
          </p:nvPr>
        </p:nvSpPr>
        <p:spPr/>
        <p:txBody>
          <a:bodyPr/>
          <a:lstStyle/>
          <a:p>
            <a:pPr eaLnBrk="1" hangingPunct="1"/>
            <a:r>
              <a:rPr lang="en-US" altLang="en-US"/>
              <a:t>Regional areas - Pebble in a pond, ripple effect theory</a:t>
            </a:r>
          </a:p>
        </p:txBody>
      </p:sp>
      <p:sp>
        <p:nvSpPr>
          <p:cNvPr id="83970" name="Content Placeholder 2">
            <a:extLst>
              <a:ext uri="{FF2B5EF4-FFF2-40B4-BE49-F238E27FC236}">
                <a16:creationId xmlns="" xmlns:a16="http://schemas.microsoft.com/office/drawing/2014/main" id="{651CD34C-35EC-4395-99C4-E0616C3090ED}"/>
              </a:ext>
            </a:extLst>
          </p:cNvPr>
          <p:cNvSpPr>
            <a:spLocks noGrp="1"/>
          </p:cNvSpPr>
          <p:nvPr>
            <p:ph idx="1"/>
          </p:nvPr>
        </p:nvSpPr>
        <p:spPr>
          <a:xfrm>
            <a:off x="2133601" y="2160589"/>
            <a:ext cx="6348413" cy="4257675"/>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Does it go up? Yes and is it positive cashflow – Yes some places</a:t>
            </a:r>
          </a:p>
          <a:p>
            <a:pPr eaLnBrk="1" fontAlgn="auto" hangingPunct="1">
              <a:spcAft>
                <a:spcPts val="0"/>
              </a:spcAft>
              <a:buFont typeface="Wingdings 3" charset="2"/>
              <a:buChar char=""/>
              <a:defRPr/>
            </a:pPr>
            <a:r>
              <a:rPr lang="en-US" altLang="en-US" dirty="0">
                <a:solidFill>
                  <a:schemeClr val="tx1">
                    <a:lumMod val="75000"/>
                    <a:lumOff val="25000"/>
                  </a:schemeClr>
                </a:solidFill>
              </a:rPr>
              <a:t>Will I buy today – No – Why? Ice – houses trashed and property managers quit</a:t>
            </a:r>
          </a:p>
          <a:p>
            <a:pPr eaLnBrk="1" fontAlgn="auto" hangingPunct="1">
              <a:spcAft>
                <a:spcPts val="0"/>
              </a:spcAft>
              <a:buFont typeface="Wingdings 3" charset="2"/>
              <a:buChar char=""/>
              <a:defRPr/>
            </a:pPr>
            <a:r>
              <a:rPr lang="en-US" altLang="en-US" dirty="0">
                <a:solidFill>
                  <a:schemeClr val="tx1">
                    <a:lumMod val="75000"/>
                    <a:lumOff val="25000"/>
                  </a:schemeClr>
                </a:solidFill>
              </a:rPr>
              <a:t>Maintenance issues e.g. rewiring and reroofing, asbestos, foundation shifting, </a:t>
            </a:r>
            <a:r>
              <a:rPr lang="en-US" altLang="en-US" dirty="0" err="1">
                <a:solidFill>
                  <a:schemeClr val="tx1">
                    <a:lumMod val="75000"/>
                    <a:lumOff val="25000"/>
                  </a:schemeClr>
                </a:solidFill>
              </a:rPr>
              <a:t>restumping</a:t>
            </a:r>
            <a:r>
              <a:rPr lang="en-US" altLang="en-US" dirty="0">
                <a:solidFill>
                  <a:schemeClr val="tx1">
                    <a:lumMod val="75000"/>
                    <a:lumOff val="25000"/>
                  </a:schemeClr>
                </a:solidFill>
              </a:rPr>
              <a:t> – money pit! 1950s and 1960s houses got asbestos</a:t>
            </a:r>
          </a:p>
          <a:p>
            <a:pPr eaLnBrk="1" fontAlgn="auto" hangingPunct="1">
              <a:spcAft>
                <a:spcPts val="0"/>
              </a:spcAft>
              <a:buFont typeface="Wingdings 3" charset="2"/>
              <a:buChar char=""/>
              <a:defRPr/>
            </a:pPr>
            <a:r>
              <a:rPr lang="en-US" altLang="en-US" dirty="0">
                <a:solidFill>
                  <a:schemeClr val="tx1">
                    <a:lumMod val="75000"/>
                    <a:lumOff val="25000"/>
                  </a:schemeClr>
                </a:solidFill>
              </a:rPr>
              <a:t> Problem property: sell it or fortify it, </a:t>
            </a:r>
            <a:r>
              <a:rPr lang="en-US" altLang="en-US" dirty="0" err="1">
                <a:solidFill>
                  <a:schemeClr val="tx1">
                    <a:lumMod val="75000"/>
                    <a:lumOff val="25000"/>
                  </a:schemeClr>
                </a:solidFill>
              </a:rPr>
              <a:t>Crimsafe</a:t>
            </a:r>
            <a:r>
              <a:rPr lang="en-US" altLang="en-US" dirty="0">
                <a:solidFill>
                  <a:schemeClr val="tx1">
                    <a:lumMod val="75000"/>
                    <a:lumOff val="25000"/>
                  </a:schemeClr>
                </a:solidFill>
              </a:rPr>
              <a:t>, and high fencing and alarm it. I like to rent to oldies and single parents or the disabled.</a:t>
            </a:r>
          </a:p>
          <a:p>
            <a:pPr eaLnBrk="1" fontAlgn="auto" hangingPunct="1">
              <a:spcAft>
                <a:spcPts val="0"/>
              </a:spcAft>
              <a:buFont typeface="Wingdings 3" charset="2"/>
              <a:buChar char=""/>
              <a:defRPr/>
            </a:pPr>
            <a:r>
              <a:rPr lang="en-US" altLang="en-US" dirty="0">
                <a:solidFill>
                  <a:schemeClr val="tx1">
                    <a:lumMod val="75000"/>
                    <a:lumOff val="25000"/>
                  </a:schemeClr>
                </a:solidFill>
              </a:rPr>
              <a:t>Country towns the management fees can be 9 to 12percent </a:t>
            </a:r>
          </a:p>
          <a:p>
            <a:pPr eaLnBrk="1" fontAlgn="auto" hangingPunct="1">
              <a:spcAft>
                <a:spcPts val="0"/>
              </a:spcAft>
              <a:buFont typeface="Wingdings 3" charset="2"/>
              <a:buChar char=""/>
              <a:defRPr/>
            </a:pPr>
            <a:r>
              <a:rPr lang="en-US" altLang="en-US" dirty="0" err="1">
                <a:solidFill>
                  <a:schemeClr val="tx1">
                    <a:lumMod val="75000"/>
                    <a:lumOff val="25000"/>
                  </a:schemeClr>
                </a:solidFill>
              </a:rPr>
              <a:t>Tradies</a:t>
            </a:r>
            <a:r>
              <a:rPr lang="en-US" altLang="en-US" dirty="0">
                <a:solidFill>
                  <a:schemeClr val="tx1">
                    <a:lumMod val="75000"/>
                    <a:lumOff val="25000"/>
                  </a:schemeClr>
                </a:solidFill>
              </a:rPr>
              <a:t> are more expensive than big cities and during mining boom hard to find </a:t>
            </a:r>
            <a:r>
              <a:rPr lang="en-US" altLang="en-US" dirty="0" err="1">
                <a:solidFill>
                  <a:schemeClr val="tx1">
                    <a:lumMod val="75000"/>
                    <a:lumOff val="25000"/>
                  </a:schemeClr>
                </a:solidFill>
              </a:rPr>
              <a:t>tradies</a:t>
            </a:r>
            <a:endParaRPr lang="en-US" altLang="en-US" dirty="0">
              <a:solidFill>
                <a:schemeClr val="tx1">
                  <a:lumMod val="75000"/>
                  <a:lumOff val="25000"/>
                </a:schemeClr>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 xmlns:a16="http://schemas.microsoft.com/office/drawing/2014/main" id="{E8B1EB8A-75F9-46A6-BA4F-E702BEDAD674}"/>
              </a:ext>
            </a:extLst>
          </p:cNvPr>
          <p:cNvSpPr>
            <a:spLocks noGrp="1"/>
          </p:cNvSpPr>
          <p:nvPr>
            <p:ph type="title"/>
          </p:nvPr>
        </p:nvSpPr>
        <p:spPr>
          <a:xfrm>
            <a:off x="2009776" y="266701"/>
            <a:ext cx="4086225" cy="3109913"/>
          </a:xfrm>
        </p:spPr>
        <p:txBody>
          <a:bodyPr rtlCol="0">
            <a:normAutofit fontScale="90000"/>
          </a:bodyPr>
          <a:lstStyle/>
          <a:p>
            <a:pPr eaLnBrk="1" fontAlgn="auto" hangingPunct="1">
              <a:spcAft>
                <a:spcPts val="0"/>
              </a:spcAft>
              <a:defRPr/>
            </a:pPr>
            <a:r>
              <a:rPr lang="en-US" altLang="en-US" dirty="0"/>
              <a:t>Lessons Learnt - What is his secret to wealth? Rothschild ‘Own nothing and control everything’ </a:t>
            </a:r>
          </a:p>
        </p:txBody>
      </p:sp>
      <p:sp>
        <p:nvSpPr>
          <p:cNvPr id="81923" name="Content Placeholder 2"/>
          <p:cNvSpPr>
            <a:spLocks noGrp="1" noChangeArrowheads="1"/>
          </p:cNvSpPr>
          <p:nvPr>
            <p:ph idx="1"/>
          </p:nvPr>
        </p:nvSpPr>
        <p:spPr>
          <a:xfrm>
            <a:off x="2009776" y="3233739"/>
            <a:ext cx="6970713" cy="3800475"/>
          </a:xfrm>
        </p:spPr>
        <p:txBody>
          <a:bodyPr/>
          <a:lstStyle/>
          <a:p>
            <a:pPr eaLnBrk="1" hangingPunct="1"/>
            <a:r>
              <a:rPr lang="en-US" altLang="en-US"/>
              <a:t>Asset protection – set up trusts and a testamentary will</a:t>
            </a:r>
          </a:p>
          <a:p>
            <a:pPr eaLnBrk="1" hangingPunct="1"/>
            <a:r>
              <a:rPr lang="en-US" altLang="en-US"/>
              <a:t>Insurance if vacant tell the insurer – insure for uninvited guest</a:t>
            </a:r>
          </a:p>
          <a:p>
            <a:pPr eaLnBrk="1" hangingPunct="1"/>
            <a:r>
              <a:rPr lang="en-US" altLang="en-US"/>
              <a:t>Fix repairs or be sued. If you don</a:t>
            </a:r>
            <a:r>
              <a:rPr lang="uk-UA" altLang="en-US"/>
              <a:t>’</a:t>
            </a:r>
            <a:r>
              <a:rPr lang="en-US" altLang="en-US"/>
              <a:t>t fix, your agent may give you 2 weeks notice to quit managing your property</a:t>
            </a:r>
          </a:p>
          <a:p>
            <a:pPr eaLnBrk="1" hangingPunct="1"/>
            <a:r>
              <a:rPr lang="en-US" altLang="en-US"/>
              <a:t>Spray for termite, once a year </a:t>
            </a:r>
          </a:p>
          <a:p>
            <a:pPr eaLnBrk="1" hangingPunct="1"/>
            <a:endParaRPr lang="en-US" altLang="en-US"/>
          </a:p>
        </p:txBody>
      </p:sp>
      <p:pic>
        <p:nvPicPr>
          <p:cNvPr id="81924" name="Picture 4" descr="Image result for rothschil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5563" y="342900"/>
            <a:ext cx="395446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 xmlns:a16="http://schemas.microsoft.com/office/drawing/2014/main" id="{A3E5189B-92A6-42B1-AFC9-79065CB698EF}"/>
              </a:ext>
            </a:extLst>
          </p:cNvPr>
          <p:cNvSpPr>
            <a:spLocks noGrp="1"/>
          </p:cNvSpPr>
          <p:nvPr>
            <p:ph type="title"/>
          </p:nvPr>
        </p:nvSpPr>
        <p:spPr>
          <a:xfrm>
            <a:off x="2133601" y="231775"/>
            <a:ext cx="6348413" cy="1320800"/>
          </a:xfrm>
        </p:spPr>
        <p:txBody>
          <a:bodyPr rtlCol="0">
            <a:normAutofit fontScale="90000"/>
          </a:bodyPr>
          <a:lstStyle/>
          <a:p>
            <a:pPr eaLnBrk="1" fontAlgn="auto" hangingPunct="1">
              <a:spcAft>
                <a:spcPts val="0"/>
              </a:spcAft>
              <a:defRPr/>
            </a:pPr>
            <a:r>
              <a:rPr lang="en-US" altLang="en-US" dirty="0"/>
              <a:t>Where will I buy? 1.First tier cities- Sydney, Melbourne benefit from international and local migration. London, Paris, New York, ??? Sydney!</a:t>
            </a:r>
          </a:p>
        </p:txBody>
      </p:sp>
      <p:sp>
        <p:nvSpPr>
          <p:cNvPr id="82947" name="Content Placeholder 2"/>
          <p:cNvSpPr>
            <a:spLocks noGrp="1" noChangeArrowheads="1"/>
          </p:cNvSpPr>
          <p:nvPr>
            <p:ph idx="1"/>
          </p:nvPr>
        </p:nvSpPr>
        <p:spPr>
          <a:xfrm>
            <a:off x="1876426" y="2805114"/>
            <a:ext cx="6875463" cy="4052887"/>
          </a:xfrm>
        </p:spPr>
        <p:txBody>
          <a:bodyPr/>
          <a:lstStyle/>
          <a:p>
            <a:pPr eaLnBrk="1" hangingPunct="1"/>
            <a:r>
              <a:rPr lang="en-AU" altLang="en-US"/>
              <a:t> Sydneysiders caught napping as they stuck in time warp, debating that since wages growth are not commensurate with price growth, hence how can property prices continue to grow? </a:t>
            </a:r>
          </a:p>
          <a:p>
            <a:pPr eaLnBrk="1" hangingPunct="1"/>
            <a:r>
              <a:rPr lang="en-AU" altLang="en-US"/>
              <a:t>Sydney is now on par on the world stage. With Icons - Opera house, Harbour bridge, Anzac Bridge and the Sydney Tower can be captured in so many suburbs = $ e.g. half the world average workers cant afford to buy own house e.g. HK, Germany are nations of renters</a:t>
            </a:r>
          </a:p>
          <a:p>
            <a:pPr eaLnBrk="1" hangingPunct="1"/>
            <a:r>
              <a:rPr lang="en-AU" altLang="en-US"/>
              <a:t>Melbourne because it gives you the best bang for your buck, and it is voted as no. 1, most liveable city in the world. </a:t>
            </a:r>
          </a:p>
          <a:p>
            <a:pPr eaLnBrk="1" hangingPunct="1"/>
            <a:r>
              <a:rPr lang="en-US" altLang="en-US"/>
              <a:t>Brisbane benefits from interstate migration</a:t>
            </a:r>
          </a:p>
          <a:p>
            <a:pPr eaLnBrk="1" hangingPunct="1"/>
            <a:endParaRPr lang="en-AU" altLang="en-US"/>
          </a:p>
          <a:p>
            <a:pPr eaLnBrk="1" hangingPunct="1"/>
            <a:endParaRPr lang="en-US" altLang="en-US"/>
          </a:p>
          <a:p>
            <a:pPr eaLnBrk="1" hangingPunct="1"/>
            <a:endParaRPr lang="en-US"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noChangeArrowheads="1"/>
          </p:cNvSpPr>
          <p:nvPr>
            <p:ph type="title"/>
          </p:nvPr>
        </p:nvSpPr>
        <p:spPr>
          <a:xfrm>
            <a:off x="2133601" y="414338"/>
            <a:ext cx="6348413" cy="1320800"/>
          </a:xfrm>
        </p:spPr>
        <p:txBody>
          <a:bodyPr/>
          <a:lstStyle/>
          <a:p>
            <a:pPr eaLnBrk="1" hangingPunct="1"/>
            <a:r>
              <a:rPr lang="en-US" altLang="en-US"/>
              <a:t>2. Second-tier cities</a:t>
            </a:r>
          </a:p>
        </p:txBody>
      </p:sp>
      <p:sp>
        <p:nvSpPr>
          <p:cNvPr id="83971" name="Content Placeholder 2"/>
          <p:cNvSpPr>
            <a:spLocks noGrp="1" noChangeArrowheads="1"/>
          </p:cNvSpPr>
          <p:nvPr>
            <p:ph idx="1"/>
          </p:nvPr>
        </p:nvSpPr>
        <p:spPr>
          <a:xfrm>
            <a:off x="1752600" y="896938"/>
            <a:ext cx="4051300" cy="5961062"/>
          </a:xfrm>
        </p:spPr>
        <p:txBody>
          <a:bodyPr/>
          <a:lstStyle/>
          <a:p>
            <a:pPr eaLnBrk="1" hangingPunct="1"/>
            <a:endParaRPr lang="en-US" altLang="en-US"/>
          </a:p>
          <a:p>
            <a:pPr eaLnBrk="1" hangingPunct="1"/>
            <a:r>
              <a:rPr lang="en-AU" altLang="en-US"/>
              <a:t>Wollongong - near Port Kembla where there are Lake views going for $600k, which I can either put a granny flat to get extra income and/or build a second storey to capture water views hence, increase the value. </a:t>
            </a:r>
            <a:endParaRPr lang="en-US" altLang="en-US"/>
          </a:p>
          <a:p>
            <a:pPr eaLnBrk="1" hangingPunct="1"/>
            <a:r>
              <a:rPr lang="en-AU" altLang="en-US"/>
              <a:t> Newcastle – student rooming houses of 10 to 15 rooms giving a rental income of $1600 a week, near the University of Newcastle. Property managers that will manage room by room is a bonus. </a:t>
            </a:r>
          </a:p>
          <a:p>
            <a:pPr eaLnBrk="1" hangingPunct="1"/>
            <a:r>
              <a:rPr lang="en-AU" altLang="en-US"/>
              <a:t> Sunshine Coast – 10 billion dollar of developments </a:t>
            </a:r>
          </a:p>
          <a:p>
            <a:pPr eaLnBrk="1" hangingPunct="1"/>
            <a:r>
              <a:rPr lang="en-AU" altLang="en-US"/>
              <a:t>Gold Coast – Las Vegas of Australia. Houses on canals</a:t>
            </a:r>
          </a:p>
          <a:p>
            <a:pPr eaLnBrk="1" hangingPunct="1"/>
            <a:endParaRPr lang="en-US" altLang="en-US"/>
          </a:p>
          <a:p>
            <a:pPr eaLnBrk="1" hangingPunct="1"/>
            <a:endParaRPr lang="en-US" altLang="en-US"/>
          </a:p>
        </p:txBody>
      </p:sp>
      <p:pic>
        <p:nvPicPr>
          <p:cNvPr id="83972" name="Picture 4" descr="Image result for wollongo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3900" y="1885951"/>
            <a:ext cx="48641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 xmlns:a16="http://schemas.microsoft.com/office/drawing/2014/main" id="{FDA5DDF0-F532-4827-865A-C1DAD3E89E5F}"/>
              </a:ext>
            </a:extLst>
          </p:cNvPr>
          <p:cNvSpPr>
            <a:spLocks noGrp="1"/>
          </p:cNvSpPr>
          <p:nvPr>
            <p:ph type="title"/>
          </p:nvPr>
        </p:nvSpPr>
        <p:spPr>
          <a:xfrm>
            <a:off x="2438400" y="187326"/>
            <a:ext cx="7886700" cy="1325563"/>
          </a:xfrm>
        </p:spPr>
        <p:txBody>
          <a:bodyPr rtlCol="0">
            <a:normAutofit fontScale="90000"/>
          </a:bodyPr>
          <a:lstStyle/>
          <a:p>
            <a:pPr eaLnBrk="1" fontAlgn="auto" hangingPunct="1">
              <a:spcAft>
                <a:spcPts val="0"/>
              </a:spcAft>
              <a:defRPr/>
            </a:pPr>
            <a:r>
              <a:rPr lang="en-US" altLang="en-US" dirty="0">
                <a:ea typeface="MS PGothic" charset="-128"/>
              </a:rPr>
              <a:t>Realize you cannot save yourself to riches. Ask - What works in your country? 3 options - </a:t>
            </a:r>
            <a:br>
              <a:rPr lang="en-US" altLang="en-US" dirty="0">
                <a:ea typeface="MS PGothic" charset="-128"/>
              </a:rPr>
            </a:br>
            <a:endParaRPr lang="en-US" altLang="en-US" dirty="0">
              <a:ea typeface="MS PGothic" charset="-128"/>
            </a:endParaRPr>
          </a:p>
        </p:txBody>
      </p:sp>
      <p:sp>
        <p:nvSpPr>
          <p:cNvPr id="12291" name="Content Placeholder 2"/>
          <p:cNvSpPr>
            <a:spLocks noGrp="1" noChangeArrowheads="1"/>
          </p:cNvSpPr>
          <p:nvPr>
            <p:ph idx="1"/>
          </p:nvPr>
        </p:nvSpPr>
        <p:spPr>
          <a:xfrm>
            <a:off x="1717675" y="1931988"/>
            <a:ext cx="8229600" cy="4926012"/>
          </a:xfrm>
        </p:spPr>
        <p:txBody>
          <a:bodyPr/>
          <a:lstStyle/>
          <a:p>
            <a:pPr eaLnBrk="1" hangingPunct="1"/>
            <a:r>
              <a:rPr lang="en-US" altLang="en-US">
                <a:ea typeface="MS PGothic" panose="020B0600070205080204" pitchFamily="34" charset="-128"/>
              </a:rPr>
              <a:t>1) Shockmarket – What happened in GFC? Superanuation - halved. </a:t>
            </a:r>
          </a:p>
          <a:p>
            <a:pPr eaLnBrk="1" hangingPunct="1"/>
            <a:r>
              <a:rPr lang="en-US" altLang="en-US">
                <a:ea typeface="MS PGothic" panose="020B0600070205080204" pitchFamily="34" charset="-128"/>
              </a:rPr>
              <a:t>I am no Warren Buffett - 2000 - Tech crash and GFC crash – RUN! No Control. Blue chip? </a:t>
            </a:r>
          </a:p>
          <a:p>
            <a:pPr eaLnBrk="1" hangingPunct="1"/>
            <a:r>
              <a:rPr lang="en-US" altLang="en-US">
                <a:ea typeface="MS PGothic" panose="020B0600070205080204" pitchFamily="34" charset="-128"/>
              </a:rPr>
              <a:t> I think of numbers I go dizzy, giving all my money to experts is a no brainer - up my alley. Fund management in the 90s recommended by financial advisors includes investing in films to emu farm to timber plantation - all went bust.  Will I still buy shares?  </a:t>
            </a:r>
          </a:p>
          <a:p>
            <a:pPr eaLnBrk="1" hangingPunct="1"/>
            <a:r>
              <a:rPr lang="en-US" altLang="en-US">
                <a:ea typeface="MS PGothic" panose="020B0600070205080204" pitchFamily="34" charset="-128"/>
              </a:rPr>
              <a:t>2)Busyness? – Toast – Tough -  high rent, high wages, high overheads. No relief. You have to be no. 1 or 2, cant be just mediocre. Odds are stacked against you. Read Emyth. Tech entrepreneur, eg Patrick Grove - go digital, tap into emerging middle class in emerging markets</a:t>
            </a:r>
          </a:p>
          <a:p>
            <a:pPr eaLnBrk="1" hangingPunct="1"/>
            <a:r>
              <a:rPr lang="en-US" altLang="en-US">
                <a:ea typeface="MS PGothic" panose="020B0600070205080204" pitchFamily="34" charset="-128"/>
              </a:rPr>
              <a:t>3) Property – The rich either made their money in property or made it elsewhere and parked it there. Property - I have control, either add value to it or LEVERAGE it. </a:t>
            </a:r>
          </a:p>
          <a:p>
            <a:pPr eaLnBrk="1" hangingPunct="1"/>
            <a:endParaRPr lang="en-US" altLang="en-US">
              <a:ea typeface="MS PGothic" panose="020B0600070205080204" pitchFamily="34" charset="-128"/>
            </a:endParaRPr>
          </a:p>
          <a:p>
            <a:pPr eaLnBrk="1" hangingPunct="1"/>
            <a:endParaRPr lang="en-US" altLang="en-US">
              <a:ea typeface="MS PGothic" panose="020B0600070205080204" pitchFamily="34" charset="-128"/>
            </a:endParaRPr>
          </a:p>
          <a:p>
            <a:pPr eaLnBrk="1" hangingPunct="1"/>
            <a:endParaRPr lang="en-US" altLang="en-US">
              <a:ea typeface="MS PGothic" panose="020B0600070205080204" pitchFamily="34" charset="-12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a:extLst>
              <a:ext uri="{FF2B5EF4-FFF2-40B4-BE49-F238E27FC236}">
                <a16:creationId xmlns="" xmlns:a16="http://schemas.microsoft.com/office/drawing/2014/main" id="{14E5B59C-A43B-47CF-91E2-A9E4127A2471}"/>
              </a:ext>
            </a:extLst>
          </p:cNvPr>
          <p:cNvSpPr>
            <a:spLocks noGrp="1"/>
          </p:cNvSpPr>
          <p:nvPr>
            <p:ph type="title"/>
          </p:nvPr>
        </p:nvSpPr>
        <p:spPr>
          <a:xfrm>
            <a:off x="2054226" y="222250"/>
            <a:ext cx="6348413" cy="1320800"/>
          </a:xfrm>
        </p:spPr>
        <p:txBody>
          <a:bodyPr rtlCol="0">
            <a:normAutofit fontScale="90000"/>
          </a:bodyPr>
          <a:lstStyle/>
          <a:p>
            <a:pPr eaLnBrk="1" fontAlgn="auto" hangingPunct="1">
              <a:spcAft>
                <a:spcPts val="0"/>
              </a:spcAft>
              <a:defRPr/>
            </a:pPr>
            <a:r>
              <a:rPr lang="en-US" altLang="en-US" dirty="0"/>
              <a:t>Latest activity - Bought 2015 $605k- sold in August - $723k. I made 100k profit</a:t>
            </a:r>
          </a:p>
        </p:txBody>
      </p:sp>
      <p:pic>
        <p:nvPicPr>
          <p:cNvPr id="84995"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705281" y="2160588"/>
            <a:ext cx="6541476" cy="3881437"/>
          </a:xfr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 xmlns:a16="http://schemas.microsoft.com/office/drawing/2014/main" id="{EE6F6102-F6BD-4B7C-B42A-53C471C99A21}"/>
              </a:ext>
            </a:extLst>
          </p:cNvPr>
          <p:cNvSpPr>
            <a:spLocks noGrp="1"/>
          </p:cNvSpPr>
          <p:nvPr>
            <p:ph type="title"/>
          </p:nvPr>
        </p:nvSpPr>
        <p:spPr/>
        <p:txBody>
          <a:bodyPr rtlCol="0">
            <a:normAutofit fontScale="90000"/>
          </a:bodyPr>
          <a:lstStyle/>
          <a:p>
            <a:pPr eaLnBrk="1" fontAlgn="auto" hangingPunct="1">
              <a:spcAft>
                <a:spcPts val="0"/>
              </a:spcAft>
              <a:defRPr/>
            </a:pPr>
            <a:r>
              <a:rPr lang="en-US" altLang="en-US"/>
              <a:t>Future- high density city living, concentrated in East coast capitals, population of renters.</a:t>
            </a:r>
          </a:p>
        </p:txBody>
      </p:sp>
      <p:sp>
        <p:nvSpPr>
          <p:cNvPr id="86019" name="Content Placeholder 2"/>
          <p:cNvSpPr>
            <a:spLocks noGrp="1" noChangeArrowheads="1"/>
          </p:cNvSpPr>
          <p:nvPr>
            <p:ph idx="1"/>
          </p:nvPr>
        </p:nvSpPr>
        <p:spPr>
          <a:xfrm>
            <a:off x="2133601" y="2362200"/>
            <a:ext cx="6854825" cy="4381500"/>
          </a:xfrm>
        </p:spPr>
        <p:txBody>
          <a:bodyPr/>
          <a:lstStyle/>
          <a:p>
            <a:pPr eaLnBrk="1" hangingPunct="1"/>
            <a:r>
              <a:rPr lang="en-US" altLang="en-US"/>
              <a:t>Australia can either build up – skyscrapers or build bullet trains like Japan to link second tier to first tier cities so people can commute to work within an hour and stop the urban sprawl. But with no fast trains insight, Sydney and Melbourne is set to be, city of skyscrapers</a:t>
            </a:r>
          </a:p>
          <a:p>
            <a:pPr eaLnBrk="1" hangingPunct="1"/>
            <a:r>
              <a:rPr lang="en-US" altLang="en-US"/>
              <a:t>Future of Australia is in 3 or 4 cities – population gather in high density</a:t>
            </a:r>
          </a:p>
          <a:p>
            <a:pPr eaLnBrk="1" hangingPunct="1"/>
            <a:r>
              <a:rPr lang="en-US" altLang="en-US"/>
              <a:t>Unit market has not even started, compared to mature market like London, New York, Singapore – 90%  </a:t>
            </a:r>
          </a:p>
          <a:p>
            <a:pPr eaLnBrk="1" hangingPunct="1"/>
            <a:r>
              <a:rPr lang="en-US" altLang="en-US"/>
              <a:t>Sydney 9%, Melbourne 3.6%, Brisbane 2.9%</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 xmlns:a16="http://schemas.microsoft.com/office/drawing/2014/main" id="{BF89A2C5-89B0-4F45-B740-C5E61F24B1EF}"/>
              </a:ext>
            </a:extLst>
          </p:cNvPr>
          <p:cNvSpPr>
            <a:spLocks noGrp="1"/>
          </p:cNvSpPr>
          <p:nvPr>
            <p:ph type="title"/>
          </p:nvPr>
        </p:nvSpPr>
        <p:spPr>
          <a:xfrm>
            <a:off x="2133601" y="354013"/>
            <a:ext cx="6348413" cy="1320800"/>
          </a:xfrm>
        </p:spPr>
        <p:txBody>
          <a:bodyPr rtlCol="0">
            <a:normAutofit fontScale="90000"/>
          </a:bodyPr>
          <a:lstStyle/>
          <a:p>
            <a:pPr eaLnBrk="1" fontAlgn="auto" hangingPunct="1">
              <a:spcAft>
                <a:spcPts val="0"/>
              </a:spcAft>
              <a:defRPr/>
            </a:pPr>
            <a:r>
              <a:rPr lang="en-US" altLang="en-US" dirty="0"/>
              <a:t>‘Employee mindset is dollar per hour’</a:t>
            </a:r>
            <a:br>
              <a:rPr lang="en-US" altLang="en-US" dirty="0"/>
            </a:br>
            <a:r>
              <a:rPr lang="en-US" altLang="en-US" dirty="0"/>
              <a:t>I Asked my mentor this question</a:t>
            </a:r>
          </a:p>
        </p:txBody>
      </p:sp>
      <p:sp>
        <p:nvSpPr>
          <p:cNvPr id="90114" name="Content Placeholder 2">
            <a:extLst>
              <a:ext uri="{FF2B5EF4-FFF2-40B4-BE49-F238E27FC236}">
                <a16:creationId xmlns="" xmlns:a16="http://schemas.microsoft.com/office/drawing/2014/main" id="{21E06329-4961-4606-BFAB-C64617FAC9F5}"/>
              </a:ext>
            </a:extLst>
          </p:cNvPr>
          <p:cNvSpPr>
            <a:spLocks noGrp="1"/>
          </p:cNvSpPr>
          <p:nvPr>
            <p:ph idx="1"/>
          </p:nvPr>
        </p:nvSpPr>
        <p:spPr>
          <a:xfrm>
            <a:off x="1677989" y="1990725"/>
            <a:ext cx="7259637" cy="4673600"/>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For the Average person it is possible to reach 10 million in their portfolio but how do you scale it to 50, or 200k,or 500k and  beyond</a:t>
            </a:r>
          </a:p>
          <a:p>
            <a:pPr eaLnBrk="1" fontAlgn="auto" hangingPunct="1">
              <a:spcAft>
                <a:spcPts val="0"/>
              </a:spcAft>
              <a:buFont typeface="Wingdings 3" charset="2"/>
              <a:buChar char=""/>
              <a:defRPr/>
            </a:pPr>
            <a:r>
              <a:rPr lang="en-US" altLang="en-US" dirty="0">
                <a:solidFill>
                  <a:schemeClr val="tx1">
                    <a:lumMod val="75000"/>
                    <a:lumOff val="25000"/>
                  </a:schemeClr>
                </a:solidFill>
              </a:rPr>
              <a:t>His answer to me - </a:t>
            </a:r>
          </a:p>
          <a:p>
            <a:pPr eaLnBrk="1" fontAlgn="auto" hangingPunct="1">
              <a:spcAft>
                <a:spcPts val="0"/>
              </a:spcAft>
              <a:buFont typeface="Wingdings 3" charset="2"/>
              <a:buChar char=""/>
              <a:defRPr/>
            </a:pPr>
            <a:r>
              <a:rPr lang="en-US" altLang="en-US" dirty="0">
                <a:solidFill>
                  <a:schemeClr val="tx1">
                    <a:lumMod val="75000"/>
                    <a:lumOff val="25000"/>
                  </a:schemeClr>
                </a:solidFill>
              </a:rPr>
              <a:t>1) Structure</a:t>
            </a:r>
          </a:p>
          <a:p>
            <a:pPr eaLnBrk="1" fontAlgn="auto" hangingPunct="1">
              <a:spcAft>
                <a:spcPts val="0"/>
              </a:spcAft>
              <a:buFont typeface="Wingdings 3" charset="2"/>
              <a:buChar char=""/>
              <a:defRPr/>
            </a:pPr>
            <a:r>
              <a:rPr lang="en-US" altLang="en-US" dirty="0">
                <a:solidFill>
                  <a:schemeClr val="tx1">
                    <a:lumMod val="75000"/>
                    <a:lumOff val="25000"/>
                  </a:schemeClr>
                </a:solidFill>
              </a:rPr>
              <a:t>2) Raise  the ceiling </a:t>
            </a:r>
          </a:p>
          <a:p>
            <a:pPr eaLnBrk="1" fontAlgn="auto" hangingPunct="1">
              <a:spcAft>
                <a:spcPts val="0"/>
              </a:spcAft>
              <a:buFont typeface="Wingdings 3" charset="2"/>
              <a:buChar char=""/>
              <a:defRPr/>
            </a:pPr>
            <a:r>
              <a:rPr lang="en-US" altLang="en-US" dirty="0">
                <a:solidFill>
                  <a:schemeClr val="tx1">
                    <a:lumMod val="75000"/>
                    <a:lumOff val="25000"/>
                  </a:schemeClr>
                </a:solidFill>
              </a:rPr>
              <a:t>3) Do joint ventures with other people. Property investing is capital intensive eventually, to move forward you need to do JV</a:t>
            </a:r>
          </a:p>
          <a:p>
            <a:pPr eaLnBrk="1" fontAlgn="auto" hangingPunct="1">
              <a:spcAft>
                <a:spcPts val="0"/>
              </a:spcAft>
              <a:buFont typeface="Wingdings 3" charset="2"/>
              <a:buChar char=""/>
              <a:defRPr/>
            </a:pPr>
            <a:r>
              <a:rPr lang="en-US" altLang="en-US" dirty="0">
                <a:solidFill>
                  <a:schemeClr val="tx1">
                    <a:lumMod val="75000"/>
                    <a:lumOff val="25000"/>
                  </a:schemeClr>
                </a:solidFill>
              </a:rPr>
              <a:t>‘If your deals are good enough the money will come’</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r>
              <a:rPr lang="en-US" altLang="en-US" dirty="0">
                <a:solidFill>
                  <a:schemeClr val="tx1">
                    <a:lumMod val="75000"/>
                    <a:lumOff val="25000"/>
                  </a:schemeClr>
                </a:solidFill>
              </a:rPr>
              <a:t>Take on bigger projects without more risk by Leveraging – Use OPT, how? Involve other people, OPM, how? Use other people’s money and OPK, how? Find smarter people OPS, how bring on partners.</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a:extLst>
              <a:ext uri="{FF2B5EF4-FFF2-40B4-BE49-F238E27FC236}">
                <a16:creationId xmlns="" xmlns:a16="http://schemas.microsoft.com/office/drawing/2014/main" id="{460A8CFA-9BAA-4F34-8791-7951CA8BC6B6}"/>
              </a:ext>
            </a:extLst>
          </p:cNvPr>
          <p:cNvSpPr>
            <a:spLocks noGrp="1"/>
          </p:cNvSpPr>
          <p:nvPr>
            <p:ph type="title"/>
          </p:nvPr>
        </p:nvSpPr>
        <p:spPr>
          <a:xfrm>
            <a:off x="2133601" y="214313"/>
            <a:ext cx="6348413" cy="1320800"/>
          </a:xfrm>
        </p:spPr>
        <p:txBody>
          <a:bodyPr rtlCol="0">
            <a:normAutofit fontScale="90000"/>
          </a:bodyPr>
          <a:lstStyle/>
          <a:p>
            <a:pPr eaLnBrk="1" fontAlgn="auto" hangingPunct="1">
              <a:spcAft>
                <a:spcPts val="0"/>
              </a:spcAft>
              <a:defRPr/>
            </a:pPr>
            <a:r>
              <a:rPr lang="en-US" altLang="en-US"/>
              <a:t>New Game plan – the velocity of money! Job as investor = make the most money, in the quickest time, for the lowest risk, least pain</a:t>
            </a:r>
            <a:br>
              <a:rPr lang="en-US" altLang="en-US"/>
            </a:br>
            <a:endParaRPr lang="en-US" altLang="en-US"/>
          </a:p>
        </p:txBody>
      </p:sp>
      <p:sp>
        <p:nvSpPr>
          <p:cNvPr id="89091" name="Content Placeholder 19"/>
          <p:cNvSpPr>
            <a:spLocks noGrp="1" noChangeArrowheads="1"/>
          </p:cNvSpPr>
          <p:nvPr>
            <p:ph idx="1"/>
          </p:nvPr>
        </p:nvSpPr>
        <p:spPr>
          <a:xfrm>
            <a:off x="2036764" y="2655888"/>
            <a:ext cx="6529387" cy="4202112"/>
          </a:xfrm>
        </p:spPr>
        <p:txBody>
          <a:bodyPr/>
          <a:lstStyle/>
          <a:p>
            <a:pPr eaLnBrk="1" hangingPunct="1"/>
            <a:r>
              <a:rPr lang="en-US" altLang="en-US"/>
              <a:t>As a CEO, I sit on  top of the pyramid. I move my money like a chess player. </a:t>
            </a:r>
          </a:p>
          <a:p>
            <a:pPr eaLnBrk="1" hangingPunct="1"/>
            <a:r>
              <a:rPr lang="en-US" altLang="en-US"/>
              <a:t>I am not a hero, I don</a:t>
            </a:r>
            <a:r>
              <a:rPr lang="uk-UA" altLang="en-US"/>
              <a:t>’</a:t>
            </a:r>
            <a:r>
              <a:rPr lang="en-US" altLang="en-US"/>
              <a:t>t know everything. My key is to align myself to strategic JV partners who are experts in their fields</a:t>
            </a:r>
          </a:p>
          <a:p>
            <a:pPr eaLnBrk="1" hangingPunct="1"/>
            <a:r>
              <a:rPr lang="en-US" altLang="en-US"/>
              <a:t>I share Buffet’s criteria for selecting partners, qualities l look for in my partner, must have Integrity, energy and intelligence</a:t>
            </a:r>
          </a:p>
          <a:p>
            <a:pPr eaLnBrk="1" hangingPunct="1"/>
            <a:r>
              <a:rPr lang="en-US" altLang="en-US"/>
              <a:t>I hop onto their bandwagon and ride their coat tails. Why reinvent the wheel - if it works, don</a:t>
            </a:r>
            <a:r>
              <a:rPr lang="uk-UA" altLang="en-US"/>
              <a:t>’</a:t>
            </a:r>
            <a:r>
              <a:rPr lang="en-US" altLang="en-US"/>
              <a:t>t fix it.</a:t>
            </a:r>
          </a:p>
          <a:p>
            <a:pPr eaLnBrk="1" hangingPunct="1"/>
            <a:r>
              <a:rPr lang="en-US" altLang="en-US"/>
              <a:t> Find deals that I can zip in and out quick, without going for clunky deals that will drag on for years </a:t>
            </a:r>
            <a:r>
              <a:rPr lang="is-IS" altLang="en-US"/>
              <a:t>… outcome ‘a chunk of money’</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a:extLst>
              <a:ext uri="{FF2B5EF4-FFF2-40B4-BE49-F238E27FC236}">
                <a16:creationId xmlns="" xmlns:a16="http://schemas.microsoft.com/office/drawing/2014/main" id="{C9613405-E192-4CF1-9E20-4A0E5E402B10}"/>
              </a:ext>
            </a:extLst>
          </p:cNvPr>
          <p:cNvSpPr>
            <a:spLocks noGrp="1"/>
          </p:cNvSpPr>
          <p:nvPr>
            <p:ph type="title"/>
          </p:nvPr>
        </p:nvSpPr>
        <p:spPr>
          <a:xfrm>
            <a:off x="2133601" y="425450"/>
            <a:ext cx="6348413" cy="1320800"/>
          </a:xfrm>
        </p:spPr>
        <p:txBody>
          <a:bodyPr rtlCol="0">
            <a:normAutofit fontScale="90000"/>
          </a:bodyPr>
          <a:lstStyle/>
          <a:p>
            <a:pPr eaLnBrk="1" fontAlgn="auto" hangingPunct="1">
              <a:spcAft>
                <a:spcPts val="0"/>
              </a:spcAft>
              <a:defRPr/>
            </a:pPr>
            <a:r>
              <a:rPr lang="en-US" altLang="en-US" dirty="0"/>
              <a:t>My next phase – Developments, Sunshine Coast. Find cracker deals with free blocks of land!</a:t>
            </a:r>
          </a:p>
        </p:txBody>
      </p:sp>
      <p:pic>
        <p:nvPicPr>
          <p:cNvPr id="90115" name="Content Placeholder 1"/>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2057306" y="2775311"/>
            <a:ext cx="5837426" cy="2651990"/>
          </a:xfr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 xmlns:a16="http://schemas.microsoft.com/office/drawing/2014/main" id="{29A775C4-F168-4D56-B44F-F9C9DC3BB427}"/>
              </a:ext>
            </a:extLst>
          </p:cNvPr>
          <p:cNvSpPr>
            <a:spLocks noGrp="1"/>
          </p:cNvSpPr>
          <p:nvPr>
            <p:ph type="title"/>
          </p:nvPr>
        </p:nvSpPr>
        <p:spPr>
          <a:xfrm>
            <a:off x="2133601" y="346075"/>
            <a:ext cx="6348413" cy="1320800"/>
          </a:xfrm>
        </p:spPr>
        <p:txBody>
          <a:bodyPr rtlCol="0">
            <a:normAutofit fontScale="90000"/>
          </a:bodyPr>
          <a:lstStyle/>
          <a:p>
            <a:pPr eaLnBrk="1" fontAlgn="auto" hangingPunct="1">
              <a:spcAft>
                <a:spcPts val="0"/>
              </a:spcAft>
              <a:defRPr/>
            </a:pPr>
            <a:r>
              <a:rPr lang="en-US" altLang="en-US" dirty="0"/>
              <a:t>We all started as property investors. Where is this journey going to take you?</a:t>
            </a:r>
          </a:p>
        </p:txBody>
      </p:sp>
      <p:sp>
        <p:nvSpPr>
          <p:cNvPr id="94210" name="Content Placeholder 2">
            <a:extLst>
              <a:ext uri="{FF2B5EF4-FFF2-40B4-BE49-F238E27FC236}">
                <a16:creationId xmlns="" xmlns:a16="http://schemas.microsoft.com/office/drawing/2014/main" id="{D5A5B5CC-D825-4500-A174-4B7CB0DCCF72}"/>
              </a:ext>
            </a:extLst>
          </p:cNvPr>
          <p:cNvSpPr>
            <a:spLocks noGrp="1"/>
          </p:cNvSpPr>
          <p:nvPr>
            <p:ph idx="1"/>
          </p:nvPr>
        </p:nvSpPr>
        <p:spPr>
          <a:xfrm>
            <a:off x="1827214" y="2081213"/>
            <a:ext cx="6961187" cy="4354512"/>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rPr>
              <a:t>‘No idea why people stop at simple. Life was meant to be uphill not just halfway. Its easier to be at the top too’ – Jason John Byron</a:t>
            </a:r>
          </a:p>
          <a:p>
            <a:pPr eaLnBrk="1" fontAlgn="auto" hangingPunct="1">
              <a:spcAft>
                <a:spcPts val="0"/>
              </a:spcAft>
              <a:buFont typeface="Wingdings 3" charset="2"/>
              <a:buChar char=""/>
              <a:defRPr/>
            </a:pPr>
            <a:r>
              <a:rPr lang="en-US" altLang="en-US" dirty="0">
                <a:solidFill>
                  <a:schemeClr val="tx1">
                    <a:lumMod val="75000"/>
                    <a:lumOff val="25000"/>
                  </a:schemeClr>
                </a:solidFill>
              </a:rPr>
              <a:t>Description of a Property Developer – A property investor that did not want to set limits! IS THAT YOU?</a:t>
            </a:r>
          </a:p>
          <a:p>
            <a:pPr eaLnBrk="1" fontAlgn="auto" hangingPunct="1">
              <a:spcAft>
                <a:spcPts val="0"/>
              </a:spcAft>
              <a:buFont typeface="Wingdings 3" charset="2"/>
              <a:buChar char=""/>
              <a:defRPr/>
            </a:pPr>
            <a:r>
              <a:rPr lang="en-US" altLang="en-US" dirty="0">
                <a:solidFill>
                  <a:schemeClr val="tx1">
                    <a:lumMod val="75000"/>
                    <a:lumOff val="25000"/>
                  </a:schemeClr>
                </a:solidFill>
              </a:rPr>
              <a:t>If you fail, never give up F.A.I.L. means ‘First Attempt in Learning’</a:t>
            </a:r>
          </a:p>
          <a:p>
            <a:pPr eaLnBrk="1" fontAlgn="auto" hangingPunct="1">
              <a:spcAft>
                <a:spcPts val="0"/>
              </a:spcAft>
              <a:buFont typeface="Wingdings 3" charset="2"/>
              <a:buChar char=""/>
              <a:defRPr/>
            </a:pPr>
            <a:r>
              <a:rPr lang="en-US" altLang="en-US" dirty="0">
                <a:solidFill>
                  <a:schemeClr val="tx1">
                    <a:lumMod val="75000"/>
                    <a:lumOff val="25000"/>
                  </a:schemeClr>
                </a:solidFill>
              </a:rPr>
              <a:t>End is not the end. In fact E.N.D. means “Effort Never Dies”</a:t>
            </a:r>
          </a:p>
          <a:p>
            <a:pPr eaLnBrk="1" fontAlgn="auto" hangingPunct="1">
              <a:spcAft>
                <a:spcPts val="0"/>
              </a:spcAft>
              <a:buFont typeface="Wingdings 3" charset="2"/>
              <a:buChar char=""/>
              <a:defRPr/>
            </a:pPr>
            <a:r>
              <a:rPr lang="en-US" altLang="en-US" dirty="0">
                <a:solidFill>
                  <a:schemeClr val="tx1">
                    <a:lumMod val="75000"/>
                    <a:lumOff val="25000"/>
                  </a:schemeClr>
                </a:solidFill>
              </a:rPr>
              <a:t>If you get no as an answer, remember N.O. means “Next Opportunity”</a:t>
            </a:r>
          </a:p>
          <a:p>
            <a:pPr eaLnBrk="1" fontAlgn="auto" hangingPunct="1">
              <a:spcAft>
                <a:spcPts val="0"/>
              </a:spcAft>
              <a:buFont typeface="Wingdings 3" charset="2"/>
              <a:buChar char=""/>
              <a:defRPr/>
            </a:pPr>
            <a:r>
              <a:rPr lang="en-US" altLang="en-US" dirty="0">
                <a:solidFill>
                  <a:schemeClr val="tx1">
                    <a:lumMod val="75000"/>
                    <a:lumOff val="25000"/>
                  </a:schemeClr>
                </a:solidFill>
              </a:rPr>
              <a:t>‘No such thing as failure, you are either learning or winning</a:t>
            </a:r>
          </a:p>
          <a:p>
            <a:pPr eaLnBrk="1" fontAlgn="auto" hangingPunct="1">
              <a:spcAft>
                <a:spcPts val="0"/>
              </a:spcAft>
              <a:buFont typeface="Wingdings 3" charset="2"/>
              <a:buChar char=""/>
              <a:defRPr/>
            </a:pPr>
            <a:r>
              <a:rPr lang="en-US" altLang="en-US" dirty="0">
                <a:solidFill>
                  <a:schemeClr val="tx1">
                    <a:lumMod val="75000"/>
                    <a:lumOff val="25000"/>
                  </a:schemeClr>
                </a:solidFill>
              </a:rPr>
              <a:t>Success Formula = luck+ guts+ knowledge+ taking actions on opportunities. So, just do it!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 xmlns:a16="http://schemas.microsoft.com/office/drawing/2014/main" id="{614CC4E6-F67F-4702-9F73-9CFBB59838A5}"/>
              </a:ext>
            </a:extLst>
          </p:cNvPr>
          <p:cNvSpPr>
            <a:spLocks noGrp="1"/>
          </p:cNvSpPr>
          <p:nvPr>
            <p:ph type="title"/>
          </p:nvPr>
        </p:nvSpPr>
        <p:spPr>
          <a:xfrm>
            <a:off x="2133601" y="117475"/>
            <a:ext cx="6348413" cy="1320800"/>
          </a:xfrm>
        </p:spPr>
        <p:txBody>
          <a:bodyPr rtlCol="0">
            <a:normAutofit fontScale="90000"/>
          </a:bodyPr>
          <a:lstStyle/>
          <a:p>
            <a:pPr eaLnBrk="1" fontAlgn="auto" hangingPunct="1">
              <a:spcAft>
                <a:spcPts val="0"/>
              </a:spcAft>
              <a:defRPr/>
            </a:pPr>
            <a:r>
              <a:rPr lang="en-AU" altLang="en-US" dirty="0"/>
              <a:t> You can either watch other people kick their goals, or kick your own. Fear of failure kills more dreams than failure itself. </a:t>
            </a:r>
            <a:endParaRPr lang="en-US" altLang="en-US" dirty="0"/>
          </a:p>
        </p:txBody>
      </p:sp>
      <p:sp>
        <p:nvSpPr>
          <p:cNvPr id="92163" name="Content Placeholder 2"/>
          <p:cNvSpPr>
            <a:spLocks noGrp="1" noChangeArrowheads="1"/>
          </p:cNvSpPr>
          <p:nvPr>
            <p:ph idx="1"/>
          </p:nvPr>
        </p:nvSpPr>
        <p:spPr>
          <a:xfrm>
            <a:off x="1852614" y="2211389"/>
            <a:ext cx="7443787" cy="4725987"/>
          </a:xfrm>
        </p:spPr>
        <p:txBody>
          <a:bodyPr/>
          <a:lstStyle/>
          <a:p>
            <a:pPr eaLnBrk="1" hangingPunct="1">
              <a:buFont typeface="Arial" panose="020B0604020202020204" pitchFamily="34" charset="0"/>
              <a:buChar char="•"/>
            </a:pPr>
            <a:r>
              <a:rPr lang="en-US" altLang="en-US"/>
              <a:t> </a:t>
            </a:r>
            <a:r>
              <a:rPr lang="en-AU" altLang="en-US"/>
              <a:t>‘I wish I started sooner’ – is the biggest regret you will hear from successful investors. Every day you procrastinate, house prices escalates. Time really do not wait for you. Start NOW! </a:t>
            </a:r>
          </a:p>
          <a:p>
            <a:pPr eaLnBrk="1" hangingPunct="1">
              <a:buFont typeface="Arial" panose="020B0604020202020204" pitchFamily="34" charset="0"/>
              <a:buChar char="•"/>
            </a:pPr>
            <a:r>
              <a:rPr lang="en-AU" altLang="en-US"/>
              <a:t>Where is the richest place on earth? Graveyard, because people take their dreams with them when they die</a:t>
            </a:r>
          </a:p>
          <a:p>
            <a:pPr eaLnBrk="1" hangingPunct="1">
              <a:buFont typeface="Arial" panose="020B0604020202020204" pitchFamily="34" charset="0"/>
              <a:buChar char="•"/>
            </a:pPr>
            <a:r>
              <a:rPr lang="en-US" altLang="en-US"/>
              <a:t>On your deathbed you don</a:t>
            </a:r>
            <a:r>
              <a:rPr lang="uk-UA" altLang="en-US"/>
              <a:t>’</a:t>
            </a:r>
            <a:r>
              <a:rPr lang="en-US" altLang="en-US"/>
              <a:t>t want to be saying – I could’ve, I should’ve, I would’ve. You want to say, ‘I did it, I gave it my best shot!’</a:t>
            </a:r>
          </a:p>
          <a:p>
            <a:pPr eaLnBrk="1" hangingPunct="1">
              <a:buFont typeface="Arial" panose="020B0604020202020204" pitchFamily="34" charset="0"/>
              <a:buChar char="•"/>
            </a:pPr>
            <a:r>
              <a:rPr lang="en-US" altLang="en-US"/>
              <a:t>3 TYPES of people: Those who make things happen, those who watch things happen and those who  wonder what happened? – which one are you?</a:t>
            </a:r>
          </a:p>
          <a:p>
            <a:pPr eaLnBrk="1" hangingPunct="1">
              <a:buFont typeface="Arial" panose="020B0604020202020204" pitchFamily="34" charset="0"/>
              <a:buChar char="•"/>
            </a:pPr>
            <a:r>
              <a:rPr lang="en-US" altLang="en-US"/>
              <a:t>If you are over 50 it is harder to borrow, so start now</a:t>
            </a:r>
          </a:p>
          <a:p>
            <a:pPr eaLnBrk="1" hangingPunct="1">
              <a:buFont typeface="Arial" panose="020B0604020202020204" pitchFamily="34" charset="0"/>
              <a:buChar char="•"/>
            </a:pPr>
            <a:endParaRPr lang="en-US" altLang="en-US" b="1"/>
          </a:p>
          <a:p>
            <a:pPr eaLnBrk="1" hangingPunct="1">
              <a:buFont typeface="Arial" panose="020B0604020202020204" pitchFamily="34" charset="0"/>
              <a:buChar char="•"/>
            </a:pPr>
            <a:endParaRPr lang="en-US"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noChangeArrowheads="1"/>
          </p:cNvSpPr>
          <p:nvPr>
            <p:ph type="title"/>
          </p:nvPr>
        </p:nvSpPr>
        <p:spPr>
          <a:xfrm>
            <a:off x="2133601" y="625475"/>
            <a:ext cx="6348413" cy="1320800"/>
          </a:xfrm>
        </p:spPr>
        <p:txBody>
          <a:bodyPr/>
          <a:lstStyle/>
          <a:p>
            <a:pPr eaLnBrk="1" hangingPunct="1"/>
            <a:r>
              <a:rPr lang="en-AU" altLang="en-US"/>
              <a:t>Thank You for listening!</a:t>
            </a:r>
          </a:p>
        </p:txBody>
      </p:sp>
      <p:sp>
        <p:nvSpPr>
          <p:cNvPr id="3" name="Content Placeholder 2">
            <a:extLst>
              <a:ext uri="{FF2B5EF4-FFF2-40B4-BE49-F238E27FC236}">
                <a16:creationId xmlns="" xmlns:a16="http://schemas.microsoft.com/office/drawing/2014/main" id="{D20EC725-A4A1-4BAE-B4D9-9AD7C28D3EA8}"/>
              </a:ext>
            </a:extLst>
          </p:cNvPr>
          <p:cNvSpPr>
            <a:spLocks noGrp="1"/>
          </p:cNvSpPr>
          <p:nvPr>
            <p:ph idx="1"/>
          </p:nvPr>
        </p:nvSpPr>
        <p:spPr>
          <a:xfrm>
            <a:off x="1878013" y="1766888"/>
            <a:ext cx="3954462" cy="4749800"/>
          </a:xfrm>
        </p:spPr>
        <p:txBody>
          <a:bodyPr rtlCol="0">
            <a:normAutofit/>
          </a:bodyPr>
          <a:lstStyle/>
          <a:p>
            <a:pPr eaLnBrk="1" fontAlgn="auto" hangingPunct="1">
              <a:spcAft>
                <a:spcPts val="0"/>
              </a:spcAft>
              <a:buFont typeface="Wingdings 3" charset="2"/>
              <a:buChar char=""/>
              <a:defRPr/>
            </a:pPr>
            <a:r>
              <a:rPr lang="en-US" altLang="en-US" b="1" dirty="0">
                <a:solidFill>
                  <a:schemeClr val="tx1">
                    <a:lumMod val="75000"/>
                    <a:lumOff val="25000"/>
                  </a:schemeClr>
                </a:solidFill>
              </a:rPr>
              <a:t>What am I doing next?</a:t>
            </a:r>
          </a:p>
          <a:p>
            <a:pPr marL="0" indent="0" eaLnBrk="1" fontAlgn="auto" hangingPunct="1">
              <a:spcAft>
                <a:spcPts val="0"/>
              </a:spcAft>
              <a:buNone/>
              <a:defRPr/>
            </a:pPr>
            <a:r>
              <a:rPr lang="en-US" altLang="en-US" dirty="0">
                <a:solidFill>
                  <a:schemeClr val="tx1">
                    <a:lumMod val="75000"/>
                    <a:lumOff val="25000"/>
                  </a:schemeClr>
                </a:solidFill>
              </a:rPr>
              <a:t> I am writing a book titled, Property secrets – ‘How I built a multi - million dollar portfolio’ – Ordinary people, Extraordinary wealth!</a:t>
            </a:r>
          </a:p>
          <a:p>
            <a:pPr eaLnBrk="1" fontAlgn="auto" hangingPunct="1">
              <a:spcAft>
                <a:spcPts val="0"/>
              </a:spcAft>
              <a:buFont typeface="Wingdings 3" charset="2"/>
              <a:buChar char=""/>
              <a:defRPr/>
            </a:pPr>
            <a:endParaRPr lang="en-US" altLang="en-US" b="1" dirty="0">
              <a:solidFill>
                <a:schemeClr val="tx1">
                  <a:lumMod val="75000"/>
                  <a:lumOff val="25000"/>
                </a:schemeClr>
              </a:solidFill>
            </a:endParaRPr>
          </a:p>
          <a:p>
            <a:pPr eaLnBrk="1" fontAlgn="auto" hangingPunct="1">
              <a:spcAft>
                <a:spcPts val="0"/>
              </a:spcAft>
              <a:buFont typeface="Wingdings 3" charset="2"/>
              <a:buChar char=""/>
              <a:defRPr/>
            </a:pPr>
            <a:r>
              <a:rPr lang="en-US" altLang="en-US" b="1" dirty="0">
                <a:solidFill>
                  <a:schemeClr val="tx1">
                    <a:lumMod val="75000"/>
                    <a:lumOff val="25000"/>
                  </a:schemeClr>
                </a:solidFill>
              </a:rPr>
              <a:t>Thank you for listening to me today, please do tell me your goals for this year and drop me a line in six months or so, let me know if you have achieved it!!</a:t>
            </a:r>
          </a:p>
          <a:p>
            <a:pPr eaLnBrk="1" fontAlgn="auto" hangingPunct="1">
              <a:spcAft>
                <a:spcPts val="0"/>
              </a:spcAft>
              <a:buFont typeface="Wingdings 3" charset="2"/>
              <a:buChar char=""/>
              <a:defRPr/>
            </a:pPr>
            <a:endParaRPr lang="en-US" altLang="en-US" b="1" dirty="0">
              <a:solidFill>
                <a:schemeClr val="tx1">
                  <a:lumMod val="75000"/>
                  <a:lumOff val="25000"/>
                </a:schemeClr>
              </a:solidFill>
            </a:endParaRPr>
          </a:p>
          <a:p>
            <a:pPr eaLnBrk="1" fontAlgn="auto" hangingPunct="1">
              <a:spcAft>
                <a:spcPts val="0"/>
              </a:spcAft>
              <a:buFont typeface="Wingdings 3" charset="2"/>
              <a:buChar char=""/>
              <a:defRPr/>
            </a:pPr>
            <a:r>
              <a:rPr lang="en-US" altLang="en-US" b="1" dirty="0">
                <a:solidFill>
                  <a:schemeClr val="tx1">
                    <a:lumMod val="75000"/>
                    <a:lumOff val="25000"/>
                  </a:schemeClr>
                </a:solidFill>
              </a:rPr>
              <a:t>Contact me at: esmec@live.com</a:t>
            </a:r>
          </a:p>
          <a:p>
            <a:pPr eaLnBrk="1" fontAlgn="auto" hangingPunct="1">
              <a:spcAft>
                <a:spcPts val="0"/>
              </a:spcAft>
              <a:buFont typeface="Wingdings 3" charset="2"/>
              <a:buChar char=""/>
              <a:defRPr/>
            </a:pPr>
            <a:endParaRPr lang="en-AU" dirty="0">
              <a:solidFill>
                <a:schemeClr val="tx1">
                  <a:lumMod val="75000"/>
                  <a:lumOff val="25000"/>
                </a:schemeClr>
              </a:solidFill>
            </a:endParaRPr>
          </a:p>
        </p:txBody>
      </p:sp>
      <p:pic>
        <p:nvPicPr>
          <p:cNvPr id="94212" name="Picture 2" descr="https://au.res.keymedia.com/files/image/3D%20Cover%20183x19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7014" y="1446213"/>
            <a:ext cx="396398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dirty="0"/>
          </a:p>
        </p:txBody>
      </p:sp>
      <p:sp>
        <p:nvSpPr>
          <p:cNvPr id="3" name="Subtitle 2"/>
          <p:cNvSpPr>
            <a:spLocks noGrp="1"/>
          </p:cNvSpPr>
          <p:nvPr>
            <p:ph type="subTitle" idx="1"/>
          </p:nvPr>
        </p:nvSpPr>
        <p:spPr/>
        <p:txBody>
          <a:bodyPr>
            <a:normAutofit/>
          </a:bodyPr>
          <a:lstStyle/>
          <a:p>
            <a:endParaRPr lang="en-NZ" sz="40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756" r="1462" b="3367"/>
          <a:stretch/>
        </p:blipFill>
        <p:spPr>
          <a:xfrm>
            <a:off x="635728" y="992767"/>
            <a:ext cx="10920545" cy="3222703"/>
          </a:xfrm>
          <a:prstGeom prst="rect">
            <a:avLst/>
          </a:prstGeom>
        </p:spPr>
      </p:pic>
    </p:spTree>
    <p:extLst>
      <p:ext uri="{BB962C8B-B14F-4D97-AF65-F5344CB8AC3E}">
        <p14:creationId xmlns:p14="http://schemas.microsoft.com/office/powerpoint/2010/main" val="1531942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 xmlns:a16="http://schemas.microsoft.com/office/drawing/2014/main" id="{09E15DB8-AB84-40E8-9B62-D0089BBC0291}"/>
              </a:ext>
            </a:extLst>
          </p:cNvPr>
          <p:cNvSpPr>
            <a:spLocks noGrp="1"/>
          </p:cNvSpPr>
          <p:nvPr>
            <p:ph type="title"/>
          </p:nvPr>
        </p:nvSpPr>
        <p:spPr>
          <a:xfrm>
            <a:off x="1835150" y="55563"/>
            <a:ext cx="6573838"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Rule No. 1 Never loose money Rule No.2 – look at rule no.1 Money flows from the impatient to the patient</a:t>
            </a:r>
            <a:endParaRPr lang="en-US" altLang="en-US" dirty="0"/>
          </a:p>
        </p:txBody>
      </p:sp>
      <p:sp>
        <p:nvSpPr>
          <p:cNvPr id="21506" name="Content Placeholder 2">
            <a:extLst>
              <a:ext uri="{FF2B5EF4-FFF2-40B4-BE49-F238E27FC236}">
                <a16:creationId xmlns="" xmlns:a16="http://schemas.microsoft.com/office/drawing/2014/main" id="{C6E6C8E5-CF5C-4F6F-BE47-8E11A63A1659}"/>
              </a:ext>
            </a:extLst>
          </p:cNvPr>
          <p:cNvSpPr>
            <a:spLocks noGrp="1"/>
          </p:cNvSpPr>
          <p:nvPr>
            <p:ph idx="1"/>
          </p:nvPr>
        </p:nvSpPr>
        <p:spPr>
          <a:xfrm>
            <a:off x="2133600" y="2160588"/>
            <a:ext cx="5607050" cy="4697412"/>
          </a:xfrm>
        </p:spPr>
        <p:txBody>
          <a:bodyPr rtlCol="0">
            <a:normAutofit lnSpcReduction="10000"/>
          </a:bodyPr>
          <a:lstStyle/>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Property investing is not a get rich quick scheme– the best strategy is long term hold. </a:t>
            </a: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Property is 1 of the safest way to make money – doubles within 7 to 10 years. If you make a mistake, it’s forgiving, if you keep the property long enough, it will go up. Shares, if you bought ABC Learning shares in Aust. you would have lost everything</a:t>
            </a:r>
          </a:p>
          <a:p>
            <a:pPr eaLnBrk="1" fontAlgn="auto" hangingPunct="1">
              <a:spcAft>
                <a:spcPts val="0"/>
              </a:spcAft>
              <a:buFont typeface="Wingdings 3" charset="2"/>
              <a:buChar char=""/>
              <a:defRPr/>
            </a:pPr>
            <a:r>
              <a:rPr lang="en-US" altLang="en-US" dirty="0">
                <a:solidFill>
                  <a:schemeClr val="tx1">
                    <a:lumMod val="75000"/>
                    <a:lumOff val="25000"/>
                  </a:schemeClr>
                </a:solidFill>
                <a:ea typeface="MS PGothic" panose="020B0600070205080204" pitchFamily="34" charset="-128"/>
              </a:rPr>
              <a:t>The saying 1</a:t>
            </a:r>
            <a:r>
              <a:rPr lang="en-US" altLang="en-US" baseline="30000" dirty="0">
                <a:solidFill>
                  <a:schemeClr val="tx1">
                    <a:lumMod val="75000"/>
                    <a:lumOff val="25000"/>
                  </a:schemeClr>
                </a:solidFill>
                <a:ea typeface="MS PGothic" panose="020B0600070205080204" pitchFamily="34" charset="-128"/>
              </a:rPr>
              <a:t>st</a:t>
            </a:r>
            <a:r>
              <a:rPr lang="en-US" altLang="en-US" dirty="0">
                <a:solidFill>
                  <a:schemeClr val="tx1">
                    <a:lumMod val="75000"/>
                    <a:lumOff val="25000"/>
                  </a:schemeClr>
                </a:solidFill>
                <a:ea typeface="MS PGothic" panose="020B0600070205080204" pitchFamily="34" charset="-128"/>
              </a:rPr>
              <a:t> gen makes it, 2</a:t>
            </a:r>
            <a:r>
              <a:rPr lang="en-US" altLang="en-US" baseline="30000" dirty="0">
                <a:solidFill>
                  <a:schemeClr val="tx1">
                    <a:lumMod val="75000"/>
                    <a:lumOff val="25000"/>
                  </a:schemeClr>
                </a:solidFill>
                <a:ea typeface="MS PGothic" panose="020B0600070205080204" pitchFamily="34" charset="-128"/>
              </a:rPr>
              <a:t>nd</a:t>
            </a:r>
            <a:r>
              <a:rPr lang="en-US" altLang="en-US" dirty="0">
                <a:solidFill>
                  <a:schemeClr val="tx1">
                    <a:lumMod val="75000"/>
                    <a:lumOff val="25000"/>
                  </a:schemeClr>
                </a:solidFill>
                <a:ea typeface="MS PGothic" panose="020B0600070205080204" pitchFamily="34" charset="-128"/>
              </a:rPr>
              <a:t> gen keeps it 3</a:t>
            </a:r>
            <a:r>
              <a:rPr lang="en-US" altLang="en-US" baseline="30000" dirty="0">
                <a:solidFill>
                  <a:schemeClr val="tx1">
                    <a:lumMod val="75000"/>
                    <a:lumOff val="25000"/>
                  </a:schemeClr>
                </a:solidFill>
                <a:ea typeface="MS PGothic" panose="020B0600070205080204" pitchFamily="34" charset="-128"/>
              </a:rPr>
              <a:t>rd</a:t>
            </a:r>
            <a:r>
              <a:rPr lang="en-US" altLang="en-US" dirty="0">
                <a:solidFill>
                  <a:schemeClr val="tx1">
                    <a:lumMod val="75000"/>
                    <a:lumOff val="25000"/>
                  </a:schemeClr>
                </a:solidFill>
                <a:ea typeface="MS PGothic" panose="020B0600070205080204" pitchFamily="34" charset="-128"/>
              </a:rPr>
              <a:t> gen loses it. Its hard enough to keep wealth let alone keeping it for 800 years</a:t>
            </a:r>
          </a:p>
          <a:p>
            <a:pPr eaLnBrk="1" fontAlgn="auto" hangingPunct="1">
              <a:spcAft>
                <a:spcPts val="0"/>
              </a:spcAft>
              <a:buFont typeface="Wingdings 3" charset="2"/>
              <a:buChar char=""/>
              <a:defRPr/>
            </a:pPr>
            <a:r>
              <a:rPr lang="en-US" altLang="en-US" dirty="0">
                <a:solidFill>
                  <a:schemeClr val="tx1">
                    <a:lumMod val="75000"/>
                    <a:lumOff val="25000"/>
                  </a:schemeClr>
                </a:solidFill>
              </a:rPr>
              <a:t>Once this reporter asked a 800 years rich family, how they managed to keep their family riches for so many generations. </a:t>
            </a:r>
          </a:p>
          <a:p>
            <a:pPr eaLnBrk="1" fontAlgn="auto" hangingPunct="1">
              <a:spcAft>
                <a:spcPts val="0"/>
              </a:spcAft>
              <a:buFont typeface="Wingdings 3" charset="2"/>
              <a:buChar char=""/>
              <a:defRPr/>
            </a:pPr>
            <a:r>
              <a:rPr lang="en-US" altLang="en-US" dirty="0">
                <a:solidFill>
                  <a:schemeClr val="tx1">
                    <a:lumMod val="75000"/>
                    <a:lumOff val="25000"/>
                  </a:schemeClr>
                </a:solidFill>
              </a:rPr>
              <a:t>Her Family secret - 1/3 in Gold, 1/3 in Art, 1/3 in Property. </a:t>
            </a: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Font typeface="Wingdings 3" charset="2"/>
              <a:buChar char=""/>
              <a:defRPr/>
            </a:pPr>
            <a:endParaRPr lang="en-US" altLang="en-US" dirty="0">
              <a:solidFill>
                <a:schemeClr val="tx1">
                  <a:lumMod val="75000"/>
                  <a:lumOff val="25000"/>
                </a:schemeClr>
              </a:solidFill>
            </a:endParaRPr>
          </a:p>
        </p:txBody>
      </p:sp>
      <p:pic>
        <p:nvPicPr>
          <p:cNvPr id="14340" name="Picture 4" descr="Image result for warren buffet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4488" y="830263"/>
            <a:ext cx="25273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 xmlns:a16="http://schemas.microsoft.com/office/drawing/2014/main" id="{461B5B65-EFDB-4F37-AEDD-90A9279F03FC}"/>
              </a:ext>
            </a:extLst>
          </p:cNvPr>
          <p:cNvSpPr>
            <a:spLocks noGrp="1"/>
          </p:cNvSpPr>
          <p:nvPr>
            <p:ph type="title"/>
          </p:nvPr>
        </p:nvSpPr>
        <p:spPr>
          <a:xfrm>
            <a:off x="2133601" y="346075"/>
            <a:ext cx="6348413" cy="1320800"/>
          </a:xfrm>
        </p:spPr>
        <p:txBody>
          <a:bodyPr rtlCol="0">
            <a:normAutofit fontScale="90000"/>
          </a:bodyPr>
          <a:lstStyle/>
          <a:p>
            <a:pPr eaLnBrk="1" fontAlgn="auto" hangingPunct="1">
              <a:spcAft>
                <a:spcPts val="0"/>
              </a:spcAft>
              <a:defRPr/>
            </a:pPr>
            <a:r>
              <a:rPr lang="en-US" altLang="en-US" dirty="0">
                <a:ea typeface="MS PGothic" panose="020B0600070205080204" pitchFamily="34" charset="-128"/>
              </a:rPr>
              <a:t>But I have No money??? –’How can I do this?’- The minute I ask the answer came     </a:t>
            </a:r>
          </a:p>
        </p:txBody>
      </p:sp>
      <p:sp>
        <p:nvSpPr>
          <p:cNvPr id="23554" name="Content Placeholder 2">
            <a:extLst>
              <a:ext uri="{FF2B5EF4-FFF2-40B4-BE49-F238E27FC236}">
                <a16:creationId xmlns="" xmlns:a16="http://schemas.microsoft.com/office/drawing/2014/main" id="{C5268C68-0082-4A06-BED1-0639969948E4}"/>
              </a:ext>
            </a:extLst>
          </p:cNvPr>
          <p:cNvSpPr>
            <a:spLocks noGrp="1"/>
          </p:cNvSpPr>
          <p:nvPr>
            <p:ph idx="1"/>
          </p:nvPr>
        </p:nvSpPr>
        <p:spPr/>
        <p:txBody>
          <a:bodyPr rtlCol="0">
            <a:normAutofit fontScale="92500" lnSpcReduction="20000"/>
          </a:bodyPr>
          <a:lstStyle/>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STEP 1 )- Unlike other young girls who spent money on designer clothes or bags, I bought – antiques, gold coins, </a:t>
            </a:r>
            <a:r>
              <a:rPr lang="en-US" altLang="en-US" dirty="0" err="1">
                <a:solidFill>
                  <a:schemeClr val="tx1">
                    <a:lumMod val="75000"/>
                    <a:lumOff val="25000"/>
                  </a:schemeClr>
                </a:solidFill>
                <a:ea typeface="MS PGothic" charset="-128"/>
              </a:rPr>
              <a:t>jewellery</a:t>
            </a:r>
            <a:r>
              <a:rPr lang="en-US" altLang="en-US" dirty="0">
                <a:solidFill>
                  <a:schemeClr val="tx1">
                    <a:lumMod val="75000"/>
                    <a:lumOff val="25000"/>
                  </a:schemeClr>
                </a:solidFill>
                <a:ea typeface="MS PGothic" charset="-128"/>
              </a:rPr>
              <a:t>, paintings like Pro hart and Rene </a:t>
            </a:r>
            <a:r>
              <a:rPr lang="en-US" altLang="en-US" dirty="0" err="1">
                <a:solidFill>
                  <a:schemeClr val="tx1">
                    <a:lumMod val="75000"/>
                    <a:lumOff val="25000"/>
                  </a:schemeClr>
                </a:solidFill>
                <a:ea typeface="MS PGothic" charset="-128"/>
              </a:rPr>
              <a:t>Lalique</a:t>
            </a:r>
            <a:r>
              <a:rPr lang="en-US" altLang="en-US" dirty="0">
                <a:solidFill>
                  <a:schemeClr val="tx1">
                    <a:lumMod val="75000"/>
                    <a:lumOff val="25000"/>
                  </a:schemeClr>
                </a:solidFill>
                <a:ea typeface="MS PGothic" charset="-128"/>
              </a:rPr>
              <a:t> glass collection, SOLD ALL at Sotheby. These sales, </a:t>
            </a:r>
            <a:r>
              <a:rPr lang="en-US" altLang="en-US" dirty="0" err="1">
                <a:solidFill>
                  <a:schemeClr val="tx1">
                    <a:lumMod val="75000"/>
                    <a:lumOff val="25000"/>
                  </a:schemeClr>
                </a:solidFill>
                <a:ea typeface="MS PGothic" charset="-128"/>
              </a:rPr>
              <a:t>kickstart</a:t>
            </a:r>
            <a:r>
              <a:rPr lang="en-US" altLang="en-US" dirty="0">
                <a:solidFill>
                  <a:schemeClr val="tx1">
                    <a:lumMod val="75000"/>
                    <a:lumOff val="25000"/>
                  </a:schemeClr>
                </a:solidFill>
                <a:ea typeface="MS PGothic" charset="-128"/>
              </a:rPr>
              <a:t> my property investing journey. Conduct a GARAGE SALE!</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Step 2) - Goal setting – airy fairy, rubbish. For once, I put pen to paper. Affirmations, visualization, and visual boards, it works </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‘THINK BIG,’ Trump, start small. Breakdown a big goal, into smaller chunks, complete  each task 1 by 1. Reach a goal – REWARD yourself – charm bracelet. Then give yourself a bigger goal, to stop from plateauing</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Have a big mission – </a:t>
            </a:r>
            <a:r>
              <a:rPr lang="en-US" altLang="en-US" dirty="0" err="1">
                <a:solidFill>
                  <a:schemeClr val="tx1">
                    <a:lumMod val="75000"/>
                    <a:lumOff val="25000"/>
                  </a:schemeClr>
                </a:solidFill>
                <a:ea typeface="MS PGothic" charset="-128"/>
              </a:rPr>
              <a:t>eg</a:t>
            </a:r>
            <a:r>
              <a:rPr lang="en-US" altLang="en-US" dirty="0">
                <a:solidFill>
                  <a:schemeClr val="tx1">
                    <a:lumMod val="75000"/>
                    <a:lumOff val="25000"/>
                  </a:schemeClr>
                </a:solidFill>
                <a:ea typeface="MS PGothic" charset="-128"/>
              </a:rPr>
              <a:t> the janitor, the Crowne </a:t>
            </a:r>
            <a:r>
              <a:rPr lang="en-US" altLang="en-US" dirty="0" err="1">
                <a:solidFill>
                  <a:schemeClr val="tx1">
                    <a:lumMod val="75000"/>
                    <a:lumOff val="25000"/>
                  </a:schemeClr>
                </a:solidFill>
                <a:ea typeface="MS PGothic" charset="-128"/>
              </a:rPr>
              <a:t>GRoup</a:t>
            </a:r>
            <a:endParaRPr lang="en-US" altLang="en-US" dirty="0">
              <a:solidFill>
                <a:schemeClr val="tx1">
                  <a:lumMod val="75000"/>
                  <a:lumOff val="25000"/>
                </a:schemeClr>
              </a:solidFill>
              <a:ea typeface="MS PGothic" charset="-128"/>
            </a:endParaRP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Journals –1.personal diary, 2.success, 3.idea, 4.realization –  shore up your resolve, your ‘mindset,’ which is the foundation of your success, to ride out investing bumps </a:t>
            </a:r>
            <a:r>
              <a:rPr lang="en-US" altLang="en-US" dirty="0" err="1">
                <a:solidFill>
                  <a:schemeClr val="tx1">
                    <a:lumMod val="75000"/>
                    <a:lumOff val="25000"/>
                  </a:schemeClr>
                </a:solidFill>
                <a:ea typeface="MS PGothic" charset="-128"/>
              </a:rPr>
              <a:t>eg</a:t>
            </a:r>
            <a:r>
              <a:rPr lang="en-US" altLang="en-US" dirty="0">
                <a:solidFill>
                  <a:schemeClr val="tx1">
                    <a:lumMod val="75000"/>
                    <a:lumOff val="25000"/>
                  </a:schemeClr>
                </a:solidFill>
                <a:ea typeface="MS PGothic" charset="-128"/>
              </a:rPr>
              <a:t> Trump</a:t>
            </a:r>
          </a:p>
          <a:p>
            <a:pPr eaLnBrk="1" fontAlgn="auto" hangingPunct="1">
              <a:spcAft>
                <a:spcPts val="0"/>
              </a:spcAft>
              <a:buFont typeface="Arial"/>
              <a:buChar char="•"/>
              <a:defRPr/>
            </a:pPr>
            <a:r>
              <a:rPr lang="en-US" altLang="en-US" dirty="0">
                <a:solidFill>
                  <a:schemeClr val="tx1">
                    <a:lumMod val="75000"/>
                    <a:lumOff val="25000"/>
                  </a:schemeClr>
                </a:solidFill>
                <a:ea typeface="MS PGothic" charset="-128"/>
              </a:rPr>
              <a:t>Develop your six sense, gut feel is a decision clincher for Entrepreneurs.                 </a:t>
            </a:r>
          </a:p>
          <a:p>
            <a:pPr eaLnBrk="1" fontAlgn="auto" hangingPunct="1">
              <a:spcAft>
                <a:spcPts val="0"/>
              </a:spcAft>
              <a:buFont typeface="Arial"/>
              <a:buChar char="•"/>
              <a:defRPr/>
            </a:pPr>
            <a:endParaRPr lang="en-US" altLang="en-US" dirty="0">
              <a:solidFill>
                <a:schemeClr val="tx1">
                  <a:lumMod val="75000"/>
                  <a:lumOff val="25000"/>
                </a:schemeClr>
              </a:solidFill>
              <a:ea typeface="MS PGothic"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 xmlns:a16="http://schemas.microsoft.com/office/drawing/2014/main" id="{DAA61A41-8FE2-41AB-AA57-54D17633E9F4}"/>
              </a:ext>
            </a:extLst>
          </p:cNvPr>
          <p:cNvSpPr>
            <a:spLocks noGrp="1"/>
          </p:cNvSpPr>
          <p:nvPr>
            <p:ph type="title"/>
          </p:nvPr>
        </p:nvSpPr>
        <p:spPr>
          <a:xfrm>
            <a:off x="2133601" y="390525"/>
            <a:ext cx="6348413" cy="1320800"/>
          </a:xfrm>
        </p:spPr>
        <p:txBody>
          <a:bodyPr rtlCol="0">
            <a:normAutofit fontScale="90000"/>
          </a:bodyPr>
          <a:lstStyle/>
          <a:p>
            <a:pPr eaLnBrk="1" fontAlgn="auto" hangingPunct="1">
              <a:spcAft>
                <a:spcPts val="0"/>
              </a:spcAft>
              <a:defRPr/>
            </a:pPr>
            <a:r>
              <a:rPr lang="en-US" altLang="en-US" dirty="0">
                <a:ea typeface="MS PGothic" charset="-128"/>
              </a:rPr>
              <a:t>Success is 80% mindset and 20 % strategy</a:t>
            </a:r>
            <a:br>
              <a:rPr lang="en-US" altLang="en-US" dirty="0">
                <a:ea typeface="MS PGothic" charset="-128"/>
              </a:rPr>
            </a:br>
            <a:r>
              <a:rPr lang="en-US" altLang="en-US" dirty="0">
                <a:ea typeface="MS PGothic" charset="-128"/>
              </a:rPr>
              <a:t>Being rich is a mindset game</a:t>
            </a:r>
            <a:r>
              <a:rPr lang="is-IS" altLang="en-US" dirty="0">
                <a:ea typeface="MS PGothic" charset="-128"/>
              </a:rPr>
              <a:t>…</a:t>
            </a:r>
            <a:r>
              <a:rPr lang="en-US" altLang="en-US" dirty="0">
                <a:ea typeface="MS PGothic" charset="-128"/>
              </a:rPr>
              <a:t/>
            </a:r>
            <a:br>
              <a:rPr lang="en-US" altLang="en-US" dirty="0">
                <a:ea typeface="MS PGothic" charset="-128"/>
              </a:rPr>
            </a:br>
            <a:endParaRPr lang="en-US" altLang="en-US" dirty="0"/>
          </a:p>
        </p:txBody>
      </p:sp>
      <p:sp>
        <p:nvSpPr>
          <p:cNvPr id="24578" name="Content Placeholder 2">
            <a:extLst>
              <a:ext uri="{FF2B5EF4-FFF2-40B4-BE49-F238E27FC236}">
                <a16:creationId xmlns="" xmlns:a16="http://schemas.microsoft.com/office/drawing/2014/main" id="{5ACFB18B-7F7D-4396-BE77-0010B27AC739}"/>
              </a:ext>
            </a:extLst>
          </p:cNvPr>
          <p:cNvSpPr>
            <a:spLocks noGrp="1"/>
          </p:cNvSpPr>
          <p:nvPr>
            <p:ph idx="1"/>
          </p:nvPr>
        </p:nvSpPr>
        <p:spPr/>
        <p:txBody>
          <a:bodyPr rtlCol="0">
            <a:normAutofit/>
          </a:bodyPr>
          <a:lstStyle/>
          <a:p>
            <a:pPr eaLnBrk="1" fontAlgn="auto" hangingPunct="1">
              <a:spcAft>
                <a:spcPts val="0"/>
              </a:spcAft>
              <a:buFont typeface="Wingdings 3" charset="2"/>
              <a:buChar char=""/>
              <a:defRPr/>
            </a:pPr>
            <a:r>
              <a:rPr lang="en-US" altLang="en-US">
                <a:solidFill>
                  <a:schemeClr val="tx1">
                    <a:lumMod val="75000"/>
                    <a:lumOff val="25000"/>
                  </a:schemeClr>
                </a:solidFill>
              </a:rPr>
              <a:t>Recently, I realised why I was not rich. As a teen, I made a decision, my thermostat  was set in concrete at, ‘I just want to be, ‘comfortable’ and I was, I was ’stuck’ on ‘comfortable’ all my life. It was not on, ‘I want to achieve massive WEALTH’, dial. </a:t>
            </a:r>
          </a:p>
          <a:p>
            <a:pPr eaLnBrk="1" fontAlgn="auto" hangingPunct="1">
              <a:spcAft>
                <a:spcPts val="0"/>
              </a:spcAft>
              <a:buFont typeface="Wingdings 3" charset="2"/>
              <a:buChar char=""/>
              <a:defRPr/>
            </a:pPr>
            <a:r>
              <a:rPr lang="en-US" altLang="en-US">
                <a:solidFill>
                  <a:schemeClr val="tx1">
                    <a:lumMod val="75000"/>
                    <a:lumOff val="25000"/>
                  </a:schemeClr>
                </a:solidFill>
              </a:rPr>
              <a:t>Tall poppy syndrome – Aussies suffers from</a:t>
            </a:r>
          </a:p>
          <a:p>
            <a:pPr eaLnBrk="1" fontAlgn="auto" hangingPunct="1">
              <a:spcAft>
                <a:spcPts val="0"/>
              </a:spcAft>
              <a:buFont typeface="Wingdings 3" charset="2"/>
              <a:buChar char=""/>
              <a:defRPr/>
            </a:pPr>
            <a:r>
              <a:rPr lang="en-US" altLang="en-US">
                <a:solidFill>
                  <a:schemeClr val="tx1">
                    <a:lumMod val="75000"/>
                    <a:lumOff val="25000"/>
                  </a:schemeClr>
                </a:solidFill>
                <a:ea typeface="MS PGothic" panose="020B0600070205080204" pitchFamily="34" charset="-128"/>
              </a:rPr>
              <a:t>Filthy Rich - Story of rich Asian neighbour</a:t>
            </a:r>
          </a:p>
          <a:p>
            <a:pPr eaLnBrk="1" fontAlgn="auto" hangingPunct="1">
              <a:spcAft>
                <a:spcPts val="0"/>
              </a:spcAft>
              <a:buFont typeface="Wingdings 3" charset="2"/>
              <a:buChar char=""/>
              <a:defRPr/>
            </a:pPr>
            <a:r>
              <a:rPr lang="en-US" altLang="en-US">
                <a:solidFill>
                  <a:schemeClr val="tx1">
                    <a:lumMod val="75000"/>
                    <a:lumOff val="25000"/>
                  </a:schemeClr>
                </a:solidFill>
                <a:ea typeface="MS PGothic" panose="020B0600070205080204" pitchFamily="34" charset="-128"/>
              </a:rPr>
              <a:t>A MAN IS NO FINANCIAL PLAN – Women are underpaid, we have less superannuation as we stop work for babies, to look after the sick or elderly and finally, may end up divorced. </a:t>
            </a:r>
          </a:p>
          <a:p>
            <a:pPr eaLnBrk="1" fontAlgn="auto" hangingPunct="1">
              <a:spcAft>
                <a:spcPts val="0"/>
              </a:spcAft>
              <a:buFont typeface="Wingdings 3" charset="2"/>
              <a:buChar char=""/>
              <a:defRPr/>
            </a:pPr>
            <a:r>
              <a:rPr lang="en-US" altLang="en-US">
                <a:solidFill>
                  <a:schemeClr val="tx1">
                    <a:lumMod val="75000"/>
                    <a:lumOff val="25000"/>
                  </a:schemeClr>
                </a:solidFill>
                <a:ea typeface="MS PGothic" panose="020B0600070205080204" pitchFamily="34" charset="-128"/>
              </a:rPr>
              <a:t>47 per cent of Aussies who own an investment properties are women – Property Council of Australia</a:t>
            </a:r>
          </a:p>
          <a:p>
            <a:pPr eaLnBrk="1" fontAlgn="auto" hangingPunct="1">
              <a:spcAft>
                <a:spcPts val="0"/>
              </a:spcAft>
              <a:buFont typeface="Wingdings 3" charset="2"/>
              <a:buChar char=""/>
              <a:defRPr/>
            </a:pPr>
            <a:endParaRPr lang="en-US" altLang="en-US">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a:solidFill>
                <a:schemeClr val="tx1">
                  <a:lumMod val="75000"/>
                  <a:lumOff val="25000"/>
                </a:schemeClr>
              </a:solidFill>
              <a:ea typeface="MS PGothic" panose="020B0600070205080204" pitchFamily="34" charset="-128"/>
            </a:endParaRPr>
          </a:p>
          <a:p>
            <a:pPr eaLnBrk="1" fontAlgn="auto" hangingPunct="1">
              <a:spcAft>
                <a:spcPts val="0"/>
              </a:spcAft>
              <a:buFont typeface="Wingdings 3" charset="2"/>
              <a:buChar char=""/>
              <a:defRPr/>
            </a:pPr>
            <a:endParaRPr lang="en-US" altLang="en-US">
              <a:solidFill>
                <a:schemeClr val="tx1">
                  <a:lumMod val="75000"/>
                  <a:lumOff val="25000"/>
                </a:schemeClr>
              </a:solidFill>
            </a:endParaRPr>
          </a:p>
        </p:txBody>
      </p:sp>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facet</Template>
  <TotalTime>15174</TotalTime>
  <Words>6645</Words>
  <Application>Microsoft Office PowerPoint</Application>
  <PresentationFormat>Widescreen</PresentationFormat>
  <Paragraphs>527</Paragraphs>
  <Slides>68</Slides>
  <Notes>21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68</vt:i4>
      </vt:variant>
    </vt:vector>
  </HeadingPairs>
  <TitlesOfParts>
    <vt:vector size="77" baseType="lpstr">
      <vt:lpstr>MS PGothic</vt:lpstr>
      <vt:lpstr>Abadi MT Condensed Extra Bold</vt:lpstr>
      <vt:lpstr>Arial</vt:lpstr>
      <vt:lpstr>Calibri</vt:lpstr>
      <vt:lpstr>Trebuchet MS</vt:lpstr>
      <vt:lpstr>Wingdings 3</vt:lpstr>
      <vt:lpstr>Facet</vt:lpstr>
      <vt:lpstr>Simple Light</vt:lpstr>
      <vt:lpstr>1_Simple Light</vt:lpstr>
      <vt:lpstr>PowerPoint Presentation</vt:lpstr>
      <vt:lpstr>‘0 to 14 properties in one year’</vt:lpstr>
      <vt:lpstr>How I built a multi - million dollar portfolio </vt:lpstr>
      <vt:lpstr> “Sometimes it’s the sand in the oyster that creates the pearl” - 2008                                                                  </vt:lpstr>
      <vt:lpstr>What is my Cash Cow? </vt:lpstr>
      <vt:lpstr>Realize you cannot save yourself to riches. Ask - What works in your country? 3 options -  </vt:lpstr>
      <vt:lpstr>Rule No. 1 Never loose money Rule No.2 – look at rule no.1 Money flows from the impatient to the patient</vt:lpstr>
      <vt:lpstr>But I have No money??? –’How can I do this?’- The minute I ask the answer came     </vt:lpstr>
      <vt:lpstr>Success is 80% mindset and 20 % strategy Being rich is a mindset game… </vt:lpstr>
      <vt:lpstr>I asked my friend why she doesn't invest?  “I am scared of debt.”</vt:lpstr>
      <vt:lpstr>STEP 3: My Goal - Simple 2 Steps </vt:lpstr>
      <vt:lpstr>Harry Tribugoff owner of  the brand, ‘Meriton Apartments’ in Sydney, Brisbane, Gold Coast – Richest man in  Australia 2016  -11 billion</vt:lpstr>
      <vt:lpstr>Best entrepreneurs are able to predict future trends – it gives you a distinct advantage in the property game </vt:lpstr>
      <vt:lpstr>Nothing is rubbish in Sydney even a garage is worth something, houses under flight path is gold! How much is a garage in Paddington?</vt:lpstr>
      <vt:lpstr>Girls buys shoes and I buy houses. What is a house?</vt:lpstr>
      <vt:lpstr>Philosophy – KISS – ‘Lazy, hands off investor’ – I do things once &amp; get endless income stream. Work on my business, not in it</vt:lpstr>
      <vt:lpstr>You are the CEO. Property is a business, not a sideline, all businesses comes with headaches</vt:lpstr>
      <vt:lpstr>Give yourself a pay rise - Most people beg their boss for a 3 per cent pay rise and here you are dictating your own pay rise  </vt:lpstr>
      <vt:lpstr>Australia The Lucky country – mining -  uranium, iron ore, gas, shale oil, farming, windfarm- hydroponics, goat farming, beef, wheat to brew beer, education, tourism, biotech – Cars</vt:lpstr>
      <vt:lpstr>Asian Century – I am so excited about Sydney and  my focus on Western Sydney                  </vt:lpstr>
      <vt:lpstr>Map of Sydney</vt:lpstr>
      <vt:lpstr>I buy Ugly Ducklings – Penrith Unit</vt:lpstr>
      <vt:lpstr>Penrith unit: After Renovations</vt:lpstr>
      <vt:lpstr>Parramatta projects</vt:lpstr>
      <vt:lpstr>Parramatta shop conversion to unit: Before Conversion</vt:lpstr>
      <vt:lpstr> </vt:lpstr>
      <vt:lpstr>Parramatta shop conversion to unit</vt:lpstr>
      <vt:lpstr>PowerPoint Presentation</vt:lpstr>
      <vt:lpstr>PowerPoint Presentation</vt:lpstr>
      <vt:lpstr>Kingswood – 2009 - $180k, Sold 2016 - $320k</vt:lpstr>
      <vt:lpstr>Bread and butter/Mama Papa Houses</vt:lpstr>
      <vt:lpstr>Whalan House/Granny flat </vt:lpstr>
      <vt:lpstr>Property = Golden goose. Why kill the goose that lay golden eggs?</vt:lpstr>
      <vt:lpstr>Why U.S.? ‘The world is my home, Countries are the rooms in my house, Territories are the platform to my dreams’– Rupert Murdoch </vt:lpstr>
      <vt:lpstr>Final results</vt:lpstr>
      <vt:lpstr>‘Go to school, Get a Job, Work hard.’ ‘Work till you drop’ – Aust. Govt. – 65 push to 70. What is safe about a job you can lose tomorrow? </vt:lpstr>
      <vt:lpstr> ‘What is the most valuable piece of Real estate?’ Knowledge Is the best mitigator of risk. In RE what you don’t know costs you. Leaders are readers. </vt:lpstr>
      <vt:lpstr>Late developer - If you think you are too old to invest, think again.   </vt:lpstr>
      <vt:lpstr>‘Currently there are 45.8 million slaves’  -If you care, contribute! The more you give, the more you get – the world is a circle</vt:lpstr>
      <vt:lpstr>My Cause: ‘Obstetrics Fistula’</vt:lpstr>
      <vt:lpstr>PowerPoint Presentation</vt:lpstr>
      <vt:lpstr>Exercise for you to complete during break</vt:lpstr>
      <vt:lpstr>GENIUS – ‘a Master emerges in every field’ ‘Choose a job you love and you will never work a day in your life’ - Confucius</vt:lpstr>
      <vt:lpstr>Toolbox –Each Strategy is an Art in itself. Be nimble and agile. </vt:lpstr>
      <vt:lpstr>LADDER OF COMPLEXITY – Assess your Risk tolerance – Low, Medium or High?</vt:lpstr>
      <vt:lpstr>Checklist</vt:lpstr>
      <vt:lpstr> Deals are like marriage, easy to get in hard to get out… put in place contingency plans</vt:lpstr>
      <vt:lpstr>How to get started- ‘If you can’t go through the front door, go through the side door, or climb the chimney.’  NO EXCUSE!</vt:lpstr>
      <vt:lpstr>Kickstart a deposit by thinking outside the square : If you want it enough, ‘No one can stop you’</vt:lpstr>
      <vt:lpstr>40% deposit? “When the world says no I say next.” ‘Crisis’ in Chinese means both danger and opportunity – 1 person’s danger is another person’s opportunity </vt:lpstr>
      <vt:lpstr>What to buy? Cashflow or capital gains? ‘Capital growth makes you wealthy but You cannot eat BRICKS!’    </vt:lpstr>
      <vt:lpstr>What not to buy…</vt:lpstr>
      <vt:lpstr>Finance - Cashflow Is King! Allows me to keep borrowing </vt:lpstr>
      <vt:lpstr>Formula: Real estate riches = buy houses that make money! How to find cashflow property?</vt:lpstr>
      <vt:lpstr>Lessons learnt : Mining Towns – If you buy before boom and sell before peak – recipe to make $$$</vt:lpstr>
      <vt:lpstr>Regional areas - Pebble in a pond, ripple effect theory</vt:lpstr>
      <vt:lpstr>Lessons Learnt - What is his secret to wealth? Rothschild ‘Own nothing and control everything’ </vt:lpstr>
      <vt:lpstr>Where will I buy? 1.First tier cities- Sydney, Melbourne benefit from international and local migration. London, Paris, New York, ??? Sydney!</vt:lpstr>
      <vt:lpstr>2. Second-tier cities</vt:lpstr>
      <vt:lpstr>Latest activity - Bought 2015 $605k- sold in August - $723k. I made 100k profit</vt:lpstr>
      <vt:lpstr>Future- high density city living, concentrated in East coast capitals, population of renters.</vt:lpstr>
      <vt:lpstr>‘Employee mindset is dollar per hour’ I Asked my mentor this question</vt:lpstr>
      <vt:lpstr>New Game plan – the velocity of money! Job as investor = make the most money, in the quickest time, for the lowest risk, least pain </vt:lpstr>
      <vt:lpstr>My next phase – Developments, Sunshine Coast. Find cracker deals with free blocks of land!</vt:lpstr>
      <vt:lpstr>We all started as property investors. Where is this journey going to take you?</vt:lpstr>
      <vt:lpstr> You can either watch other people kick their goals, or kick your own. Fear of failure kills more dreams than failure itself. </vt:lpstr>
      <vt:lpstr>Thank You for listening!</vt:lpstr>
      <vt:lpstr>PowerPoint Presentation</vt:lpstr>
    </vt:vector>
  </TitlesOfParts>
  <Company>Memlaw Pty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Dymphna Boholt</dc:creator>
  <cp:lastModifiedBy>Jan Hains</cp:lastModifiedBy>
  <cp:revision>746</cp:revision>
  <dcterms:created xsi:type="dcterms:W3CDTF">2012-06-05T02:16:21Z</dcterms:created>
  <dcterms:modified xsi:type="dcterms:W3CDTF">2017-10-17T02:22:21Z</dcterms:modified>
</cp:coreProperties>
</file>