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2" r:id="rId3"/>
    <p:sldMasterId id="2147483726" r:id="rId4"/>
  </p:sldMasterIdLst>
  <p:notesMasterIdLst>
    <p:notesMasterId r:id="rId37"/>
  </p:notesMasterIdLst>
  <p:handoutMasterIdLst>
    <p:handoutMasterId r:id="rId38"/>
  </p:handoutMasterIdLst>
  <p:sldIdLst>
    <p:sldId id="301" r:id="rId5"/>
    <p:sldId id="302" r:id="rId6"/>
    <p:sldId id="258" r:id="rId7"/>
    <p:sldId id="304" r:id="rId8"/>
    <p:sldId id="327" r:id="rId9"/>
    <p:sldId id="326" r:id="rId10"/>
    <p:sldId id="305" r:id="rId11"/>
    <p:sldId id="308" r:id="rId12"/>
    <p:sldId id="325" r:id="rId13"/>
    <p:sldId id="310" r:id="rId14"/>
    <p:sldId id="307" r:id="rId15"/>
    <p:sldId id="311" r:id="rId16"/>
    <p:sldId id="313" r:id="rId17"/>
    <p:sldId id="294" r:id="rId18"/>
    <p:sldId id="282" r:id="rId19"/>
    <p:sldId id="288" r:id="rId20"/>
    <p:sldId id="328" r:id="rId21"/>
    <p:sldId id="297" r:id="rId22"/>
    <p:sldId id="277" r:id="rId23"/>
    <p:sldId id="289" r:id="rId24"/>
    <p:sldId id="299" r:id="rId25"/>
    <p:sldId id="298" r:id="rId26"/>
    <p:sldId id="281" r:id="rId27"/>
    <p:sldId id="291" r:id="rId28"/>
    <p:sldId id="292" r:id="rId29"/>
    <p:sldId id="283" r:id="rId30"/>
    <p:sldId id="285" r:id="rId31"/>
    <p:sldId id="314" r:id="rId32"/>
    <p:sldId id="329" r:id="rId33"/>
    <p:sldId id="317" r:id="rId34"/>
    <p:sldId id="316" r:id="rId35"/>
    <p:sldId id="319" r:id="rId36"/>
  </p:sldIdLst>
  <p:sldSz cx="9144000" cy="6858000" type="screen4x3"/>
  <p:notesSz cx="6797675" cy="9926638"/>
  <p:defaultTextStyle>
    <a:defPPr>
      <a:defRPr lang="en-N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741">
          <p15:clr>
            <a:srgbClr val="A4A3A4"/>
          </p15:clr>
        </p15:guide>
        <p15:guide id="2" orient="horz" pos="4177">
          <p15:clr>
            <a:srgbClr val="A4A3A4"/>
          </p15:clr>
        </p15:guide>
        <p15:guide id="3" orient="horz" pos="1090">
          <p15:clr>
            <a:srgbClr val="A4A3A4"/>
          </p15:clr>
        </p15:guide>
        <p15:guide id="4" orient="horz" pos="2647">
          <p15:clr>
            <a:srgbClr val="A4A3A4"/>
          </p15:clr>
        </p15:guide>
        <p15:guide id="5" pos="5575">
          <p15:clr>
            <a:srgbClr val="A4A3A4"/>
          </p15:clr>
        </p15:guide>
        <p15:guide id="6" pos="2879">
          <p15:clr>
            <a:srgbClr val="A4A3A4"/>
          </p15:clr>
        </p15:guide>
        <p15:guide id="7" pos="4718">
          <p15:clr>
            <a:srgbClr val="A4A3A4"/>
          </p15:clr>
        </p15:guide>
        <p15:guide id="8" pos="184">
          <p15:clr>
            <a:srgbClr val="A4A3A4"/>
          </p15:clr>
        </p15:guide>
        <p15:guide id="9" pos="135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94E"/>
    <a:srgbClr val="FFFBF1"/>
    <a:srgbClr val="DACC7F"/>
    <a:srgbClr val="EEC954"/>
    <a:srgbClr val="6699FF"/>
    <a:srgbClr val="FBFBFB"/>
    <a:srgbClr val="A2E5FF"/>
    <a:srgbClr val="4EBA34"/>
    <a:srgbClr val="000000"/>
    <a:srgbClr val="004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71692" autoAdjust="0"/>
  </p:normalViewPr>
  <p:slideViewPr>
    <p:cSldViewPr snapToGrid="0" snapToObjects="1" showGuides="1">
      <p:cViewPr varScale="1">
        <p:scale>
          <a:sx n="53" d="100"/>
          <a:sy n="53" d="100"/>
        </p:scale>
        <p:origin x="1716" y="72"/>
      </p:cViewPr>
      <p:guideLst>
        <p:guide orient="horz" pos="741"/>
        <p:guide orient="horz" pos="4177"/>
        <p:guide orient="horz" pos="1090"/>
        <p:guide orient="horz" pos="2647"/>
        <p:guide pos="5575"/>
        <p:guide pos="2879"/>
        <p:guide pos="4718"/>
        <p:guide pos="184"/>
        <p:guide pos="1353"/>
      </p:guideLst>
    </p:cSldViewPr>
  </p:slideViewPr>
  <p:outlineViewPr>
    <p:cViewPr>
      <p:scale>
        <a:sx n="33" d="100"/>
        <a:sy n="33" d="100"/>
      </p:scale>
      <p:origin x="0" y="-96"/>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7" d="100"/>
          <a:sy n="77" d="100"/>
        </p:scale>
        <p:origin x="3930"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1.xml.rels><?xml version="1.0" encoding="UTF-8" standalone="yes"?>
<Relationships xmlns="http://schemas.openxmlformats.org/package/2006/relationships"><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73A00D-DD0E-4A34-91C5-78BB2686346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NZ"/>
        </a:p>
      </dgm:t>
    </dgm:pt>
    <dgm:pt modelId="{AEC0B59E-5007-438C-BB82-F6E23FAF68C7}">
      <dgm:prSet phldrT="[Text]"/>
      <dgm:spPr>
        <a:xfrm>
          <a:off x="1406531" y="117230"/>
          <a:ext cx="1152144" cy="640080"/>
        </a:xfrm>
        <a:prstGeom prst="roundRect">
          <a:avLst>
            <a:gd name="adj" fmla="val 10000"/>
          </a:avLst>
        </a:prstGeom>
        <a:solidFill>
          <a:srgbClr val="FFCA08">
            <a:alpha val="90000"/>
            <a:tint val="40000"/>
            <a:hueOff val="0"/>
            <a:satOff val="0"/>
            <a:lumOff val="0"/>
            <a:alphaOff val="0"/>
          </a:srgbClr>
        </a:solidFill>
        <a:ln w="12700" cap="flat" cmpd="sng" algn="ctr">
          <a:solidFill>
            <a:srgbClr val="FFCA08">
              <a:alpha val="90000"/>
              <a:tint val="40000"/>
              <a:hueOff val="0"/>
              <a:satOff val="0"/>
              <a:lumOff val="0"/>
              <a:alphaOff val="0"/>
            </a:srgbClr>
          </a:solidFill>
          <a:prstDash val="solid"/>
          <a:miter lim="800000"/>
        </a:ln>
        <a:effectLst/>
      </dgm:spPr>
      <dgm:t>
        <a:bodyPr/>
        <a:lstStyle/>
        <a:p>
          <a:r>
            <a:rPr lang="en-NZ" dirty="0">
              <a:solidFill>
                <a:schemeClr val="accent1">
                  <a:lumMod val="75000"/>
                </a:schemeClr>
              </a:solidFill>
              <a:latin typeface="Calibri" panose="020F0502020204030204"/>
              <a:ea typeface="+mn-ea"/>
              <a:cs typeface="+mn-cs"/>
            </a:rPr>
            <a:t>Current District Plan</a:t>
          </a:r>
        </a:p>
      </dgm:t>
    </dgm:pt>
    <dgm:pt modelId="{F4803085-8CED-46F2-9421-F0A1DF1184D5}" type="parTrans" cxnId="{145D6EB9-1BF3-4510-A452-4EA615A71D51}">
      <dgm:prSet/>
      <dgm:spPr/>
      <dgm:t>
        <a:bodyPr/>
        <a:lstStyle/>
        <a:p>
          <a:endParaRPr lang="en-NZ"/>
        </a:p>
      </dgm:t>
    </dgm:pt>
    <dgm:pt modelId="{A9E5C82B-9A5C-43F5-B59A-018A049C7D1F}" type="sibTrans" cxnId="{145D6EB9-1BF3-4510-A452-4EA615A71D51}">
      <dgm:prSet/>
      <dgm:spPr/>
      <dgm:t>
        <a:bodyPr/>
        <a:lstStyle/>
        <a:p>
          <a:endParaRPr lang="en-NZ"/>
        </a:p>
      </dgm:t>
    </dgm:pt>
    <dgm:pt modelId="{CB9539FB-DD67-4495-96A9-FE5F1B275208}">
      <dgm:prSet phldrT="[Text]"/>
      <dgm:spPr>
        <a:xfrm rot="240000">
          <a:off x="1384308" y="1895675"/>
          <a:ext cx="1149587" cy="535590"/>
        </a:xfrm>
        <a:prstGeom prst="roundRect">
          <a:avLst/>
        </a:prstGeom>
        <a:solidFill>
          <a:srgbClr val="FFCA08">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NZ">
              <a:solidFill>
                <a:sysClr val="window" lastClr="FFFFFF"/>
              </a:solidFill>
              <a:latin typeface="Calibri" panose="020F0502020204030204"/>
              <a:ea typeface="+mn-ea"/>
              <a:cs typeface="+mn-cs"/>
            </a:rPr>
            <a:t>Ad hoc</a:t>
          </a:r>
        </a:p>
      </dgm:t>
    </dgm:pt>
    <dgm:pt modelId="{A66F2AC8-6BBC-4BC8-8274-42D2E0852159}" type="sibTrans" cxnId="{7417E9F1-5729-4EF3-BE2A-29965BBF78D4}">
      <dgm:prSet/>
      <dgm:spPr/>
      <dgm:t>
        <a:bodyPr/>
        <a:lstStyle/>
        <a:p>
          <a:endParaRPr lang="en-NZ"/>
        </a:p>
      </dgm:t>
    </dgm:pt>
    <dgm:pt modelId="{405F7227-9CAF-47F3-BBD1-309248F9C979}" type="parTrans" cxnId="{7417E9F1-5729-4EF3-BE2A-29965BBF78D4}">
      <dgm:prSet/>
      <dgm:spPr/>
      <dgm:t>
        <a:bodyPr/>
        <a:lstStyle/>
        <a:p>
          <a:endParaRPr lang="en-NZ"/>
        </a:p>
      </dgm:t>
    </dgm:pt>
    <dgm:pt modelId="{8F00145F-93C3-4FA2-BF3E-F00C2053AB4D}">
      <dgm:prSet phldrT="[Text]"/>
      <dgm:spPr>
        <a:xfrm rot="240000">
          <a:off x="1425913" y="1319603"/>
          <a:ext cx="1149587" cy="535590"/>
        </a:xfrm>
        <a:prstGeom prst="roundRect">
          <a:avLst/>
        </a:prstGeom>
        <a:solidFill>
          <a:srgbClr val="FFCA08">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NZ">
              <a:solidFill>
                <a:sysClr val="window" lastClr="FFFFFF"/>
              </a:solidFill>
              <a:latin typeface="Calibri" panose="020F0502020204030204"/>
              <a:ea typeface="+mn-ea"/>
              <a:cs typeface="+mn-cs"/>
            </a:rPr>
            <a:t>Flexible</a:t>
          </a:r>
        </a:p>
      </dgm:t>
    </dgm:pt>
    <dgm:pt modelId="{0352E242-DE00-40E7-852C-36047F89E528}" type="sibTrans" cxnId="{8F3AFC3D-1353-4DD9-9FE3-B562684123FC}">
      <dgm:prSet/>
      <dgm:spPr/>
      <dgm:t>
        <a:bodyPr/>
        <a:lstStyle/>
        <a:p>
          <a:endParaRPr lang="en-NZ"/>
        </a:p>
      </dgm:t>
    </dgm:pt>
    <dgm:pt modelId="{2A38401D-6BBC-49F5-9D91-391BCA733353}" type="parTrans" cxnId="{8F3AFC3D-1353-4DD9-9FE3-B562684123FC}">
      <dgm:prSet/>
      <dgm:spPr/>
      <dgm:t>
        <a:bodyPr/>
        <a:lstStyle/>
        <a:p>
          <a:endParaRPr lang="en-NZ"/>
        </a:p>
      </dgm:t>
    </dgm:pt>
    <dgm:pt modelId="{947D0D08-B31C-4B7C-9C9D-323DE1F28DED}">
      <dgm:prSet phldrT="[Text]"/>
      <dgm:spPr>
        <a:xfrm rot="240000">
          <a:off x="3115724" y="871547"/>
          <a:ext cx="1149587" cy="535590"/>
        </a:xfrm>
        <a:prstGeom prst="roundRect">
          <a:avLst/>
        </a:prstGeom>
        <a:solidFill>
          <a:srgbClr val="FFCA08">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NZ">
              <a:solidFill>
                <a:sysClr val="window" lastClr="FFFFFF"/>
              </a:solidFill>
              <a:latin typeface="Calibri" panose="020F0502020204030204"/>
              <a:ea typeface="+mn-ea"/>
              <a:cs typeface="+mn-cs"/>
            </a:rPr>
            <a:t>Certainty</a:t>
          </a:r>
        </a:p>
      </dgm:t>
    </dgm:pt>
    <dgm:pt modelId="{368356CE-2E95-4F04-97DA-7B412131CB1F}" type="sibTrans" cxnId="{692ECFD3-BB54-4D13-BEA3-6D7343E88831}">
      <dgm:prSet/>
      <dgm:spPr/>
      <dgm:t>
        <a:bodyPr/>
        <a:lstStyle/>
        <a:p>
          <a:endParaRPr lang="en-NZ"/>
        </a:p>
      </dgm:t>
    </dgm:pt>
    <dgm:pt modelId="{3BD530AD-C7B6-46EA-8FCB-181A381D4FF4}" type="parTrans" cxnId="{692ECFD3-BB54-4D13-BEA3-6D7343E88831}">
      <dgm:prSet/>
      <dgm:spPr/>
      <dgm:t>
        <a:bodyPr/>
        <a:lstStyle/>
        <a:p>
          <a:endParaRPr lang="en-NZ"/>
        </a:p>
      </dgm:t>
    </dgm:pt>
    <dgm:pt modelId="{8ED36B22-AEB9-482D-B680-DDF84CF53170}">
      <dgm:prSet phldrT="[Text]"/>
      <dgm:spPr>
        <a:xfrm rot="240000">
          <a:off x="3074119" y="1434817"/>
          <a:ext cx="1149587" cy="535590"/>
        </a:xfrm>
        <a:prstGeom prst="roundRect">
          <a:avLst/>
        </a:prstGeom>
        <a:solidFill>
          <a:srgbClr val="FFCA08">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NZ">
              <a:solidFill>
                <a:sysClr val="window" lastClr="FFFFFF"/>
              </a:solidFill>
              <a:latin typeface="Calibri" panose="020F0502020204030204"/>
              <a:ea typeface="+mn-ea"/>
              <a:cs typeface="+mn-cs"/>
            </a:rPr>
            <a:t>Strategic</a:t>
          </a:r>
        </a:p>
      </dgm:t>
    </dgm:pt>
    <dgm:pt modelId="{C9EAE8BF-1E4D-43B6-885A-D98D79658BC3}" type="sibTrans" cxnId="{65B9C753-E498-430F-A66D-A0E76518D0B2}">
      <dgm:prSet/>
      <dgm:spPr/>
      <dgm:t>
        <a:bodyPr/>
        <a:lstStyle/>
        <a:p>
          <a:endParaRPr lang="en-NZ"/>
        </a:p>
      </dgm:t>
    </dgm:pt>
    <dgm:pt modelId="{03E0F8B7-6C76-412C-B35B-751AADCC16CC}" type="parTrans" cxnId="{65B9C753-E498-430F-A66D-A0E76518D0B2}">
      <dgm:prSet/>
      <dgm:spPr/>
      <dgm:t>
        <a:bodyPr/>
        <a:lstStyle/>
        <a:p>
          <a:endParaRPr lang="en-NZ"/>
        </a:p>
      </dgm:t>
    </dgm:pt>
    <dgm:pt modelId="{9C6A7665-75F9-4108-A006-1DC078650F31}">
      <dgm:prSet phldrT="[Text]"/>
      <dgm:spPr>
        <a:xfrm rot="240000">
          <a:off x="3032514" y="2010889"/>
          <a:ext cx="1149587" cy="535590"/>
        </a:xfrm>
        <a:prstGeom prst="roundRect">
          <a:avLst/>
        </a:prstGeom>
        <a:solidFill>
          <a:srgbClr val="FFCA08">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NZ" dirty="0">
              <a:solidFill>
                <a:sysClr val="window" lastClr="FFFFFF"/>
              </a:solidFill>
              <a:latin typeface="Calibri" panose="020F0502020204030204"/>
              <a:ea typeface="+mn-ea"/>
              <a:cs typeface="+mn-cs"/>
            </a:rPr>
            <a:t>Outcome focused</a:t>
          </a:r>
        </a:p>
      </dgm:t>
    </dgm:pt>
    <dgm:pt modelId="{7107AC1B-6468-4A90-B7BD-AEB49FF22C48}" type="sibTrans" cxnId="{94C4CDCE-BA67-47EB-AC2F-4F49999E7184}">
      <dgm:prSet/>
      <dgm:spPr/>
      <dgm:t>
        <a:bodyPr/>
        <a:lstStyle/>
        <a:p>
          <a:endParaRPr lang="en-NZ"/>
        </a:p>
      </dgm:t>
    </dgm:pt>
    <dgm:pt modelId="{46551774-8E33-44BB-9F7B-FCD473D01025}" type="parTrans" cxnId="{94C4CDCE-BA67-47EB-AC2F-4F49999E7184}">
      <dgm:prSet/>
      <dgm:spPr/>
      <dgm:t>
        <a:bodyPr/>
        <a:lstStyle/>
        <a:p>
          <a:endParaRPr lang="en-NZ"/>
        </a:p>
      </dgm:t>
    </dgm:pt>
    <dgm:pt modelId="{353B1389-08D6-43D1-ADED-21D6736E7595}">
      <dgm:prSet phldrT="[Text]"/>
      <dgm:spPr>
        <a:xfrm>
          <a:off x="2903102" y="105510"/>
          <a:ext cx="1874284" cy="640080"/>
        </a:xfrm>
        <a:prstGeom prst="roundRect">
          <a:avLst>
            <a:gd name="adj" fmla="val 10000"/>
          </a:avLst>
        </a:prstGeom>
        <a:blipFill rotWithShape="0">
          <a:blip xmlns:r="http://schemas.openxmlformats.org/officeDocument/2006/relationships" r:embed="rId1"/>
          <a:stretch>
            <a:fillRect/>
          </a:stretch>
        </a:blipFill>
        <a:ln w="12700" cap="flat" cmpd="sng" algn="ctr">
          <a:solidFill>
            <a:srgbClr val="FFCA08">
              <a:alpha val="90000"/>
              <a:tint val="40000"/>
              <a:hueOff val="0"/>
              <a:satOff val="0"/>
              <a:lumOff val="0"/>
              <a:alphaOff val="0"/>
            </a:srgbClr>
          </a:solidFill>
          <a:prstDash val="solid"/>
          <a:miter lim="800000"/>
        </a:ln>
        <a:effectLst/>
      </dgm:spPr>
      <dgm:t>
        <a:bodyPr/>
        <a:lstStyle/>
        <a:p>
          <a:endParaRPr lang="en-NZ">
            <a:solidFill>
              <a:sysClr val="windowText" lastClr="000000">
                <a:hueOff val="0"/>
                <a:satOff val="0"/>
                <a:lumOff val="0"/>
                <a:alphaOff val="0"/>
              </a:sysClr>
            </a:solidFill>
            <a:latin typeface="Calibri" panose="020F0502020204030204"/>
            <a:ea typeface="+mn-ea"/>
            <a:cs typeface="+mn-cs"/>
          </a:endParaRPr>
        </a:p>
      </dgm:t>
    </dgm:pt>
    <dgm:pt modelId="{6A7D4ECF-87F1-42DE-9DDE-53F8373AE3F7}" type="sibTrans" cxnId="{C14ACE9E-D083-4D93-A072-605EEC9E34B5}">
      <dgm:prSet/>
      <dgm:spPr/>
      <dgm:t>
        <a:bodyPr/>
        <a:lstStyle/>
        <a:p>
          <a:endParaRPr lang="en-NZ"/>
        </a:p>
      </dgm:t>
    </dgm:pt>
    <dgm:pt modelId="{FEF6C662-1267-4E96-94CA-22779A36B575}" type="parTrans" cxnId="{C14ACE9E-D083-4D93-A072-605EEC9E34B5}">
      <dgm:prSet/>
      <dgm:spPr/>
      <dgm:t>
        <a:bodyPr/>
        <a:lstStyle/>
        <a:p>
          <a:endParaRPr lang="en-NZ"/>
        </a:p>
      </dgm:t>
    </dgm:pt>
    <dgm:pt modelId="{FB69DCCE-E8EF-4AFC-97DC-0011947C919B}" type="pres">
      <dgm:prSet presAssocID="{1773A00D-DD0E-4A34-91C5-78BB26863467}" presName="outerComposite" presStyleCnt="0">
        <dgm:presLayoutVars>
          <dgm:chMax val="2"/>
          <dgm:animLvl val="lvl"/>
          <dgm:resizeHandles val="exact"/>
        </dgm:presLayoutVars>
      </dgm:prSet>
      <dgm:spPr/>
      <dgm:t>
        <a:bodyPr/>
        <a:lstStyle/>
        <a:p>
          <a:endParaRPr lang="en-NZ"/>
        </a:p>
      </dgm:t>
    </dgm:pt>
    <dgm:pt modelId="{AA2493AD-8183-4861-85BC-D0597018B5E0}" type="pres">
      <dgm:prSet presAssocID="{1773A00D-DD0E-4A34-91C5-78BB26863467}" presName="dummyMaxCanvas" presStyleCnt="0"/>
      <dgm:spPr/>
    </dgm:pt>
    <dgm:pt modelId="{D40B348A-D757-4A70-A596-5BBF8DDF7B4D}" type="pres">
      <dgm:prSet presAssocID="{1773A00D-DD0E-4A34-91C5-78BB26863467}" presName="parentComposite" presStyleCnt="0"/>
      <dgm:spPr/>
    </dgm:pt>
    <dgm:pt modelId="{86A75643-72B3-42C6-9C07-14FB7A32E6AA}" type="pres">
      <dgm:prSet presAssocID="{1773A00D-DD0E-4A34-91C5-78BB26863467}" presName="parent1" presStyleLbl="alignAccFollowNode1" presStyleIdx="0" presStyleCnt="4" custLinFactNeighborX="21876" custLinFactNeighborY="18315">
        <dgm:presLayoutVars>
          <dgm:chMax val="4"/>
        </dgm:presLayoutVars>
      </dgm:prSet>
      <dgm:spPr/>
      <dgm:t>
        <a:bodyPr/>
        <a:lstStyle/>
        <a:p>
          <a:endParaRPr lang="en-NZ"/>
        </a:p>
      </dgm:t>
    </dgm:pt>
    <dgm:pt modelId="{0630072C-2222-43A6-9268-74C24BD7FCE8}" type="pres">
      <dgm:prSet presAssocID="{1773A00D-DD0E-4A34-91C5-78BB26863467}" presName="parent2" presStyleLbl="alignAccFollowNode1" presStyleIdx="1" presStyleCnt="4" custScaleX="162678" custLinFactNeighborX="38665" custLinFactNeighborY="16484">
        <dgm:presLayoutVars>
          <dgm:chMax val="4"/>
        </dgm:presLayoutVars>
      </dgm:prSet>
      <dgm:spPr/>
      <dgm:t>
        <a:bodyPr/>
        <a:lstStyle/>
        <a:p>
          <a:endParaRPr lang="en-NZ"/>
        </a:p>
      </dgm:t>
    </dgm:pt>
    <dgm:pt modelId="{0DB40B3D-B770-4C7B-B882-4C159D48C0D6}" type="pres">
      <dgm:prSet presAssocID="{1773A00D-DD0E-4A34-91C5-78BB26863467}" presName="childrenComposite" presStyleCnt="0"/>
      <dgm:spPr/>
    </dgm:pt>
    <dgm:pt modelId="{6888A10E-46C8-4AD6-B51B-09FAD3FB1D6F}" type="pres">
      <dgm:prSet presAssocID="{1773A00D-DD0E-4A34-91C5-78BB26863467}" presName="dummyMaxCanvas_ChildArea" presStyleCnt="0"/>
      <dgm:spPr/>
    </dgm:pt>
    <dgm:pt modelId="{0E6FA5C8-26AE-4B69-98F7-F42DF4DA349F}" type="pres">
      <dgm:prSet presAssocID="{1773A00D-DD0E-4A34-91C5-78BB26863467}" presName="fulcrum" presStyleLbl="alignAccFollowNode1" presStyleIdx="2" presStyleCnt="4"/>
      <dgm:spPr>
        <a:xfrm>
          <a:off x="2503170" y="2720340"/>
          <a:ext cx="480060" cy="480060"/>
        </a:xfrm>
        <a:prstGeom prst="triangle">
          <a:avLst/>
        </a:prstGeom>
        <a:solidFill>
          <a:srgbClr val="FFCA08">
            <a:alpha val="90000"/>
            <a:tint val="40000"/>
            <a:hueOff val="0"/>
            <a:satOff val="0"/>
            <a:lumOff val="0"/>
            <a:alphaOff val="0"/>
          </a:srgbClr>
        </a:solidFill>
        <a:ln w="12700" cap="flat" cmpd="sng" algn="ctr">
          <a:solidFill>
            <a:srgbClr val="FFCA08">
              <a:alpha val="90000"/>
              <a:tint val="40000"/>
              <a:hueOff val="0"/>
              <a:satOff val="0"/>
              <a:lumOff val="0"/>
              <a:alphaOff val="0"/>
            </a:srgbClr>
          </a:solidFill>
          <a:prstDash val="solid"/>
          <a:miter lim="800000"/>
        </a:ln>
        <a:effectLst/>
      </dgm:spPr>
      <dgm:t>
        <a:bodyPr/>
        <a:lstStyle/>
        <a:p>
          <a:endParaRPr lang="en-NZ"/>
        </a:p>
      </dgm:t>
    </dgm:pt>
    <dgm:pt modelId="{AB838699-BB33-4223-9D21-DA3F4E98C9E6}" type="pres">
      <dgm:prSet presAssocID="{1773A00D-DD0E-4A34-91C5-78BB26863467}" presName="balance_23" presStyleLbl="alignAccFollowNode1" presStyleIdx="3" presStyleCnt="4">
        <dgm:presLayoutVars>
          <dgm:bulletEnabled val="1"/>
        </dgm:presLayoutVars>
      </dgm:prSet>
      <dgm:spPr>
        <a:xfrm rot="240000">
          <a:off x="1302580" y="2514628"/>
          <a:ext cx="2881239" cy="201475"/>
        </a:xfrm>
        <a:prstGeom prst="rect">
          <a:avLst/>
        </a:prstGeom>
        <a:solidFill>
          <a:srgbClr val="FFCA08">
            <a:alpha val="90000"/>
            <a:tint val="40000"/>
            <a:hueOff val="0"/>
            <a:satOff val="0"/>
            <a:lumOff val="0"/>
            <a:alphaOff val="0"/>
          </a:srgbClr>
        </a:solidFill>
        <a:ln w="12700" cap="flat" cmpd="sng" algn="ctr">
          <a:solidFill>
            <a:srgbClr val="FFCA08">
              <a:alpha val="90000"/>
              <a:tint val="40000"/>
              <a:hueOff val="0"/>
              <a:satOff val="0"/>
              <a:lumOff val="0"/>
              <a:alphaOff val="0"/>
            </a:srgbClr>
          </a:solidFill>
          <a:prstDash val="solid"/>
          <a:miter lim="800000"/>
        </a:ln>
        <a:effectLst/>
      </dgm:spPr>
      <dgm:t>
        <a:bodyPr/>
        <a:lstStyle/>
        <a:p>
          <a:endParaRPr lang="en-NZ"/>
        </a:p>
      </dgm:t>
    </dgm:pt>
    <dgm:pt modelId="{4255606B-EE52-4B08-A8EC-93FA403F3721}" type="pres">
      <dgm:prSet presAssocID="{1773A00D-DD0E-4A34-91C5-78BB26863467}" presName="right_23_1" presStyleLbl="node1" presStyleIdx="0" presStyleCnt="5">
        <dgm:presLayoutVars>
          <dgm:bulletEnabled val="1"/>
        </dgm:presLayoutVars>
      </dgm:prSet>
      <dgm:spPr/>
      <dgm:t>
        <a:bodyPr/>
        <a:lstStyle/>
        <a:p>
          <a:endParaRPr lang="en-NZ"/>
        </a:p>
      </dgm:t>
    </dgm:pt>
    <dgm:pt modelId="{71015414-D795-4F51-8828-6CA75E25238E}" type="pres">
      <dgm:prSet presAssocID="{1773A00D-DD0E-4A34-91C5-78BB26863467}" presName="right_23_2" presStyleLbl="node1" presStyleIdx="1" presStyleCnt="5">
        <dgm:presLayoutVars>
          <dgm:bulletEnabled val="1"/>
        </dgm:presLayoutVars>
      </dgm:prSet>
      <dgm:spPr/>
      <dgm:t>
        <a:bodyPr/>
        <a:lstStyle/>
        <a:p>
          <a:endParaRPr lang="en-NZ"/>
        </a:p>
      </dgm:t>
    </dgm:pt>
    <dgm:pt modelId="{00348C79-2A4C-4410-B987-F6E4F850A1AA}" type="pres">
      <dgm:prSet presAssocID="{1773A00D-DD0E-4A34-91C5-78BB26863467}" presName="right_23_3" presStyleLbl="node1" presStyleIdx="2" presStyleCnt="5">
        <dgm:presLayoutVars>
          <dgm:bulletEnabled val="1"/>
        </dgm:presLayoutVars>
      </dgm:prSet>
      <dgm:spPr/>
      <dgm:t>
        <a:bodyPr/>
        <a:lstStyle/>
        <a:p>
          <a:endParaRPr lang="en-NZ"/>
        </a:p>
      </dgm:t>
    </dgm:pt>
    <dgm:pt modelId="{6B1770AA-87FF-471E-B3BC-70409F33DF21}" type="pres">
      <dgm:prSet presAssocID="{1773A00D-DD0E-4A34-91C5-78BB26863467}" presName="left_23_1" presStyleLbl="node1" presStyleIdx="3" presStyleCnt="5">
        <dgm:presLayoutVars>
          <dgm:bulletEnabled val="1"/>
        </dgm:presLayoutVars>
      </dgm:prSet>
      <dgm:spPr/>
      <dgm:t>
        <a:bodyPr/>
        <a:lstStyle/>
        <a:p>
          <a:endParaRPr lang="en-NZ"/>
        </a:p>
      </dgm:t>
    </dgm:pt>
    <dgm:pt modelId="{1FA4C9B5-E224-4996-934E-CECE1E11A2B5}" type="pres">
      <dgm:prSet presAssocID="{1773A00D-DD0E-4A34-91C5-78BB26863467}" presName="left_23_2" presStyleLbl="node1" presStyleIdx="4" presStyleCnt="5">
        <dgm:presLayoutVars>
          <dgm:bulletEnabled val="1"/>
        </dgm:presLayoutVars>
      </dgm:prSet>
      <dgm:spPr/>
      <dgm:t>
        <a:bodyPr/>
        <a:lstStyle/>
        <a:p>
          <a:endParaRPr lang="en-NZ"/>
        </a:p>
      </dgm:t>
    </dgm:pt>
  </dgm:ptLst>
  <dgm:cxnLst>
    <dgm:cxn modelId="{FCBEDBBD-7FC1-459F-9CFE-0D1275BC8F2E}" type="presOf" srcId="{CB9539FB-DD67-4495-96A9-FE5F1B275208}" destId="{6B1770AA-87FF-471E-B3BC-70409F33DF21}" srcOrd="0" destOrd="0" presId="urn:microsoft.com/office/officeart/2005/8/layout/balance1"/>
    <dgm:cxn modelId="{692ECFD3-BB54-4D13-BEA3-6D7343E88831}" srcId="{353B1389-08D6-43D1-ADED-21D6736E7595}" destId="{947D0D08-B31C-4B7C-9C9D-323DE1F28DED}" srcOrd="2" destOrd="0" parTransId="{3BD530AD-C7B6-46EA-8FCB-181A381D4FF4}" sibTransId="{368356CE-2E95-4F04-97DA-7B412131CB1F}"/>
    <dgm:cxn modelId="{C14ACE9E-D083-4D93-A072-605EEC9E34B5}" srcId="{1773A00D-DD0E-4A34-91C5-78BB26863467}" destId="{353B1389-08D6-43D1-ADED-21D6736E7595}" srcOrd="1" destOrd="0" parTransId="{FEF6C662-1267-4E96-94CA-22779A36B575}" sibTransId="{6A7D4ECF-87F1-42DE-9DDE-53F8373AE3F7}"/>
    <dgm:cxn modelId="{65B9C753-E498-430F-A66D-A0E76518D0B2}" srcId="{353B1389-08D6-43D1-ADED-21D6736E7595}" destId="{8ED36B22-AEB9-482D-B680-DDF84CF53170}" srcOrd="1" destOrd="0" parTransId="{03E0F8B7-6C76-412C-B35B-751AADCC16CC}" sibTransId="{C9EAE8BF-1E4D-43B6-885A-D98D79658BC3}"/>
    <dgm:cxn modelId="{145D6EB9-1BF3-4510-A452-4EA615A71D51}" srcId="{1773A00D-DD0E-4A34-91C5-78BB26863467}" destId="{AEC0B59E-5007-438C-BB82-F6E23FAF68C7}" srcOrd="0" destOrd="0" parTransId="{F4803085-8CED-46F2-9421-F0A1DF1184D5}" sibTransId="{A9E5C82B-9A5C-43F5-B59A-018A049C7D1F}"/>
    <dgm:cxn modelId="{66F976C5-0E44-4EC8-A163-2DCAB3CD0AFF}" type="presOf" srcId="{1773A00D-DD0E-4A34-91C5-78BB26863467}" destId="{FB69DCCE-E8EF-4AFC-97DC-0011947C919B}" srcOrd="0" destOrd="0" presId="urn:microsoft.com/office/officeart/2005/8/layout/balance1"/>
    <dgm:cxn modelId="{7417E9F1-5729-4EF3-BE2A-29965BBF78D4}" srcId="{AEC0B59E-5007-438C-BB82-F6E23FAF68C7}" destId="{CB9539FB-DD67-4495-96A9-FE5F1B275208}" srcOrd="0" destOrd="0" parTransId="{405F7227-9CAF-47F3-BBD1-309248F9C979}" sibTransId="{A66F2AC8-6BBC-4BC8-8274-42D2E0852159}"/>
    <dgm:cxn modelId="{8F3AFC3D-1353-4DD9-9FE3-B562684123FC}" srcId="{AEC0B59E-5007-438C-BB82-F6E23FAF68C7}" destId="{8F00145F-93C3-4FA2-BF3E-F00C2053AB4D}" srcOrd="1" destOrd="0" parTransId="{2A38401D-6BBC-49F5-9D91-391BCA733353}" sibTransId="{0352E242-DE00-40E7-852C-36047F89E528}"/>
    <dgm:cxn modelId="{B840D39C-50FC-4088-997E-8FDFD2705F1A}" type="presOf" srcId="{9C6A7665-75F9-4108-A006-1DC078650F31}" destId="{4255606B-EE52-4B08-A8EC-93FA403F3721}" srcOrd="0" destOrd="0" presId="urn:microsoft.com/office/officeart/2005/8/layout/balance1"/>
    <dgm:cxn modelId="{F49AEF27-3A04-4808-A2FE-CE3EE9A7F8D7}" type="presOf" srcId="{8ED36B22-AEB9-482D-B680-DDF84CF53170}" destId="{71015414-D795-4F51-8828-6CA75E25238E}" srcOrd="0" destOrd="0" presId="urn:microsoft.com/office/officeart/2005/8/layout/balance1"/>
    <dgm:cxn modelId="{0FF65FDC-632B-4FD5-A251-96BFB4E3F1E7}" type="presOf" srcId="{8F00145F-93C3-4FA2-BF3E-F00C2053AB4D}" destId="{1FA4C9B5-E224-4996-934E-CECE1E11A2B5}" srcOrd="0" destOrd="0" presId="urn:microsoft.com/office/officeart/2005/8/layout/balance1"/>
    <dgm:cxn modelId="{030B8111-B218-414E-8A12-C04F03F1FBF1}" type="presOf" srcId="{AEC0B59E-5007-438C-BB82-F6E23FAF68C7}" destId="{86A75643-72B3-42C6-9C07-14FB7A32E6AA}" srcOrd="0" destOrd="0" presId="urn:microsoft.com/office/officeart/2005/8/layout/balance1"/>
    <dgm:cxn modelId="{9AFFEB22-9060-4480-953B-FFD70623AE70}" type="presOf" srcId="{353B1389-08D6-43D1-ADED-21D6736E7595}" destId="{0630072C-2222-43A6-9268-74C24BD7FCE8}" srcOrd="0" destOrd="0" presId="urn:microsoft.com/office/officeart/2005/8/layout/balance1"/>
    <dgm:cxn modelId="{94C4CDCE-BA67-47EB-AC2F-4F49999E7184}" srcId="{353B1389-08D6-43D1-ADED-21D6736E7595}" destId="{9C6A7665-75F9-4108-A006-1DC078650F31}" srcOrd="0" destOrd="0" parTransId="{46551774-8E33-44BB-9F7B-FCD473D01025}" sibTransId="{7107AC1B-6468-4A90-B7BD-AEB49FF22C48}"/>
    <dgm:cxn modelId="{CEAD24FD-AC01-46B2-BF8E-B9D11C678564}" type="presOf" srcId="{947D0D08-B31C-4B7C-9C9D-323DE1F28DED}" destId="{00348C79-2A4C-4410-B987-F6E4F850A1AA}" srcOrd="0" destOrd="0" presId="urn:microsoft.com/office/officeart/2005/8/layout/balance1"/>
    <dgm:cxn modelId="{AE9CF486-6E94-450C-A5D6-F0B617F266A1}" type="presParOf" srcId="{FB69DCCE-E8EF-4AFC-97DC-0011947C919B}" destId="{AA2493AD-8183-4861-85BC-D0597018B5E0}" srcOrd="0" destOrd="0" presId="urn:microsoft.com/office/officeart/2005/8/layout/balance1"/>
    <dgm:cxn modelId="{D412F34D-6281-433C-9C8E-72D2F1C8D0D2}" type="presParOf" srcId="{FB69DCCE-E8EF-4AFC-97DC-0011947C919B}" destId="{D40B348A-D757-4A70-A596-5BBF8DDF7B4D}" srcOrd="1" destOrd="0" presId="urn:microsoft.com/office/officeart/2005/8/layout/balance1"/>
    <dgm:cxn modelId="{FA87AC45-CF3D-4D61-828F-807E2DAE5E71}" type="presParOf" srcId="{D40B348A-D757-4A70-A596-5BBF8DDF7B4D}" destId="{86A75643-72B3-42C6-9C07-14FB7A32E6AA}" srcOrd="0" destOrd="0" presId="urn:microsoft.com/office/officeart/2005/8/layout/balance1"/>
    <dgm:cxn modelId="{A3091D02-483D-4A42-8C6F-258D0F514BBC}" type="presParOf" srcId="{D40B348A-D757-4A70-A596-5BBF8DDF7B4D}" destId="{0630072C-2222-43A6-9268-74C24BD7FCE8}" srcOrd="1" destOrd="0" presId="urn:microsoft.com/office/officeart/2005/8/layout/balance1"/>
    <dgm:cxn modelId="{DC1644C1-C2C3-4E64-B29A-5924E1066756}" type="presParOf" srcId="{FB69DCCE-E8EF-4AFC-97DC-0011947C919B}" destId="{0DB40B3D-B770-4C7B-B882-4C159D48C0D6}" srcOrd="2" destOrd="0" presId="urn:microsoft.com/office/officeart/2005/8/layout/balance1"/>
    <dgm:cxn modelId="{0C221A71-F057-411D-B745-C8D060773CB2}" type="presParOf" srcId="{0DB40B3D-B770-4C7B-B882-4C159D48C0D6}" destId="{6888A10E-46C8-4AD6-B51B-09FAD3FB1D6F}" srcOrd="0" destOrd="0" presId="urn:microsoft.com/office/officeart/2005/8/layout/balance1"/>
    <dgm:cxn modelId="{95AB8144-A879-4C3A-8241-B75CE7B5B69A}" type="presParOf" srcId="{0DB40B3D-B770-4C7B-B882-4C159D48C0D6}" destId="{0E6FA5C8-26AE-4B69-98F7-F42DF4DA349F}" srcOrd="1" destOrd="0" presId="urn:microsoft.com/office/officeart/2005/8/layout/balance1"/>
    <dgm:cxn modelId="{F0AED7BB-6F76-46DC-81DB-C3F61EAF6542}" type="presParOf" srcId="{0DB40B3D-B770-4C7B-B882-4C159D48C0D6}" destId="{AB838699-BB33-4223-9D21-DA3F4E98C9E6}" srcOrd="2" destOrd="0" presId="urn:microsoft.com/office/officeart/2005/8/layout/balance1"/>
    <dgm:cxn modelId="{17703D88-B226-4133-B7B8-B8B866756849}" type="presParOf" srcId="{0DB40B3D-B770-4C7B-B882-4C159D48C0D6}" destId="{4255606B-EE52-4B08-A8EC-93FA403F3721}" srcOrd="3" destOrd="0" presId="urn:microsoft.com/office/officeart/2005/8/layout/balance1"/>
    <dgm:cxn modelId="{33684788-5966-4F83-9C93-BD2A836FED7A}" type="presParOf" srcId="{0DB40B3D-B770-4C7B-B882-4C159D48C0D6}" destId="{71015414-D795-4F51-8828-6CA75E25238E}" srcOrd="4" destOrd="0" presId="urn:microsoft.com/office/officeart/2005/8/layout/balance1"/>
    <dgm:cxn modelId="{D548DB40-73FE-46D6-970D-86F7FE6B88E2}" type="presParOf" srcId="{0DB40B3D-B770-4C7B-B882-4C159D48C0D6}" destId="{00348C79-2A4C-4410-B987-F6E4F850A1AA}" srcOrd="5" destOrd="0" presId="urn:microsoft.com/office/officeart/2005/8/layout/balance1"/>
    <dgm:cxn modelId="{2AD63B88-6555-45DF-8385-AA2C3C12962C}" type="presParOf" srcId="{0DB40B3D-B770-4C7B-B882-4C159D48C0D6}" destId="{6B1770AA-87FF-471E-B3BC-70409F33DF21}" srcOrd="6" destOrd="0" presId="urn:microsoft.com/office/officeart/2005/8/layout/balance1"/>
    <dgm:cxn modelId="{71A72EF0-B769-4057-9B9C-AE1757C8D886}" type="presParOf" srcId="{0DB40B3D-B770-4C7B-B882-4C159D48C0D6}" destId="{1FA4C9B5-E224-4996-934E-CECE1E11A2B5}"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25" tIns="45713" rIns="91425" bIns="45713" rtlCol="0"/>
          <a:lstStyle>
            <a:lvl1pPr algn="l">
              <a:defRPr sz="1200"/>
            </a:lvl1pPr>
          </a:lstStyle>
          <a:p>
            <a:endParaRPr lang="en-NZ"/>
          </a:p>
        </p:txBody>
      </p:sp>
      <p:sp>
        <p:nvSpPr>
          <p:cNvPr id="3" name="Date Placeholder 2"/>
          <p:cNvSpPr>
            <a:spLocks noGrp="1"/>
          </p:cNvSpPr>
          <p:nvPr>
            <p:ph type="dt" sz="quarter" idx="1"/>
          </p:nvPr>
        </p:nvSpPr>
        <p:spPr>
          <a:xfrm>
            <a:off x="3849690" y="0"/>
            <a:ext cx="2946400" cy="496888"/>
          </a:xfrm>
          <a:prstGeom prst="rect">
            <a:avLst/>
          </a:prstGeom>
        </p:spPr>
        <p:txBody>
          <a:bodyPr vert="horz" lIns="91425" tIns="45713" rIns="91425" bIns="45713" rtlCol="0"/>
          <a:lstStyle>
            <a:lvl1pPr algn="r">
              <a:defRPr sz="1200"/>
            </a:lvl1pPr>
          </a:lstStyle>
          <a:p>
            <a:fld id="{0D7E84F4-E375-49E9-AB8C-F082061B9F20}" type="datetimeFigureOut">
              <a:rPr lang="en-NZ" smtClean="0"/>
              <a:pPr/>
              <a:t>21/10/2016</a:t>
            </a:fld>
            <a:endParaRPr lang="en-NZ"/>
          </a:p>
        </p:txBody>
      </p:sp>
      <p:sp>
        <p:nvSpPr>
          <p:cNvPr id="4" name="Footer Placeholder 3"/>
          <p:cNvSpPr>
            <a:spLocks noGrp="1"/>
          </p:cNvSpPr>
          <p:nvPr>
            <p:ph type="ftr" sz="quarter" idx="2"/>
          </p:nvPr>
        </p:nvSpPr>
        <p:spPr>
          <a:xfrm>
            <a:off x="0" y="9428165"/>
            <a:ext cx="2946400" cy="496887"/>
          </a:xfrm>
          <a:prstGeom prst="rect">
            <a:avLst/>
          </a:prstGeom>
        </p:spPr>
        <p:txBody>
          <a:bodyPr vert="horz" lIns="91425" tIns="45713" rIns="91425" bIns="45713" rtlCol="0" anchor="b"/>
          <a:lstStyle>
            <a:lvl1pPr algn="l">
              <a:defRPr sz="1200"/>
            </a:lvl1pPr>
          </a:lstStyle>
          <a:p>
            <a:endParaRPr lang="en-NZ"/>
          </a:p>
        </p:txBody>
      </p:sp>
      <p:sp>
        <p:nvSpPr>
          <p:cNvPr id="5" name="Slide Number Placeholder 4"/>
          <p:cNvSpPr>
            <a:spLocks noGrp="1"/>
          </p:cNvSpPr>
          <p:nvPr>
            <p:ph type="sldNum" sz="quarter" idx="3"/>
          </p:nvPr>
        </p:nvSpPr>
        <p:spPr>
          <a:xfrm>
            <a:off x="3849690" y="9428165"/>
            <a:ext cx="2946400" cy="496887"/>
          </a:xfrm>
          <a:prstGeom prst="rect">
            <a:avLst/>
          </a:prstGeom>
        </p:spPr>
        <p:txBody>
          <a:bodyPr vert="horz" lIns="91425" tIns="45713" rIns="91425" bIns="45713" rtlCol="0" anchor="b"/>
          <a:lstStyle>
            <a:lvl1pPr algn="r">
              <a:defRPr sz="1200"/>
            </a:lvl1pPr>
          </a:lstStyle>
          <a:p>
            <a:fld id="{557DB140-9C6E-4679-9B24-D3279D5D1192}" type="slidenum">
              <a:rPr lang="en-NZ" smtClean="0"/>
              <a:pPr/>
              <a:t>‹#›</a:t>
            </a:fld>
            <a:endParaRPr lang="en-NZ"/>
          </a:p>
        </p:txBody>
      </p:sp>
    </p:spTree>
    <p:extLst>
      <p:ext uri="{BB962C8B-B14F-4D97-AF65-F5344CB8AC3E}">
        <p14:creationId xmlns:p14="http://schemas.microsoft.com/office/powerpoint/2010/main" val="434867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2"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lvl1pPr>
              <a:defRPr sz="1200"/>
            </a:lvl1pPr>
          </a:lstStyle>
          <a:p>
            <a:endParaRPr lang="en-NZ"/>
          </a:p>
        </p:txBody>
      </p:sp>
      <p:sp>
        <p:nvSpPr>
          <p:cNvPr id="8195" name="Rectangle 3"/>
          <p:cNvSpPr>
            <a:spLocks noGrp="1" noChangeArrowheads="1"/>
          </p:cNvSpPr>
          <p:nvPr>
            <p:ph type="dt" idx="1"/>
          </p:nvPr>
        </p:nvSpPr>
        <p:spPr bwMode="auto">
          <a:xfrm>
            <a:off x="3850445" y="1"/>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lvl1pPr algn="r">
              <a:defRPr sz="1200"/>
            </a:lvl1pPr>
          </a:lstStyle>
          <a:p>
            <a:endParaRPr lang="en-NZ"/>
          </a:p>
        </p:txBody>
      </p:sp>
      <p:sp>
        <p:nvSpPr>
          <p:cNvPr id="81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768" y="4715155"/>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p>
            <a:pPr lvl="0"/>
            <a:r>
              <a:rPr lang="en-NZ" smtClean="0"/>
              <a:t>Click to edit Master text styles</a:t>
            </a:r>
          </a:p>
          <a:p>
            <a:pPr lvl="1"/>
            <a:r>
              <a:rPr lang="en-NZ" smtClean="0"/>
              <a:t>Second level</a:t>
            </a:r>
          </a:p>
          <a:p>
            <a:pPr lvl="2"/>
            <a:r>
              <a:rPr lang="en-NZ" smtClean="0"/>
              <a:t>Third level</a:t>
            </a:r>
          </a:p>
          <a:p>
            <a:pPr lvl="3"/>
            <a:r>
              <a:rPr lang="en-NZ" smtClean="0"/>
              <a:t>Fourth level</a:t>
            </a:r>
          </a:p>
          <a:p>
            <a:pPr lvl="4"/>
            <a:r>
              <a:rPr lang="en-NZ" smtClean="0"/>
              <a:t>Fifth level</a:t>
            </a:r>
          </a:p>
        </p:txBody>
      </p:sp>
      <p:sp>
        <p:nvSpPr>
          <p:cNvPr id="8198" name="Rectangle 6"/>
          <p:cNvSpPr>
            <a:spLocks noGrp="1" noChangeArrowheads="1"/>
          </p:cNvSpPr>
          <p:nvPr>
            <p:ph type="ftr" sz="quarter" idx="4"/>
          </p:nvPr>
        </p:nvSpPr>
        <p:spPr bwMode="auto">
          <a:xfrm>
            <a:off x="2"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b" anchorCtr="0" compatLnSpc="1">
            <a:prstTxWarp prst="textNoShape">
              <a:avLst/>
            </a:prstTxWarp>
          </a:bodyPr>
          <a:lstStyle>
            <a:lvl1pPr>
              <a:defRPr sz="1200"/>
            </a:lvl1pPr>
          </a:lstStyle>
          <a:p>
            <a:endParaRPr lang="en-NZ"/>
          </a:p>
        </p:txBody>
      </p:sp>
      <p:sp>
        <p:nvSpPr>
          <p:cNvPr id="8199" name="Rectangle 7"/>
          <p:cNvSpPr>
            <a:spLocks noGrp="1" noChangeArrowheads="1"/>
          </p:cNvSpPr>
          <p:nvPr>
            <p:ph type="sldNum" sz="quarter" idx="5"/>
          </p:nvPr>
        </p:nvSpPr>
        <p:spPr bwMode="auto">
          <a:xfrm>
            <a:off x="3850445"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b" anchorCtr="0" compatLnSpc="1">
            <a:prstTxWarp prst="textNoShape">
              <a:avLst/>
            </a:prstTxWarp>
          </a:bodyPr>
          <a:lstStyle>
            <a:lvl1pPr algn="r">
              <a:defRPr sz="1200"/>
            </a:lvl1pPr>
          </a:lstStyle>
          <a:p>
            <a:fld id="{DBAFA122-76DB-4760-AA88-71AE5F2EFDC7}" type="slidenum">
              <a:rPr lang="en-NZ"/>
              <a:pPr/>
              <a:t>‹#›</a:t>
            </a:fld>
            <a:endParaRPr lang="en-NZ"/>
          </a:p>
        </p:txBody>
      </p:sp>
    </p:spTree>
    <p:extLst>
      <p:ext uri="{BB962C8B-B14F-4D97-AF65-F5344CB8AC3E}">
        <p14:creationId xmlns:p14="http://schemas.microsoft.com/office/powerpoint/2010/main" val="40490679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b="1" i="1"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1</a:t>
            </a:fld>
            <a:endParaRPr lang="en-NZ">
              <a:solidFill>
                <a:srgbClr val="000000"/>
              </a:solidFill>
            </a:endParaRPr>
          </a:p>
        </p:txBody>
      </p:sp>
    </p:spTree>
    <p:extLst>
      <p:ext uri="{BB962C8B-B14F-4D97-AF65-F5344CB8AC3E}">
        <p14:creationId xmlns:p14="http://schemas.microsoft.com/office/powerpoint/2010/main" val="315930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NZ" sz="1800" b="0" i="0" dirty="0" smtClean="0">
                <a:solidFill>
                  <a:srgbClr val="009FB5"/>
                </a:solidFill>
              </a:rPr>
              <a:t>Not just a beautiful mountain…</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NZ" sz="1800" b="0" i="0" u="none" strike="noStrike" kern="1200" cap="none" spc="0" normalizeH="0" baseline="0" noProof="0" dirty="0" smtClean="0">
                <a:ln>
                  <a:noFill/>
                </a:ln>
                <a:solidFill>
                  <a:srgbClr val="009FB5"/>
                </a:solidFill>
                <a:effectLst/>
                <a:uLnTx/>
                <a:uFillTx/>
                <a:latin typeface="Arial" charset="0"/>
                <a:ea typeface="+mn-ea"/>
                <a:cs typeface="Arial" charset="0"/>
              </a:rPr>
              <a:t>Visitors are surprised how much there is to do here</a:t>
            </a: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Coastal walkway</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srgbClr val="4F81BD">
                    <a:lumMod val="75000"/>
                  </a:srgbClr>
                </a:solidFill>
                <a:effectLst/>
                <a:uLnTx/>
                <a:uFillTx/>
                <a:latin typeface="Arial" charset="0"/>
                <a:ea typeface="+mn-ea"/>
                <a:cs typeface="Arial" charset="0"/>
              </a:rPr>
              <a:t>Windwand</a:t>
            </a: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srgbClr val="4F81BD">
                    <a:lumMod val="75000"/>
                  </a:srgbClr>
                </a:solidFill>
                <a:effectLst/>
                <a:uLnTx/>
                <a:uFillTx/>
                <a:latin typeface="Arial" charset="0"/>
                <a:ea typeface="+mn-ea"/>
                <a:cs typeface="Arial" charset="0"/>
              </a:rPr>
              <a:t>Womad</a:t>
            </a: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Arts and Culture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Festival of Lights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srgbClr val="4F81BD">
                    <a:lumMod val="75000"/>
                  </a:srgbClr>
                </a:solidFill>
                <a:effectLst/>
                <a:uLnTx/>
                <a:uFillTx/>
                <a:latin typeface="Arial" charset="0"/>
                <a:ea typeface="+mn-ea"/>
                <a:cs typeface="Arial" charset="0"/>
              </a:rPr>
              <a:t>Americania</a:t>
            </a: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Yarrows Stadium</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Opera House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Surf and skating scene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Cafes and restaurants</a:t>
            </a: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10</a:t>
            </a:fld>
            <a:endParaRPr lang="en-NZ">
              <a:solidFill>
                <a:srgbClr val="000000"/>
              </a:solidFill>
            </a:endParaRPr>
          </a:p>
        </p:txBody>
      </p:sp>
    </p:spTree>
    <p:extLst>
      <p:ext uri="{BB962C8B-B14F-4D97-AF65-F5344CB8AC3E}">
        <p14:creationId xmlns:p14="http://schemas.microsoft.com/office/powerpoint/2010/main" val="379042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Font typeface="Arial" panose="020B0604020202020204" pitchFamily="34" charset="0"/>
              <a:buNone/>
            </a:pPr>
            <a:r>
              <a:rPr lang="en-US" b="0" i="0" baseline="0" dirty="0" smtClean="0">
                <a:solidFill>
                  <a:schemeClr val="accent5">
                    <a:lumMod val="50000"/>
                  </a:schemeClr>
                </a:solidFill>
                <a:latin typeface="Arial" charset="0"/>
                <a:cs typeface="Arial" charset="0"/>
              </a:rPr>
              <a:t>Our District Plan was written in the 1990s and is now out of date.</a:t>
            </a:r>
          </a:p>
          <a:p>
            <a:pPr marL="0" indent="0">
              <a:buFont typeface="Arial" panose="020B0604020202020204" pitchFamily="34" charset="0"/>
              <a:buNone/>
            </a:pPr>
            <a:r>
              <a:rPr lang="en-US" b="0" i="0" baseline="0" dirty="0" smtClean="0">
                <a:solidFill>
                  <a:schemeClr val="accent5">
                    <a:lumMod val="50000"/>
                  </a:schemeClr>
                </a:solidFill>
                <a:latin typeface="Arial" charset="0"/>
                <a:cs typeface="Arial" charset="0"/>
              </a:rPr>
              <a:t>RETAIL: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19% retail leakage. </a:t>
            </a:r>
            <a:r>
              <a:rPr kumimoji="0" lang="en-US" sz="1200" b="0" i="0" u="none" strike="noStrike" kern="1200" cap="none" spc="0" normalizeH="0" baseline="0" noProof="0" dirty="0" smtClean="0">
                <a:ln>
                  <a:noFill/>
                </a:ln>
                <a:solidFill>
                  <a:srgbClr val="DAEDEF">
                    <a:lumMod val="50000"/>
                  </a:srgbClr>
                </a:solidFill>
                <a:effectLst/>
                <a:uLnTx/>
                <a:uFillTx/>
                <a:latin typeface="Arial" charset="0"/>
                <a:ea typeface="+mn-ea"/>
                <a:cs typeface="Arial" charset="0"/>
              </a:rPr>
              <a:t>Retail and commercial activity bleeding away from CBD spreading to CBD fringe and out of commercial areas altogether.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DAEDEF">
                    <a:lumMod val="50000"/>
                  </a:srgbClr>
                </a:solidFill>
                <a:effectLst/>
                <a:uLnTx/>
                <a:uFillTx/>
                <a:latin typeface="Arial" charset="0"/>
                <a:ea typeface="+mn-ea"/>
                <a:cs typeface="Arial" charset="0"/>
              </a:rPr>
              <a:t>T</a:t>
            </a:r>
            <a:r>
              <a:rPr kumimoji="0" lang="en-NZ" sz="12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he CBD core is currently experiencing negative growth in retail and commercial activity, including employment loss.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NZ" sz="1200" b="1"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This trend needs to be reversed.  </a:t>
            </a:r>
            <a:r>
              <a:rPr kumimoji="0" lang="en-US" sz="1200" b="1" i="0" u="none" strike="noStrike" kern="1200" cap="none" spc="0" normalizeH="0" baseline="0" noProof="0" dirty="0" smtClean="0">
                <a:ln>
                  <a:noFill/>
                </a:ln>
                <a:solidFill>
                  <a:srgbClr val="DAEDEF">
                    <a:lumMod val="50000"/>
                  </a:srgbClr>
                </a:solidFill>
                <a:effectLst/>
                <a:uLnTx/>
                <a:uFillTx/>
                <a:latin typeface="Arial" charset="0"/>
                <a:ea typeface="+mn-ea"/>
                <a:cs typeface="Arial" charset="0"/>
              </a:rPr>
              <a:t>Lowers NP competitiveness, the communities economic wellbeing and social amenity and creates</a:t>
            </a:r>
            <a:r>
              <a:rPr kumimoji="0" lang="en-US" sz="1600" b="1"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uncertainty and direction for investment.</a:t>
            </a:r>
            <a:endParaRPr lang="en-US" b="1" i="0" baseline="0" dirty="0" smtClean="0">
              <a:solidFill>
                <a:schemeClr val="accent5">
                  <a:lumMod val="50000"/>
                </a:schemeClr>
              </a:solidFill>
              <a:latin typeface="Arial" charset="0"/>
              <a:cs typeface="Arial" charset="0"/>
            </a:endParaRPr>
          </a:p>
          <a:p>
            <a:pPr marL="171450" indent="-171450">
              <a:buFont typeface="Arial" panose="020B0604020202020204" pitchFamily="34" charset="0"/>
              <a:buChar char="•"/>
            </a:pPr>
            <a:r>
              <a:rPr kumimoji="0" lang="en-NZ" sz="12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CBD has an excess of retail space.</a:t>
            </a:r>
            <a:r>
              <a:rPr lang="en-US" b="0" i="0" baseline="0" dirty="0" smtClean="0">
                <a:solidFill>
                  <a:schemeClr val="accent5">
                    <a:lumMod val="50000"/>
                  </a:schemeClr>
                </a:solidFill>
                <a:latin typeface="Arial" charset="0"/>
                <a:cs typeface="Arial" charset="0"/>
              </a:rPr>
              <a:t>We have a gap in </a:t>
            </a:r>
            <a:r>
              <a:rPr lang="en-NZ" dirty="0" smtClean="0">
                <a:solidFill>
                  <a:srgbClr val="4F81BD">
                    <a:lumMod val="75000"/>
                  </a:srgbClr>
                </a:solidFill>
                <a:latin typeface="Arial" charset="0"/>
                <a:cs typeface="Arial" charset="0"/>
              </a:rPr>
              <a:t>Clothing, Footwear and soft goods offer</a:t>
            </a:r>
            <a:r>
              <a:rPr lang="en-NZ" baseline="0" dirty="0" smtClean="0">
                <a:solidFill>
                  <a:srgbClr val="4F81BD">
                    <a:lumMod val="75000"/>
                  </a:srgbClr>
                </a:solidFill>
                <a:latin typeface="Arial" charset="0"/>
                <a:cs typeface="Arial" charset="0"/>
              </a:rPr>
              <a:t>. </a:t>
            </a:r>
            <a:r>
              <a:rPr lang="en-NZ" dirty="0" smtClean="0">
                <a:solidFill>
                  <a:srgbClr val="4F81BD">
                    <a:lumMod val="75000"/>
                  </a:srgbClr>
                </a:solidFill>
                <a:latin typeface="Arial" charset="0"/>
                <a:cs typeface="Arial" charset="0"/>
              </a:rPr>
              <a:t>Market opportunities exist for improved provision and performance – needs to meet todays modern market requirements.</a:t>
            </a:r>
          </a:p>
          <a:p>
            <a:pPr marL="171450" indent="-171450">
              <a:buFont typeface="Arial" panose="020B0604020202020204" pitchFamily="34" charset="0"/>
              <a:buChar char="•"/>
            </a:pPr>
            <a:r>
              <a:rPr lang="en-NZ" dirty="0" smtClean="0">
                <a:solidFill>
                  <a:srgbClr val="4F81BD">
                    <a:lumMod val="75000"/>
                  </a:srgbClr>
                </a:solidFill>
                <a:latin typeface="Arial" charset="0"/>
                <a:cs typeface="Arial" charset="0"/>
              </a:rPr>
              <a:t>Focus needs to be on quality retail stores, retail environments and retail experiences.</a:t>
            </a:r>
          </a:p>
          <a:p>
            <a:pPr marL="0" indent="0">
              <a:buFont typeface="Arial" panose="020B0604020202020204" pitchFamily="34" charset="0"/>
              <a:buNone/>
            </a:pPr>
            <a:r>
              <a:rPr lang="en-NZ" dirty="0" smtClean="0">
                <a:solidFill>
                  <a:srgbClr val="4F81BD">
                    <a:lumMod val="75000"/>
                  </a:srgbClr>
                </a:solidFill>
                <a:latin typeface="Arial" charset="0"/>
                <a:cs typeface="Arial" charset="0"/>
              </a:rPr>
              <a:t>COMMERICAL:</a:t>
            </a:r>
          </a:p>
          <a:p>
            <a:pPr marL="171450" indent="-171450">
              <a:buFont typeface="Arial" panose="020B0604020202020204" pitchFamily="34" charset="0"/>
              <a:buChar char="•"/>
            </a:pPr>
            <a:r>
              <a:rPr lang="en-NZ" dirty="0" smtClean="0">
                <a:solidFill>
                  <a:srgbClr val="4F81BD">
                    <a:lumMod val="75000"/>
                  </a:srgbClr>
                </a:solidFill>
                <a:latin typeface="Arial" charset="0"/>
                <a:cs typeface="Arial" charset="0"/>
              </a:rPr>
              <a:t>An additional 10ha “at grade” of commercial office land is required to meet forecast demand.  The most economically efficient and productive use of land resource is to accommodate growth of 2-3 storey developments 2-3 Ha.  This can be comfortably accommodated in the existing CBD areas.</a:t>
            </a:r>
          </a:p>
          <a:p>
            <a:pPr marL="0" indent="0">
              <a:buFont typeface="Arial" panose="020B0604020202020204" pitchFamily="34" charset="0"/>
              <a:buNone/>
            </a:pPr>
            <a:r>
              <a:rPr lang="en-NZ" dirty="0" smtClean="0">
                <a:solidFill>
                  <a:srgbClr val="4F81BD">
                    <a:lumMod val="75000"/>
                  </a:srgbClr>
                </a:solidFill>
                <a:latin typeface="Arial" charset="0"/>
                <a:cs typeface="Arial" charset="0"/>
              </a:rPr>
              <a:t>RESIDENTIAL:</a:t>
            </a:r>
            <a:r>
              <a:rPr lang="en-NZ" baseline="0" dirty="0" smtClean="0">
                <a:solidFill>
                  <a:srgbClr val="4F81BD">
                    <a:lumMod val="75000"/>
                  </a:srgbClr>
                </a:solidFill>
                <a:latin typeface="Arial" charset="0"/>
                <a:cs typeface="Arial" charset="0"/>
              </a:rPr>
              <a:t> </a:t>
            </a:r>
          </a:p>
          <a:p>
            <a:pPr marL="171450" indent="-171450">
              <a:buFont typeface="Arial" panose="020B0604020202020204" pitchFamily="34" charset="0"/>
              <a:buChar char="•"/>
            </a:pPr>
            <a:r>
              <a:rPr lang="en-NZ" dirty="0" smtClean="0">
                <a:solidFill>
                  <a:srgbClr val="4F81BD">
                    <a:lumMod val="75000"/>
                  </a:srgbClr>
                </a:solidFill>
                <a:latin typeface="Arial" charset="0"/>
                <a:cs typeface="Arial" charset="0"/>
              </a:rPr>
              <a:t>Higher density residential development to help with economic and social rejuvenation.  Plus different type</a:t>
            </a:r>
            <a:r>
              <a:rPr lang="en-NZ" baseline="0" dirty="0" smtClean="0">
                <a:solidFill>
                  <a:srgbClr val="4F81BD">
                    <a:lumMod val="75000"/>
                  </a:srgbClr>
                </a:solidFill>
                <a:latin typeface="Arial" charset="0"/>
                <a:cs typeface="Arial" charset="0"/>
              </a:rPr>
              <a:t> of houses to meet changing demographics</a:t>
            </a:r>
          </a:p>
          <a:p>
            <a:pPr marL="0" indent="0">
              <a:buFont typeface="Arial" panose="020B0604020202020204" pitchFamily="34" charset="0"/>
              <a:buNone/>
            </a:pPr>
            <a:endParaRPr kumimoji="0" lang="en-NZ" sz="16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0" indent="0">
              <a:buFont typeface="Arial" panose="020B0604020202020204" pitchFamily="34" charset="0"/>
              <a:buNone/>
            </a:pPr>
            <a:r>
              <a:rPr kumimoji="0" lang="en-NZ" sz="1600" b="1"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We are not broken (50% of the total stores in the district are contained in the CBD) but we need a more directive District Plan to help support our CBD, which in turn will improves</a:t>
            </a:r>
            <a:r>
              <a:rPr kumimoji="0" lang="en-US" sz="1600" b="1"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community economic wellbeing and social amenity.</a:t>
            </a:r>
            <a:endParaRPr kumimoji="0" lang="en-US" sz="1200" b="1" i="0" u="none" strike="noStrike" kern="1200" cap="none" spc="0" normalizeH="0" baseline="0" noProof="0" dirty="0" smtClean="0">
              <a:ln>
                <a:noFill/>
              </a:ln>
              <a:solidFill>
                <a:srgbClr val="DAEDEF">
                  <a:lumMod val="50000"/>
                </a:srgbClr>
              </a:solidFill>
              <a:effectLst/>
              <a:uLnTx/>
              <a:uFillTx/>
              <a:latin typeface="Arial" charset="0"/>
              <a:ea typeface="+mn-ea"/>
              <a:cs typeface="Arial" charset="0"/>
            </a:endParaRPr>
          </a:p>
          <a:p>
            <a:pPr marL="0" indent="0">
              <a:buFont typeface="Arial" panose="020B0604020202020204" pitchFamily="34" charset="0"/>
              <a:buNone/>
            </a:pPr>
            <a:endParaRPr lang="en-US" b="0" i="0" dirty="0" smtClean="0">
              <a:solidFill>
                <a:schemeClr val="accent5">
                  <a:lumMod val="50000"/>
                </a:schemeClr>
              </a:solidFill>
            </a:endParaRPr>
          </a:p>
          <a:p>
            <a:pPr marL="171450" indent="-171450">
              <a:buFont typeface="Arial" panose="020B0604020202020204" pitchFamily="34" charset="0"/>
              <a:buChar char="•"/>
            </a:pPr>
            <a:endParaRPr lang="en-US"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11</a:t>
            </a:fld>
            <a:endParaRPr lang="en-NZ">
              <a:solidFill>
                <a:srgbClr val="000000"/>
              </a:solidFill>
            </a:endParaRPr>
          </a:p>
        </p:txBody>
      </p:sp>
    </p:spTree>
    <p:extLst>
      <p:ext uri="{BB962C8B-B14F-4D97-AF65-F5344CB8AC3E}">
        <p14:creationId xmlns:p14="http://schemas.microsoft.com/office/powerpoint/2010/main" val="408407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District Plan Review which will result in a new District Plan.</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12</a:t>
            </a:fld>
            <a:endParaRPr lang="en-NZ"/>
          </a:p>
        </p:txBody>
      </p:sp>
    </p:spTree>
    <p:extLst>
      <p:ext uri="{BB962C8B-B14F-4D97-AF65-F5344CB8AC3E}">
        <p14:creationId xmlns:p14="http://schemas.microsoft.com/office/powerpoint/2010/main" val="327565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have focused</a:t>
            </a:r>
            <a:r>
              <a:rPr lang="en-NZ" baseline="0" dirty="0" smtClean="0"/>
              <a:t> on 4 top issues</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13</a:t>
            </a:fld>
            <a:endParaRPr lang="en-NZ"/>
          </a:p>
        </p:txBody>
      </p:sp>
    </p:spTree>
    <p:extLst>
      <p:ext uri="{BB962C8B-B14F-4D97-AF65-F5344CB8AC3E}">
        <p14:creationId xmlns:p14="http://schemas.microsoft.com/office/powerpoint/2010/main" val="388205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4 new commercial zones that</a:t>
            </a:r>
            <a:r>
              <a:rPr lang="en-NZ" baseline="0" dirty="0" smtClean="0"/>
              <a:t> form a centres hierarchy.  Focus on the CBD</a:t>
            </a: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 and local centres to be the primary activity hubs.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14</a:t>
            </a:fld>
            <a:endParaRPr lang="en-NZ"/>
          </a:p>
        </p:txBody>
      </p:sp>
    </p:spTree>
    <p:extLst>
      <p:ext uri="{BB962C8B-B14F-4D97-AF65-F5344CB8AC3E}">
        <p14:creationId xmlns:p14="http://schemas.microsoft.com/office/powerpoint/2010/main" val="167621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The Rubber band -  the CBD is stretching causing the disbursement of retail and office activities on to the one-way systems.  Not only are businesses difficult to access (other than by car), it is undermining the role and function of the City Centre.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Answer – 1) Manage “out of zone” activities 2) tighten the</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city centre zone boundaries 3) divide city centre into the inner and outer areas.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The Inner Area  caters for all retail, commercial, office and entertainment and residential uses and an Outer Area focuses on mixed use but also encourages transformation over time to more residential living.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Also exploring whether we need to develop an arts and culture precinct</a:t>
            </a: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15</a:t>
            </a:fld>
            <a:endParaRPr lang="en-NZ"/>
          </a:p>
        </p:txBody>
      </p:sp>
    </p:spTree>
    <p:extLst>
      <p:ext uri="{BB962C8B-B14F-4D97-AF65-F5344CB8AC3E}">
        <p14:creationId xmlns:p14="http://schemas.microsoft.com/office/powerpoint/2010/main" val="2976677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Design Basics</a:t>
            </a:r>
          </a:p>
          <a:p>
            <a:endParaRPr lang="en-US" dirty="0" smtClean="0"/>
          </a:p>
          <a:p>
            <a:r>
              <a:rPr lang="en-US" dirty="0" smtClean="0"/>
              <a:t>Pedestrian friendly, active edges, emphasizing prominent</a:t>
            </a:r>
            <a:r>
              <a:rPr lang="en-US" baseline="0" dirty="0" smtClean="0"/>
              <a:t> corners, considered signage, </a:t>
            </a:r>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16</a:t>
            </a:fld>
            <a:endParaRPr lang="en-NZ"/>
          </a:p>
        </p:txBody>
      </p:sp>
    </p:spTree>
    <p:extLst>
      <p:ext uri="{BB962C8B-B14F-4D97-AF65-F5344CB8AC3E}">
        <p14:creationId xmlns:p14="http://schemas.microsoft.com/office/powerpoint/2010/main" val="156950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Using Blueprint initiatives, Council can also lead the way in promoting quality urban design and build momentum in drawing retail and commercial activities back into the CBD.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Light up the laneways: A project to increase safety and interest in the laneways connecting publics spaces around the </a:t>
            </a:r>
            <a:r>
              <a:rPr kumimoji="0" lang="en-NZ" sz="1200" b="0" i="0" u="none" strike="noStrike" kern="1200" cap="none" spc="0" normalizeH="0" baseline="0" noProof="0" dirty="0" err="1" smtClean="0">
                <a:ln>
                  <a:noFill/>
                </a:ln>
                <a:solidFill>
                  <a:srgbClr val="000000"/>
                </a:solidFill>
                <a:effectLst/>
                <a:uLnTx/>
                <a:uFillTx/>
                <a:latin typeface="Arial" charset="0"/>
                <a:ea typeface="+mn-ea"/>
                <a:cs typeface="Arial" charset="0"/>
              </a:rPr>
              <a:t>Huatoki</a:t>
            </a: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 Plaza</a:t>
            </a:r>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17</a:t>
            </a:fld>
            <a:endParaRPr lang="en-NZ"/>
          </a:p>
        </p:txBody>
      </p:sp>
    </p:spTree>
    <p:extLst>
      <p:ext uri="{BB962C8B-B14F-4D97-AF65-F5344CB8AC3E}">
        <p14:creationId xmlns:p14="http://schemas.microsoft.com/office/powerpoint/2010/main" val="124469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18</a:t>
            </a:fld>
            <a:endParaRPr lang="en-NZ"/>
          </a:p>
        </p:txBody>
      </p:sp>
    </p:spTree>
    <p:extLst>
      <p:ext uri="{BB962C8B-B14F-4D97-AF65-F5344CB8AC3E}">
        <p14:creationId xmlns:p14="http://schemas.microsoft.com/office/powerpoint/2010/main" val="425915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Arial" charset="0"/>
              </a:rPr>
              <a:t>Forecast projections of 1000 people per year, and 350 additional houses. </a:t>
            </a:r>
          </a:p>
          <a:p>
            <a:endParaRPr lang="en-US" sz="1200" b="0" i="0" u="none" strike="noStrike" kern="1200" baseline="0" dirty="0" smtClean="0">
              <a:solidFill>
                <a:schemeClr val="tx1"/>
              </a:solidFill>
              <a:latin typeface="Arial" charset="0"/>
              <a:ea typeface="+mn-ea"/>
              <a:cs typeface="Arial" charset="0"/>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mn-ea"/>
                <a:cs typeface="Arial" charset="0"/>
              </a:rPr>
              <a:t>Need to provide a sufficient supply of land for residential and business growth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charset="0"/>
                <a:ea typeface="+mn-ea"/>
                <a:cs typeface="Arial" charset="0"/>
              </a:rPr>
              <a:t>Need to ensure that it occurs in a cohesive, compact and structured way within identified areas </a:t>
            </a:r>
          </a:p>
          <a:p>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19</a:t>
            </a:fld>
            <a:endParaRPr lang="en-NZ"/>
          </a:p>
        </p:txBody>
      </p:sp>
    </p:spTree>
    <p:extLst>
      <p:ext uri="{BB962C8B-B14F-4D97-AF65-F5344CB8AC3E}">
        <p14:creationId xmlns:p14="http://schemas.microsoft.com/office/powerpoint/2010/main" val="77757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b="1" i="1"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2</a:t>
            </a:fld>
            <a:endParaRPr lang="en-NZ">
              <a:solidFill>
                <a:srgbClr val="000000"/>
              </a:solidFill>
            </a:endParaRPr>
          </a:p>
        </p:txBody>
      </p:sp>
    </p:spTree>
    <p:extLst>
      <p:ext uri="{BB962C8B-B14F-4D97-AF65-F5344CB8AC3E}">
        <p14:creationId xmlns:p14="http://schemas.microsoft.com/office/powerpoint/2010/main" val="47831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charset="0"/>
              <a:ea typeface="+mn-ea"/>
              <a:cs typeface="Arial" charset="0"/>
            </a:endParaRPr>
          </a:p>
          <a:p>
            <a:r>
              <a:rPr lang="en-US" sz="1200" b="0" i="0" u="none" strike="noStrike" kern="1200" baseline="0" dirty="0" smtClean="0">
                <a:solidFill>
                  <a:schemeClr val="tx1"/>
                </a:solidFill>
                <a:latin typeface="Arial" charset="0"/>
                <a:ea typeface="+mn-ea"/>
                <a:cs typeface="Arial" charset="0"/>
              </a:rPr>
              <a:t>Medium density photos: Regent Park Wellington &amp; Buller St NP</a:t>
            </a:r>
          </a:p>
          <a:p>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20</a:t>
            </a:fld>
            <a:endParaRPr lang="en-NZ"/>
          </a:p>
        </p:txBody>
      </p:sp>
    </p:spTree>
    <p:extLst>
      <p:ext uri="{BB962C8B-B14F-4D97-AF65-F5344CB8AC3E}">
        <p14:creationId xmlns:p14="http://schemas.microsoft.com/office/powerpoint/2010/main" val="2041262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testing</a:t>
            </a:r>
            <a:r>
              <a:rPr lang="en-US" baseline="0" dirty="0" smtClean="0"/>
              <a:t> possible areas with the community.</a:t>
            </a:r>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21</a:t>
            </a:fld>
            <a:endParaRPr lang="en-NZ"/>
          </a:p>
        </p:txBody>
      </p:sp>
    </p:spTree>
    <p:extLst>
      <p:ext uri="{BB962C8B-B14F-4D97-AF65-F5344CB8AC3E}">
        <p14:creationId xmlns:p14="http://schemas.microsoft.com/office/powerpoint/2010/main" val="363610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22</a:t>
            </a:fld>
            <a:endParaRPr lang="en-NZ"/>
          </a:p>
        </p:txBody>
      </p:sp>
    </p:spTree>
    <p:extLst>
      <p:ext uri="{BB962C8B-B14F-4D97-AF65-F5344CB8AC3E}">
        <p14:creationId xmlns:p14="http://schemas.microsoft.com/office/powerpoint/2010/main" val="4021787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aseline="0" dirty="0" smtClean="0"/>
              <a:t>.</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23</a:t>
            </a:fld>
            <a:endParaRPr lang="en-NZ"/>
          </a:p>
        </p:txBody>
      </p:sp>
    </p:spTree>
    <p:extLst>
      <p:ext uri="{BB962C8B-B14F-4D97-AF65-F5344CB8AC3E}">
        <p14:creationId xmlns:p14="http://schemas.microsoft.com/office/powerpoint/2010/main" val="1070356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aseline="0" dirty="0" smtClean="0"/>
              <a:t>.</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24</a:t>
            </a:fld>
            <a:endParaRPr lang="en-NZ"/>
          </a:p>
        </p:txBody>
      </p:sp>
    </p:spTree>
    <p:extLst>
      <p:ext uri="{BB962C8B-B14F-4D97-AF65-F5344CB8AC3E}">
        <p14:creationId xmlns:p14="http://schemas.microsoft.com/office/powerpoint/2010/main" val="4055166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NZ" baseline="0" dirty="0" smtClean="0"/>
              <a:t>Major facilities zone = Port Taranaki, </a:t>
            </a:r>
            <a:r>
              <a:rPr lang="en-NZ" baseline="0" dirty="0" err="1" smtClean="0"/>
              <a:t>Methanex</a:t>
            </a:r>
            <a:r>
              <a:rPr lang="en-NZ" baseline="0" dirty="0" smtClean="0"/>
              <a:t>, New Plymouth Airport </a:t>
            </a:r>
            <a:r>
              <a:rPr lang="en-NZ" baseline="0" dirty="0" err="1" smtClean="0"/>
              <a:t>etc</a:t>
            </a:r>
            <a:endParaRPr lang="en-NZ" baseline="0" dirty="0" smtClean="0"/>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Specific Oil and Gas provisions (Energy chapter) that align with the focus taken by STDC – Regional streamlining.</a:t>
            </a:r>
          </a:p>
          <a:p>
            <a:endParaRPr lang="en-US" dirty="0" smtClean="0"/>
          </a:p>
          <a:p>
            <a:pPr marL="171450" indent="-171450">
              <a:buFont typeface="Arial" panose="020B0604020202020204" pitchFamily="34" charset="0"/>
              <a:buChar char="•"/>
            </a:pPr>
            <a:r>
              <a:rPr lang="en-US" dirty="0" smtClean="0"/>
              <a:t>More certainty to the community regarding larger scale activities and to industry.  Focus on appropriate site selection.</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Signal appropriate location on major arterials, avoiding sensitive activities, consider visual impacts on rural character.</a:t>
            </a:r>
          </a:p>
          <a:p>
            <a:r>
              <a:rPr lang="en-US" dirty="0" smtClean="0"/>
              <a:t>  </a:t>
            </a:r>
          </a:p>
          <a:p>
            <a:r>
              <a:rPr lang="en-US" dirty="0" smtClean="0"/>
              <a:t>The outcome would mean more certainty for industry to establish small scale activities (</a:t>
            </a:r>
            <a:r>
              <a:rPr lang="en-US" dirty="0" err="1" smtClean="0"/>
              <a:t>eg</a:t>
            </a:r>
            <a:r>
              <a:rPr lang="en-US" dirty="0" smtClean="0"/>
              <a:t>; get the green flag if parameters are met with no expectation of third party rights) and a more involved consent process for larger scale rural industry.  Better signals are needed in the Plan on the outcomes it expects so that industry can respond and provide for them.</a:t>
            </a:r>
          </a:p>
          <a:p>
            <a:endParaRPr lang="en-US" dirty="0" smtClean="0"/>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25</a:t>
            </a:fld>
            <a:endParaRPr lang="en-NZ"/>
          </a:p>
        </p:txBody>
      </p:sp>
    </p:spTree>
    <p:extLst>
      <p:ext uri="{BB962C8B-B14F-4D97-AF65-F5344CB8AC3E}">
        <p14:creationId xmlns:p14="http://schemas.microsoft.com/office/powerpoint/2010/main" val="538041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Overlay – reliance on the district plan</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26</a:t>
            </a:fld>
            <a:endParaRPr lang="en-NZ"/>
          </a:p>
        </p:txBody>
      </p:sp>
    </p:spTree>
    <p:extLst>
      <p:ext uri="{BB962C8B-B14F-4D97-AF65-F5344CB8AC3E}">
        <p14:creationId xmlns:p14="http://schemas.microsoft.com/office/powerpoint/2010/main" val="1218285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This approach aligns with our neighbours at STDC</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27</a:t>
            </a:fld>
            <a:endParaRPr lang="en-NZ"/>
          </a:p>
        </p:txBody>
      </p:sp>
    </p:spTree>
    <p:extLst>
      <p:ext uri="{BB962C8B-B14F-4D97-AF65-F5344CB8AC3E}">
        <p14:creationId xmlns:p14="http://schemas.microsoft.com/office/powerpoint/2010/main" val="4047763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NZ" baseline="0" dirty="0" smtClean="0"/>
              <a:t>40% of Blueprint key directions are related to the DP review.  Regulatory responses to work us towards our visions</a:t>
            </a:r>
          </a:p>
          <a:p>
            <a:endParaRPr lang="en-NZ" baseline="0" dirty="0" smtClean="0"/>
          </a:p>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To summarise the focus of the Draft Plan is on:</a:t>
            </a:r>
          </a:p>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3429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Rural Industry, particularly oil and gas;</a:t>
            </a:r>
          </a:p>
          <a:p>
            <a:pPr marL="3429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Coastal development;</a:t>
            </a:r>
          </a:p>
          <a:p>
            <a:pPr marL="3429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Moving from effects based and out of zone activities;</a:t>
            </a:r>
          </a:p>
          <a:p>
            <a:pPr marL="3429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Managing growth and where we want to rezone land for urban expansion;</a:t>
            </a:r>
          </a:p>
          <a:p>
            <a:pPr marL="3429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2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Providing for housing choice and medium density zone;</a:t>
            </a:r>
          </a:p>
          <a:p>
            <a:endParaRPr lang="en-NZ"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28</a:t>
            </a:fld>
            <a:endParaRPr lang="en-NZ">
              <a:solidFill>
                <a:srgbClr val="000000"/>
              </a:solidFill>
            </a:endParaRPr>
          </a:p>
        </p:txBody>
      </p:sp>
    </p:spTree>
    <p:extLst>
      <p:ext uri="{BB962C8B-B14F-4D97-AF65-F5344CB8AC3E}">
        <p14:creationId xmlns:p14="http://schemas.microsoft.com/office/powerpoint/2010/main" val="3641947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29</a:t>
            </a:fld>
            <a:endParaRPr lang="en-NZ">
              <a:solidFill>
                <a:srgbClr val="000000"/>
              </a:solidFill>
            </a:endParaRPr>
          </a:p>
        </p:txBody>
      </p:sp>
    </p:spTree>
    <p:extLst>
      <p:ext uri="{BB962C8B-B14F-4D97-AF65-F5344CB8AC3E}">
        <p14:creationId xmlns:p14="http://schemas.microsoft.com/office/powerpoint/2010/main" val="416469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NZ" dirty="0" smtClean="0"/>
              <a:t>Blueprint 8</a:t>
            </a:r>
            <a:r>
              <a:rPr lang="en-NZ" baseline="0" dirty="0" smtClean="0"/>
              <a:t> key directions</a:t>
            </a:r>
            <a:endParaRPr lang="en-NZ" dirty="0" smtClean="0"/>
          </a:p>
          <a:p>
            <a:endParaRPr lang="en-NZ" baseline="0"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Blueprint </a:t>
            </a:r>
            <a:r>
              <a:rPr kumimoji="0" lang="en-NZ" sz="2800" b="0" i="0" u="none" strike="noStrike" kern="1200" cap="none" spc="0" normalizeH="0" baseline="0" noProof="0" dirty="0" err="1" smtClean="0">
                <a:ln>
                  <a:noFill/>
                </a:ln>
                <a:solidFill>
                  <a:srgbClr val="BBE0E3">
                    <a:lumMod val="75000"/>
                  </a:srgbClr>
                </a:solidFill>
                <a:effectLst/>
                <a:uLnTx/>
                <a:uFillTx/>
                <a:latin typeface="Arial" charset="0"/>
                <a:ea typeface="+mn-ea"/>
                <a:cs typeface="Arial" charset="0"/>
              </a:rPr>
              <a:t>workstreams</a:t>
            </a: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a:t>
            </a:r>
          </a:p>
          <a:p>
            <a:pPr marL="457200" marR="0" lvl="2"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1: Telling the story – Internal messaging, making Blueprint part of out DNA</a:t>
            </a:r>
          </a:p>
          <a:p>
            <a:pPr marL="457200" marR="0" lvl="2"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2: Keeping it local – Community plans</a:t>
            </a:r>
          </a:p>
          <a:p>
            <a:pPr marL="457200" marR="0" lvl="2"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3: New Plymouth City - </a:t>
            </a:r>
            <a:r>
              <a:rPr kumimoji="0" lang="en-US"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Activity </a:t>
            </a:r>
            <a:r>
              <a:rPr kumimoji="0" lang="en-US" sz="2800" b="0" i="0" u="none" strike="noStrike" kern="1200" cap="none" spc="0" normalizeH="0" baseline="0" noProof="0" dirty="0" err="1" smtClean="0">
                <a:ln>
                  <a:noFill/>
                </a:ln>
                <a:solidFill>
                  <a:srgbClr val="BBE0E3">
                    <a:lumMod val="75000"/>
                  </a:srgbClr>
                </a:solidFill>
                <a:effectLst/>
                <a:uLnTx/>
                <a:uFillTx/>
                <a:latin typeface="Arial" charset="0"/>
                <a:ea typeface="+mn-ea"/>
                <a:cs typeface="Arial" charset="0"/>
              </a:rPr>
              <a:t>Centres</a:t>
            </a:r>
            <a:r>
              <a:rPr kumimoji="0" lang="en-US"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 Review &amp; strategic review of Council property in CBD – will look at opportunities for </a:t>
            </a:r>
            <a:r>
              <a:rPr kumimoji="0" lang="en-US" sz="2800" b="0" i="0" u="none" strike="noStrike" kern="1200" cap="none" spc="0" normalizeH="0" baseline="0" noProof="0" dirty="0" err="1" smtClean="0">
                <a:ln>
                  <a:noFill/>
                </a:ln>
                <a:solidFill>
                  <a:srgbClr val="BBE0E3">
                    <a:lumMod val="75000"/>
                  </a:srgbClr>
                </a:solidFill>
                <a:effectLst/>
                <a:uLnTx/>
                <a:uFillTx/>
                <a:latin typeface="Arial" charset="0"/>
                <a:ea typeface="+mn-ea"/>
                <a:cs typeface="Arial" charset="0"/>
              </a:rPr>
              <a:t>rationalisation</a:t>
            </a:r>
            <a:r>
              <a:rPr kumimoji="0" lang="en-US"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 and joint ventures, individual sites to be examined. Consultants : Property Economics ( Tim Heath )</a:t>
            </a:r>
            <a:endPar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endParaRPr>
          </a:p>
          <a:p>
            <a:pPr marL="457200" marR="0" lvl="2"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4: District Plan review -</a:t>
            </a:r>
            <a:r>
              <a:rPr kumimoji="0" lang="en-US"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 40% of key initiatives are District Plan related</a:t>
            </a:r>
            <a:endPar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endParaRPr>
          </a:p>
          <a:p>
            <a:pPr marL="457200" marR="0" lvl="2" indent="0" algn="l" defTabSz="914400" rtl="0" eaLnBrk="1" fontAlgn="base" latinLnBrk="0" hangingPunct="1">
              <a:lnSpc>
                <a:spcPct val="100000"/>
              </a:lnSpc>
              <a:spcBef>
                <a:spcPct val="30000"/>
              </a:spcBef>
              <a:spcAft>
                <a:spcPct val="0"/>
              </a:spcAft>
              <a:buClrTx/>
              <a:buSzTx/>
              <a:buFontTx/>
              <a:buNone/>
              <a:tabLst/>
              <a:defRPr/>
            </a:pP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5: Long-term planning – Blueprint lens for aligning strategies, policies and by laws, </a:t>
            </a:r>
            <a:r>
              <a:rPr kumimoji="0" lang="en-NZ" sz="2800" b="0" i="0" u="none" strike="noStrike" kern="1200" cap="none" spc="0" normalizeH="0" baseline="0" noProof="0" dirty="0" err="1" smtClean="0">
                <a:ln>
                  <a:noFill/>
                </a:ln>
                <a:solidFill>
                  <a:srgbClr val="BBE0E3">
                    <a:lumMod val="75000"/>
                  </a:srgbClr>
                </a:solidFill>
                <a:effectLst/>
                <a:uLnTx/>
                <a:uFillTx/>
                <a:latin typeface="Arial" charset="0"/>
                <a:ea typeface="+mn-ea"/>
                <a:cs typeface="Arial" charset="0"/>
              </a:rPr>
              <a:t>incl</a:t>
            </a:r>
            <a:r>
              <a:rPr kumimoji="0" lang="en-NZ" sz="2800" b="0" i="0" u="none" strike="noStrike" kern="1200" cap="none" spc="0" normalizeH="0" baseline="0" noProof="0" dirty="0" smtClean="0">
                <a:ln>
                  <a:noFill/>
                </a:ln>
                <a:solidFill>
                  <a:srgbClr val="BBE0E3">
                    <a:lumMod val="75000"/>
                  </a:srgbClr>
                </a:solidFill>
                <a:effectLst/>
                <a:uLnTx/>
                <a:uFillTx/>
                <a:latin typeface="Arial" charset="0"/>
                <a:ea typeface="+mn-ea"/>
                <a:cs typeface="Arial" charset="0"/>
              </a:rPr>
              <a:t> community board plans into LTP, Infrastructure Strategy. Geo-coding of projects.</a:t>
            </a:r>
          </a:p>
          <a:p>
            <a:endParaRPr lang="en-NZ" dirty="0" smtClean="0"/>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3</a:t>
            </a:fld>
            <a:endParaRPr lang="en-NZ"/>
          </a:p>
        </p:txBody>
      </p:sp>
    </p:spTree>
    <p:extLst>
      <p:ext uri="{BB962C8B-B14F-4D97-AF65-F5344CB8AC3E}">
        <p14:creationId xmlns:p14="http://schemas.microsoft.com/office/powerpoint/2010/main" val="2563729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dirty="0" smtClean="0">
                <a:ln>
                  <a:noFill/>
                </a:ln>
                <a:solidFill>
                  <a:srgbClr val="000000"/>
                </a:solidFill>
                <a:effectLst/>
                <a:uLnTx/>
                <a:uFillTx/>
                <a:latin typeface="Arial" charset="0"/>
                <a:ea typeface="+mn-ea"/>
                <a:cs typeface="Arial" charset="0"/>
              </a:rPr>
              <a:t>Draft District Plan allows us to iron out and understand issues at the outset.</a:t>
            </a:r>
            <a:r>
              <a:rPr kumimoji="0" lang="en-NZ" sz="2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a:t>
            </a: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NZ" sz="2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0" marR="0" lvl="1" indent="0" algn="l" defTabSz="914400" rtl="0" eaLnBrk="1" fontAlgn="base" latinLnBrk="0" hangingPunct="1">
              <a:lnSpc>
                <a:spcPct val="100000"/>
              </a:lnSpc>
              <a:spcBef>
                <a:spcPct val="0"/>
              </a:spcBef>
              <a:spcAft>
                <a:spcPct val="0"/>
              </a:spcAft>
              <a:buClrTx/>
              <a:buSzTx/>
              <a:buFontTx/>
              <a:buNone/>
              <a:tabLst/>
              <a:defRPr/>
            </a:pPr>
            <a:r>
              <a:rPr kumimoji="0" lang="en-NZ" sz="2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Consultation with stakeholders, Nga </a:t>
            </a:r>
            <a:r>
              <a:rPr kumimoji="0" lang="en-NZ" sz="2800" b="0" i="0" u="none" strike="noStrike" kern="1200" cap="none" spc="0" normalizeH="0" baseline="0" noProof="0" dirty="0" err="1" smtClean="0">
                <a:ln>
                  <a:noFill/>
                </a:ln>
                <a:solidFill>
                  <a:srgbClr val="4F81BD">
                    <a:lumMod val="75000"/>
                  </a:srgbClr>
                </a:solidFill>
                <a:effectLst/>
                <a:uLnTx/>
                <a:uFillTx/>
                <a:latin typeface="Arial" charset="0"/>
                <a:ea typeface="+mn-ea"/>
                <a:cs typeface="Arial" charset="0"/>
              </a:rPr>
              <a:t>Kaitiaki</a:t>
            </a:r>
            <a:r>
              <a:rPr kumimoji="0" lang="en-NZ" sz="2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public awareness campaign, meetings with interested parties/groups, regular update reports to regulatory committee and Council Workshop programme</a:t>
            </a:r>
          </a:p>
          <a:p>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30</a:t>
            </a:fld>
            <a:endParaRPr lang="en-NZ"/>
          </a:p>
        </p:txBody>
      </p:sp>
    </p:spTree>
    <p:extLst>
      <p:ext uri="{BB962C8B-B14F-4D97-AF65-F5344CB8AC3E}">
        <p14:creationId xmlns:p14="http://schemas.microsoft.com/office/powerpoint/2010/main" val="2209236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need to keep our</a:t>
            </a:r>
            <a:r>
              <a:rPr lang="en-NZ" baseline="0" dirty="0" smtClean="0"/>
              <a:t> “Edgy” reputation fresh and continue to progress with innovative projects offering a unique welcome and experience.</a:t>
            </a:r>
            <a:endParaRPr lang="en-NZ" dirty="0"/>
          </a:p>
        </p:txBody>
      </p:sp>
      <p:sp>
        <p:nvSpPr>
          <p:cNvPr id="4" name="Slide Number Placeholder 3"/>
          <p:cNvSpPr>
            <a:spLocks noGrp="1"/>
          </p:cNvSpPr>
          <p:nvPr>
            <p:ph type="sldNum" sz="quarter" idx="10"/>
          </p:nvPr>
        </p:nvSpPr>
        <p:spPr/>
        <p:txBody>
          <a:bodyPr/>
          <a:lstStyle/>
          <a:p>
            <a:fld id="{DBAFA122-76DB-4760-AA88-71AE5F2EFDC7}" type="slidenum">
              <a:rPr lang="en-NZ" smtClean="0"/>
              <a:pPr/>
              <a:t>31</a:t>
            </a:fld>
            <a:endParaRPr lang="en-NZ"/>
          </a:p>
        </p:txBody>
      </p:sp>
    </p:spTree>
    <p:extLst>
      <p:ext uri="{BB962C8B-B14F-4D97-AF65-F5344CB8AC3E}">
        <p14:creationId xmlns:p14="http://schemas.microsoft.com/office/powerpoint/2010/main" val="3397076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32</a:t>
            </a:fld>
            <a:endParaRPr lang="en-NZ">
              <a:solidFill>
                <a:srgbClr val="000000"/>
              </a:solidFill>
            </a:endParaRPr>
          </a:p>
        </p:txBody>
      </p:sp>
    </p:spTree>
    <p:extLst>
      <p:ext uri="{BB962C8B-B14F-4D97-AF65-F5344CB8AC3E}">
        <p14:creationId xmlns:p14="http://schemas.microsoft.com/office/powerpoint/2010/main" val="68669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NZ" sz="1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Source Statistics NZ</a:t>
            </a:r>
          </a:p>
          <a:p>
            <a:pPr marL="2857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NZ" sz="14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Population has been growing since 2001. </a:t>
            </a:r>
            <a:endParaRPr kumimoji="0" lang="en-US" sz="1200" b="0" i="0" u="none" strike="noStrike" kern="1200" cap="none" spc="0" normalizeH="0" baseline="0" noProof="0" dirty="0" smtClean="0">
              <a:ln>
                <a:noFill/>
              </a:ln>
              <a:solidFill>
                <a:schemeClr val="accent5">
                  <a:lumMod val="50000"/>
                </a:schemeClr>
              </a:solidFill>
              <a:effectLst/>
              <a:uLnTx/>
              <a:uFillTx/>
              <a:latin typeface="Arial" charset="0"/>
              <a:ea typeface="+mn-ea"/>
              <a:cs typeface="Arial" charset="0"/>
            </a:endParaRPr>
          </a:p>
          <a:p>
            <a:pPr marL="2857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accent5">
                    <a:lumMod val="50000"/>
                  </a:schemeClr>
                </a:solidFill>
                <a:effectLst/>
                <a:uLnTx/>
                <a:uFillTx/>
                <a:latin typeface="Arial" charset="0"/>
                <a:ea typeface="+mn-ea"/>
                <a:cs typeface="Arial" charset="0"/>
              </a:rPr>
              <a:t>Currently t</a:t>
            </a:r>
            <a:r>
              <a:rPr lang="en-US" b="0" i="0" dirty="0" smtClean="0">
                <a:solidFill>
                  <a:schemeClr val="accent5">
                    <a:lumMod val="50000"/>
                  </a:schemeClr>
                </a:solidFill>
              </a:rPr>
              <a:t>here is not a sufficient supply of residential zoned land to meet our population</a:t>
            </a:r>
            <a:r>
              <a:rPr lang="en-US" b="0" i="0" baseline="0" dirty="0" smtClean="0">
                <a:solidFill>
                  <a:schemeClr val="accent5">
                    <a:lumMod val="50000"/>
                  </a:schemeClr>
                </a:solidFill>
              </a:rPr>
              <a:t> growth</a:t>
            </a:r>
            <a:r>
              <a:rPr lang="en-US" b="0" i="0" dirty="0" smtClean="0">
                <a:solidFill>
                  <a:schemeClr val="accent5">
                    <a:lumMod val="50000"/>
                  </a:schemeClr>
                </a:solidFill>
              </a:rPr>
              <a:t> </a:t>
            </a:r>
          </a:p>
          <a:p>
            <a:pPr marL="457200" marR="0" lvl="1"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4</a:t>
            </a:fld>
            <a:endParaRPr lang="en-NZ">
              <a:solidFill>
                <a:srgbClr val="000000"/>
              </a:solidFill>
            </a:endParaRPr>
          </a:p>
        </p:txBody>
      </p:sp>
    </p:spTree>
    <p:extLst>
      <p:ext uri="{BB962C8B-B14F-4D97-AF65-F5344CB8AC3E}">
        <p14:creationId xmlns:p14="http://schemas.microsoft.com/office/powerpoint/2010/main" val="325226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b="0" i="0" dirty="0" smtClean="0">
                <a:solidFill>
                  <a:schemeClr val="accent5">
                    <a:lumMod val="50000"/>
                  </a:schemeClr>
                </a:solidFill>
              </a:rPr>
              <a:t>Source:  Tim Heath Property Economics</a:t>
            </a:r>
          </a:p>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b="0" i="0" dirty="0" smtClean="0">
                <a:solidFill>
                  <a:schemeClr val="accent5">
                    <a:lumMod val="50000"/>
                  </a:schemeClr>
                </a:solidFill>
              </a:rPr>
              <a:t>Are</a:t>
            </a:r>
            <a:r>
              <a:rPr lang="en-US" b="0" i="0" baseline="0" dirty="0" smtClean="0">
                <a:solidFill>
                  <a:schemeClr val="accent5">
                    <a:lumMod val="50000"/>
                  </a:schemeClr>
                </a:solidFill>
              </a:rPr>
              <a:t> housing choices meeting the needs of our communities?  Single people, Smaller households, large households, high income earners, disabled, people looking to downsize?</a:t>
            </a: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5</a:t>
            </a:fld>
            <a:endParaRPr lang="en-NZ">
              <a:solidFill>
                <a:srgbClr val="000000"/>
              </a:solidFill>
            </a:endParaRPr>
          </a:p>
        </p:txBody>
      </p:sp>
    </p:spTree>
    <p:extLst>
      <p:ext uri="{BB962C8B-B14F-4D97-AF65-F5344CB8AC3E}">
        <p14:creationId xmlns:p14="http://schemas.microsoft.com/office/powerpoint/2010/main" val="198315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b="0" i="0" dirty="0" smtClean="0">
                <a:solidFill>
                  <a:schemeClr val="accent5">
                    <a:lumMod val="50000"/>
                  </a:schemeClr>
                </a:solidFill>
              </a:rPr>
              <a:t>Source:  Tim Heath Property Economics</a:t>
            </a:r>
          </a:p>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en-US" b="0" i="0" dirty="0" smtClean="0">
              <a:solidFill>
                <a:schemeClr val="accent5">
                  <a:lumMod val="50000"/>
                </a:schemeClr>
              </a:solidFill>
            </a:endParaRP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b="0" i="0" dirty="0" smtClean="0">
                <a:solidFill>
                  <a:schemeClr val="accent5">
                    <a:lumMod val="50000"/>
                  </a:schemeClr>
                </a:solidFill>
              </a:rPr>
              <a:t>Industry is vital to our social and economic wellbeing.</a:t>
            </a: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b="0" i="0" dirty="0" smtClean="0">
              <a:solidFill>
                <a:schemeClr val="accent5">
                  <a:lumMod val="50000"/>
                </a:schemeClr>
              </a:solidFill>
            </a:endParaRP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b="0" i="0" dirty="0" smtClean="0">
                <a:solidFill>
                  <a:schemeClr val="accent5">
                    <a:lumMod val="50000"/>
                  </a:schemeClr>
                </a:solidFill>
              </a:rPr>
              <a:t>Council</a:t>
            </a:r>
            <a:r>
              <a:rPr lang="en-US" b="0" i="0" baseline="0" dirty="0" smtClean="0">
                <a:solidFill>
                  <a:schemeClr val="accent5">
                    <a:lumMod val="50000"/>
                  </a:schemeClr>
                </a:solidFill>
              </a:rPr>
              <a:t> needs</a:t>
            </a:r>
            <a:r>
              <a:rPr lang="en-US" b="0" i="0" dirty="0" smtClean="0">
                <a:solidFill>
                  <a:schemeClr val="accent5">
                    <a:lumMod val="50000"/>
                  </a:schemeClr>
                </a:solidFill>
              </a:rPr>
              <a:t> to ensure there is</a:t>
            </a:r>
            <a:r>
              <a:rPr lang="en-US" b="0" i="0" baseline="0" dirty="0" smtClean="0">
                <a:solidFill>
                  <a:schemeClr val="accent5">
                    <a:lumMod val="50000"/>
                  </a:schemeClr>
                </a:solidFill>
              </a:rPr>
              <a:t> </a:t>
            </a:r>
            <a:r>
              <a:rPr lang="en-US" b="0" i="0" dirty="0" smtClean="0">
                <a:solidFill>
                  <a:schemeClr val="accent5">
                    <a:lumMod val="50000"/>
                  </a:schemeClr>
                </a:solidFill>
              </a:rPr>
              <a:t>certainty for industry (e.g. get the green flag if parameters are met with no expectation of third party rights).</a:t>
            </a: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b="0" i="0" dirty="0" smtClean="0">
              <a:solidFill>
                <a:schemeClr val="accent5">
                  <a:lumMod val="50000"/>
                </a:schemeClr>
              </a:solidFill>
            </a:endParaRPr>
          </a:p>
          <a:p>
            <a:pPr marL="171450" marR="0" lvl="1"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b="0" i="0" dirty="0" smtClean="0">
                <a:solidFill>
                  <a:schemeClr val="accent5">
                    <a:lumMod val="50000"/>
                  </a:schemeClr>
                </a:solidFill>
              </a:rPr>
              <a:t>Council needs to signal the outcomes it expects so that industry can respond and provide for them.</a:t>
            </a:r>
          </a:p>
          <a:p>
            <a:pPr marL="457200" marR="0" lvl="1" indent="0" algn="l" defTabSz="914400" rtl="0" eaLnBrk="1" fontAlgn="base" latinLnBrk="0" hangingPunct="1">
              <a:lnSpc>
                <a:spcPct val="100000"/>
              </a:lnSpc>
              <a:spcBef>
                <a:spcPct val="0"/>
              </a:spcBef>
              <a:spcAft>
                <a:spcPct val="0"/>
              </a:spcAft>
              <a:buClrTx/>
              <a:buSzTx/>
              <a:buFont typeface="Arial" pitchFamily="34" charset="0"/>
              <a:buNone/>
              <a:tabLst/>
              <a:defRPr/>
            </a:pP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6</a:t>
            </a:fld>
            <a:endParaRPr lang="en-NZ">
              <a:solidFill>
                <a:srgbClr val="000000"/>
              </a:solidFill>
            </a:endParaRPr>
          </a:p>
        </p:txBody>
      </p:sp>
    </p:spTree>
    <p:extLst>
      <p:ext uri="{BB962C8B-B14F-4D97-AF65-F5344CB8AC3E}">
        <p14:creationId xmlns:p14="http://schemas.microsoft.com/office/powerpoint/2010/main" val="385420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0" i="0" dirty="0" smtClean="0">
                <a:solidFill>
                  <a:schemeClr val="accent5">
                    <a:lumMod val="50000"/>
                  </a:schemeClr>
                </a:solidFill>
              </a:rPr>
              <a:t>Source Venture</a:t>
            </a:r>
            <a:r>
              <a:rPr lang="en-US" b="0" i="0" baseline="0" dirty="0" smtClean="0">
                <a:solidFill>
                  <a:schemeClr val="accent5">
                    <a:lumMod val="50000"/>
                  </a:schemeClr>
                </a:solidFill>
              </a:rPr>
              <a:t> Taranaki</a:t>
            </a:r>
          </a:p>
          <a:p>
            <a:pPr marL="171450" indent="-171450">
              <a:buFont typeface="Arial" panose="020B0604020202020204" pitchFamily="34" charset="0"/>
              <a:buChar char="•"/>
            </a:pPr>
            <a:r>
              <a:rPr lang="en-US" b="0" i="0" baseline="0" dirty="0" smtClean="0">
                <a:solidFill>
                  <a:schemeClr val="accent5">
                    <a:lumMod val="50000"/>
                  </a:schemeClr>
                </a:solidFill>
              </a:rPr>
              <a:t>Almost all of Taranaki wages are spent in our region. New Plymouth takes the lion share of that $$.</a:t>
            </a:r>
            <a:endParaRPr lang="en-US" b="0" i="0" dirty="0" smtClean="0">
              <a:solidFill>
                <a:schemeClr val="accent5">
                  <a:lumMod val="50000"/>
                </a:schemeClr>
              </a:solidFill>
            </a:endParaRPr>
          </a:p>
          <a:p>
            <a:pPr marL="171450" indent="-171450">
              <a:buFont typeface="Arial" panose="020B0604020202020204" pitchFamily="34" charset="0"/>
              <a:buChar char="•"/>
            </a:pPr>
            <a:r>
              <a:rPr lang="en-US" b="0" i="0" dirty="0" smtClean="0">
                <a:solidFill>
                  <a:schemeClr val="accent5">
                    <a:lumMod val="50000"/>
                  </a:schemeClr>
                </a:solidFill>
              </a:rPr>
              <a:t>January 2016 highest monthly retail spend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srgbClr val="DAEDEF">
                    <a:lumMod val="50000"/>
                  </a:srgbClr>
                </a:solidFill>
                <a:effectLst/>
                <a:uLnTx/>
                <a:uFillTx/>
                <a:latin typeface="Arial" charset="0"/>
                <a:ea typeface="+mn-ea"/>
                <a:cs typeface="Arial" charset="0"/>
              </a:rPr>
              <a:t>New Plymouth is able to defend its role and function better than other parts of provincial NZ because of its greater distance to competing destinations</a:t>
            </a:r>
            <a:endParaRPr lang="en-US" b="0" i="0" dirty="0" smtClean="0">
              <a:solidFill>
                <a:schemeClr val="accent5">
                  <a:lumMod val="50000"/>
                </a:schemeClr>
              </a:solidFill>
            </a:endParaRPr>
          </a:p>
          <a:p>
            <a:pPr marL="171450" indent="-171450">
              <a:buFont typeface="Arial" panose="020B0604020202020204" pitchFamily="34" charset="0"/>
              <a:buChar char="•"/>
            </a:pPr>
            <a:r>
              <a:rPr lang="en-US" b="0" i="0" dirty="0" smtClean="0">
                <a:solidFill>
                  <a:schemeClr val="accent5">
                    <a:lumMod val="50000"/>
                  </a:schemeClr>
                </a:solidFill>
              </a:rPr>
              <a:t>Why is spending up? Next slide</a:t>
            </a:r>
          </a:p>
          <a:p>
            <a:pPr marL="171450" indent="-171450">
              <a:buFont typeface="Arial" panose="020B0604020202020204" pitchFamily="34" charset="0"/>
              <a:buChar char="•"/>
            </a:pPr>
            <a:endParaRPr lang="en-US" b="0" i="0" dirty="0" smtClean="0">
              <a:solidFill>
                <a:schemeClr val="accent5">
                  <a:lumMod val="50000"/>
                </a:schemeClr>
              </a:solidFill>
            </a:endParaRPr>
          </a:p>
          <a:p>
            <a:pPr marL="171450" indent="-171450">
              <a:buFont typeface="Arial" panose="020B0604020202020204" pitchFamily="34" charset="0"/>
              <a:buChar char="•"/>
            </a:pPr>
            <a:endParaRPr lang="en-US" b="0" i="0" dirty="0" smtClean="0">
              <a:solidFill>
                <a:schemeClr val="accent5">
                  <a:lumMod val="50000"/>
                </a:schemeClr>
              </a:solidFill>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171450" indent="-171450">
              <a:buFont typeface="Arial" panose="020B0604020202020204" pitchFamily="34" charset="0"/>
              <a:buChar char="•"/>
            </a:pPr>
            <a:endParaRPr lang="en-US" b="0" i="0" dirty="0" smtClean="0">
              <a:solidFill>
                <a:schemeClr val="accent5">
                  <a:lumMod val="50000"/>
                </a:schemeClr>
              </a:solidFill>
            </a:endParaRPr>
          </a:p>
          <a:p>
            <a:pPr marL="171450" indent="-171450">
              <a:buFont typeface="Arial" panose="020B0604020202020204" pitchFamily="34" charset="0"/>
              <a:buChar char="•"/>
            </a:pP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7</a:t>
            </a:fld>
            <a:endParaRPr lang="en-NZ">
              <a:solidFill>
                <a:srgbClr val="000000"/>
              </a:solidFill>
            </a:endParaRPr>
          </a:p>
        </p:txBody>
      </p:sp>
    </p:spTree>
    <p:extLst>
      <p:ext uri="{BB962C8B-B14F-4D97-AF65-F5344CB8AC3E}">
        <p14:creationId xmlns:p14="http://schemas.microsoft.com/office/powerpoint/2010/main" val="404613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0" i="0" dirty="0" smtClean="0">
                <a:solidFill>
                  <a:schemeClr val="accent5">
                    <a:lumMod val="50000"/>
                  </a:schemeClr>
                </a:solidFill>
              </a:rPr>
              <a:t>We</a:t>
            </a:r>
            <a:r>
              <a:rPr lang="en-US" b="0" i="0" baseline="0" dirty="0" smtClean="0">
                <a:solidFill>
                  <a:schemeClr val="accent5">
                    <a:lumMod val="50000"/>
                  </a:schemeClr>
                </a:solidFill>
              </a:rPr>
              <a:t> have points of difference from the rest of provincial NZ.</a:t>
            </a:r>
            <a:endParaRPr lang="en-US"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8</a:t>
            </a:fld>
            <a:endParaRPr lang="en-NZ">
              <a:solidFill>
                <a:srgbClr val="000000"/>
              </a:solidFill>
            </a:endParaRPr>
          </a:p>
        </p:txBody>
      </p:sp>
    </p:spTree>
    <p:extLst>
      <p:ext uri="{BB962C8B-B14F-4D97-AF65-F5344CB8AC3E}">
        <p14:creationId xmlns:p14="http://schemas.microsoft.com/office/powerpoint/2010/main" val="1696511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Visitor numbers exceeded expectations,</a:t>
            </a:r>
            <a:r>
              <a:rPr kumimoji="0" lang="en-US" sz="16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151,000 people though</a:t>
            </a: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including 24% of people being repeat visitors.</a:t>
            </a:r>
          </a:p>
          <a:p>
            <a:pPr marL="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Retail sales exceeding expectations at more than double the expected level. </a:t>
            </a:r>
          </a:p>
          <a:p>
            <a:pPr marL="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What they are saying? New Plymouth is “edgy”.  This is our competitive edge over the rest of provincial NZ.</a:t>
            </a:r>
          </a:p>
          <a:p>
            <a:pPr marL="0" marR="0" lvl="1" indent="-285750" algn="l" defTabSz="914400" rtl="0" eaLnBrk="1" fontAlgn="base" latinLnBrk="0" hangingPunct="1">
              <a:lnSpc>
                <a:spcPct val="100000"/>
              </a:lnSpc>
              <a:spcBef>
                <a:spcPts val="0"/>
              </a:spcBef>
              <a:spcAft>
                <a:spcPct val="0"/>
              </a:spcAft>
              <a:buClrTx/>
              <a:buSzTx/>
              <a:buFont typeface="Arial" pitchFamily="34" charset="0"/>
              <a:buChar char="•"/>
              <a:tabLst/>
              <a:defRPr/>
            </a:pPr>
            <a:endPar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endParaRPr>
          </a:p>
          <a:p>
            <a:pPr marL="0" marR="0" lvl="1"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How do we </a:t>
            </a:r>
            <a:r>
              <a:rPr kumimoji="0" lang="en-US" sz="1800" b="0" i="0" u="none" strike="noStrike" kern="1200" cap="none" spc="0" normalizeH="0" baseline="0" noProof="0" dirty="0" err="1" smtClean="0">
                <a:ln>
                  <a:noFill/>
                </a:ln>
                <a:solidFill>
                  <a:srgbClr val="4F81BD">
                    <a:lumMod val="75000"/>
                  </a:srgbClr>
                </a:solidFill>
                <a:effectLst/>
                <a:uLnTx/>
                <a:uFillTx/>
                <a:latin typeface="Arial" charset="0"/>
                <a:ea typeface="+mn-ea"/>
                <a:cs typeface="Arial" charset="0"/>
              </a:rPr>
              <a:t>capitalise</a:t>
            </a:r>
            <a:r>
              <a:rPr kumimoji="0" lang="en-US" sz="1800" b="0" i="0" u="none" strike="noStrike" kern="1200" cap="none" spc="0" normalizeH="0" baseline="0" noProof="0" dirty="0" smtClean="0">
                <a:ln>
                  <a:noFill/>
                </a:ln>
                <a:solidFill>
                  <a:srgbClr val="4F81BD">
                    <a:lumMod val="75000"/>
                  </a:srgbClr>
                </a:solidFill>
                <a:effectLst/>
                <a:uLnTx/>
                <a:uFillTx/>
                <a:latin typeface="Arial" charset="0"/>
                <a:ea typeface="+mn-ea"/>
                <a:cs typeface="Arial" charset="0"/>
              </a:rPr>
              <a:t> on this?</a:t>
            </a:r>
          </a:p>
          <a:p>
            <a:pPr marL="0" indent="-171450">
              <a:spcBef>
                <a:spcPts val="0"/>
              </a:spcBef>
              <a:buFont typeface="Arial" panose="020B0604020202020204" pitchFamily="34" charset="0"/>
              <a:buChar char="•"/>
            </a:pPr>
            <a:r>
              <a:rPr lang="en-US" b="0" i="0" dirty="0" smtClean="0">
                <a:solidFill>
                  <a:schemeClr val="accent5">
                    <a:lumMod val="50000"/>
                  </a:schemeClr>
                </a:solidFill>
              </a:rPr>
              <a:t>Active Donations Strategy</a:t>
            </a:r>
            <a:r>
              <a:rPr lang="en-US" b="0" i="0" baseline="0" dirty="0" smtClean="0">
                <a:solidFill>
                  <a:schemeClr val="accent5">
                    <a:lumMod val="50000"/>
                  </a:schemeClr>
                </a:solidFill>
              </a:rPr>
              <a:t> - a</a:t>
            </a:r>
            <a:r>
              <a:rPr lang="en-US" b="0" i="0" dirty="0" smtClean="0">
                <a:solidFill>
                  <a:schemeClr val="accent5">
                    <a:lumMod val="50000"/>
                  </a:schemeClr>
                </a:solidFill>
              </a:rPr>
              <a:t>ll visitors to the Lye Centre be encouraged to make a donation via dedicated </a:t>
            </a:r>
            <a:r>
              <a:rPr lang="en-US" b="0" i="0" dirty="0" err="1" smtClean="0">
                <a:solidFill>
                  <a:schemeClr val="accent5">
                    <a:lumMod val="50000"/>
                  </a:schemeClr>
                </a:solidFill>
              </a:rPr>
              <a:t>eftpos</a:t>
            </a:r>
            <a:r>
              <a:rPr lang="en-US" b="0" i="0" dirty="0" smtClean="0">
                <a:solidFill>
                  <a:schemeClr val="accent5">
                    <a:lumMod val="50000"/>
                  </a:schemeClr>
                </a:solidFill>
              </a:rPr>
              <a:t> terminal</a:t>
            </a:r>
          </a:p>
          <a:p>
            <a:pPr marL="0" indent="-171450">
              <a:spcBef>
                <a:spcPts val="0"/>
              </a:spcBef>
              <a:buFont typeface="Arial" panose="020B0604020202020204" pitchFamily="34" charset="0"/>
              <a:buChar char="•"/>
            </a:pPr>
            <a:r>
              <a:rPr lang="en-US" b="0" i="0" dirty="0" smtClean="0">
                <a:solidFill>
                  <a:schemeClr val="accent5">
                    <a:lumMod val="50000"/>
                  </a:schemeClr>
                </a:solidFill>
              </a:rPr>
              <a:t>Building</a:t>
            </a:r>
            <a:r>
              <a:rPr lang="en-US" b="0" i="0" baseline="0" dirty="0" smtClean="0">
                <a:solidFill>
                  <a:schemeClr val="accent5">
                    <a:lumMod val="50000"/>
                  </a:schemeClr>
                </a:solidFill>
              </a:rPr>
              <a:t> on our existing attractions and events (next slide)</a:t>
            </a:r>
          </a:p>
          <a:p>
            <a:pPr marL="0" indent="-171450">
              <a:buFont typeface="Arial" panose="020B0604020202020204" pitchFamily="34" charset="0"/>
              <a:buChar char="•"/>
            </a:pPr>
            <a:endParaRPr lang="en-NZ" b="0" i="0" dirty="0" smtClean="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DBAFA122-76DB-4760-AA88-71AE5F2EFDC7}" type="slidenum">
              <a:rPr lang="en-NZ" smtClean="0">
                <a:solidFill>
                  <a:srgbClr val="000000"/>
                </a:solidFill>
              </a:rPr>
              <a:pPr/>
              <a:t>9</a:t>
            </a:fld>
            <a:endParaRPr lang="en-NZ">
              <a:solidFill>
                <a:srgbClr val="000000"/>
              </a:solidFill>
            </a:endParaRPr>
          </a:p>
        </p:txBody>
      </p:sp>
    </p:spTree>
    <p:extLst>
      <p:ext uri="{BB962C8B-B14F-4D97-AF65-F5344CB8AC3E}">
        <p14:creationId xmlns:p14="http://schemas.microsoft.com/office/powerpoint/2010/main" val="3202285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457200" y="4608512"/>
            <a:ext cx="8229600" cy="1479021"/>
          </a:xfrm>
        </p:spPr>
        <p:txBody>
          <a:bodyPr>
            <a:noAutofit/>
          </a:bodyPr>
          <a:lstStyle>
            <a:lvl1pPr marL="0" indent="0" algn="ctr">
              <a:buNone/>
              <a:defRPr sz="4900" b="1" i="1">
                <a:solidFill>
                  <a:schemeClr val="accent6">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NZ" dirty="0"/>
          </a:p>
        </p:txBody>
      </p:sp>
      <p:pic>
        <p:nvPicPr>
          <p:cNvPr id="7" name="Picture 6" descr="CBD1.jpg"/>
          <p:cNvPicPr>
            <a:picLocks noChangeAspect="1"/>
          </p:cNvPicPr>
          <p:nvPr userDrawn="1"/>
        </p:nvPicPr>
        <p:blipFill>
          <a:blip r:embed="rId2" cstate="print"/>
          <a:stretch>
            <a:fillRect/>
          </a:stretch>
        </p:blipFill>
        <p:spPr>
          <a:xfrm>
            <a:off x="2908230" y="118528"/>
            <a:ext cx="6168034" cy="4344610"/>
          </a:xfrm>
          <a:prstGeom prst="rect">
            <a:avLst/>
          </a:prstGeom>
        </p:spPr>
      </p:pic>
      <p:pic>
        <p:nvPicPr>
          <p:cNvPr id="8" name="Picture 2"/>
          <p:cNvPicPr>
            <a:picLocks noChangeAspect="1" noChangeArrowheads="1"/>
          </p:cNvPicPr>
          <p:nvPr userDrawn="1"/>
        </p:nvPicPr>
        <p:blipFill>
          <a:blip r:embed="rId3" cstate="print"/>
          <a:srcRect/>
          <a:stretch>
            <a:fillRect/>
          </a:stretch>
        </p:blipFill>
        <p:spPr bwMode="auto">
          <a:xfrm>
            <a:off x="45567" y="118528"/>
            <a:ext cx="2654706" cy="207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41BA71B-14E4-412D-8180-6AE0F2A180D5}" type="slidenum">
              <a:rPr lang="en-NZ" smtClean="0"/>
              <a:pPr/>
              <a:t>‹#›</a:t>
            </a:fld>
            <a:endParaRPr lang="en-NZ"/>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41BA71B-14E4-412D-8180-6AE0F2A180D5}" type="slidenum">
              <a:rPr lang="en-NZ" smtClean="0"/>
              <a:pPr/>
              <a:t>‹#›</a:t>
            </a:fld>
            <a:endParaRPr lang="en-NZ"/>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2100" y="1172044"/>
            <a:ext cx="4040188"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2100" y="1919382"/>
            <a:ext cx="4040188"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806390" y="1172044"/>
            <a:ext cx="4041775"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6390" y="1919382"/>
            <a:ext cx="4041775"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Slide Number Placeholder 6"/>
          <p:cNvSpPr>
            <a:spLocks noGrp="1"/>
          </p:cNvSpPr>
          <p:nvPr>
            <p:ph type="sldNum" sz="quarter" idx="10"/>
          </p:nvPr>
        </p:nvSpPr>
        <p:spPr/>
        <p:txBody>
          <a:bodyPr/>
          <a:lstStyle>
            <a:lvl1pPr>
              <a:defRPr/>
            </a:lvl1pPr>
          </a:lstStyle>
          <a:p>
            <a:fld id="{BA2E0919-9070-4E33-AF33-EF3D66B2AFB1}" type="slidenum">
              <a:rPr lang="en-NZ"/>
              <a:pPr/>
              <a:t>‹#›</a:t>
            </a:fld>
            <a:endParaRPr lang="en-NZ"/>
          </a:p>
        </p:txBody>
      </p:sp>
      <p:sp>
        <p:nvSpPr>
          <p:cNvPr id="8" name="Title 1"/>
          <p:cNvSpPr>
            <a:spLocks noGrp="1"/>
          </p:cNvSpPr>
          <p:nvPr>
            <p:ph type="title"/>
          </p:nvPr>
        </p:nvSpPr>
        <p:spPr>
          <a:xfrm>
            <a:off x="2147888" y="11953"/>
            <a:ext cx="6861641" cy="904875"/>
          </a:xfrm>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38279211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2"/>
          <p:cNvSpPr>
            <a:spLocks noGrp="1"/>
          </p:cNvSpPr>
          <p:nvPr>
            <p:ph type="title"/>
          </p:nvPr>
        </p:nvSpPr>
        <p:spPr>
          <a:xfrm>
            <a:off x="1120309" y="4717143"/>
            <a:ext cx="6900208" cy="1178085"/>
          </a:xfrm>
        </p:spPr>
        <p:txBody>
          <a:bodyPr/>
          <a:lstStyle>
            <a:lvl1pPr algn="ctr">
              <a:defRPr sz="3600">
                <a:solidFill>
                  <a:srgbClr val="FFFFFF"/>
                </a:solidFill>
              </a:defRPr>
            </a:lvl1pPr>
          </a:lstStyle>
          <a:p>
            <a:r>
              <a:rPr lang="en-US" smtClean="0"/>
              <a:t>Click to edit Master title style</a:t>
            </a:r>
            <a:endParaRPr lang="en-NZ"/>
          </a:p>
        </p:txBody>
      </p:sp>
    </p:spTree>
    <p:extLst>
      <p:ext uri="{BB962C8B-B14F-4D97-AF65-F5344CB8AC3E}">
        <p14:creationId xmlns:p14="http://schemas.microsoft.com/office/powerpoint/2010/main" val="2204987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035877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691E7636-9F0F-42FC-96CE-BE196236643D}"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746112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B5212F36-9D8E-46AD-A666-3AC6206470F9}"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913426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A46B639E-23B6-41F7-88C2-4537FDEF028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224083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BA2E0919-9070-4E33-AF33-EF3D66B2AFB1}"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08519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439C0FED-802E-473F-9FBB-C7DCC128C8EA}"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79132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4"/>
            <a:ext cx="8229600" cy="1143000"/>
          </a:xfrm>
        </p:spPr>
        <p:txBody>
          <a:bodyPr>
            <a:normAutofit/>
          </a:bodyPr>
          <a:lstStyle>
            <a:lvl1pPr algn="l">
              <a:defRPr sz="2800" b="1" i="1">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pic>
        <p:nvPicPr>
          <p:cNvPr id="7" name="Picture 2"/>
          <p:cNvPicPr>
            <a:picLocks noChangeAspect="1" noChangeArrowheads="1"/>
          </p:cNvPicPr>
          <p:nvPr userDrawn="1"/>
        </p:nvPicPr>
        <p:blipFill>
          <a:blip r:embed="rId2" cstate="print"/>
          <a:srcRect/>
          <a:stretch>
            <a:fillRect/>
          </a:stretch>
        </p:blipFill>
        <p:spPr bwMode="auto">
          <a:xfrm>
            <a:off x="7189216" y="175153"/>
            <a:ext cx="1723554" cy="13465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11569157-98F6-4A0A-9C17-41412E4282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9154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49248480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6134918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17452645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4821357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2"/>
          <p:cNvSpPr>
            <a:spLocks noGrp="1"/>
          </p:cNvSpPr>
          <p:nvPr>
            <p:ph type="title"/>
          </p:nvPr>
        </p:nvSpPr>
        <p:spPr>
          <a:xfrm>
            <a:off x="1120309" y="4717143"/>
            <a:ext cx="6900208" cy="1178085"/>
          </a:xfrm>
        </p:spPr>
        <p:txBody>
          <a:bodyPr/>
          <a:lstStyle>
            <a:lvl1pPr algn="ctr">
              <a:defRPr sz="3600">
                <a:solidFill>
                  <a:srgbClr val="FFFFFF"/>
                </a:solidFill>
              </a:defRPr>
            </a:lvl1pPr>
          </a:lstStyle>
          <a:p>
            <a:r>
              <a:rPr lang="en-US" smtClean="0"/>
              <a:t>Click to edit Master title style</a:t>
            </a:r>
            <a:endParaRPr lang="en-NZ"/>
          </a:p>
        </p:txBody>
      </p:sp>
    </p:spTree>
    <p:extLst>
      <p:ext uri="{BB962C8B-B14F-4D97-AF65-F5344CB8AC3E}">
        <p14:creationId xmlns:p14="http://schemas.microsoft.com/office/powerpoint/2010/main" val="39876956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2100" y="1172044"/>
            <a:ext cx="4040188"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2100" y="1919382"/>
            <a:ext cx="4040188"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806390" y="1172044"/>
            <a:ext cx="4041775"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6390" y="1919382"/>
            <a:ext cx="4041775"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Slide Number Placeholder 6"/>
          <p:cNvSpPr>
            <a:spLocks noGrp="1"/>
          </p:cNvSpPr>
          <p:nvPr>
            <p:ph type="sldNum" sz="quarter" idx="10"/>
          </p:nvPr>
        </p:nvSpPr>
        <p:spPr/>
        <p:txBody>
          <a:bodyPr/>
          <a:lstStyle>
            <a:lvl1pPr>
              <a:defRPr/>
            </a:lvl1pPr>
          </a:lstStyle>
          <a:p>
            <a:fld id="{BA2E0919-9070-4E33-AF33-EF3D66B2AFB1}" type="slidenum">
              <a:rPr lang="en-NZ">
                <a:solidFill>
                  <a:prstClr val="black">
                    <a:tint val="75000"/>
                  </a:prstClr>
                </a:solidFill>
              </a:rPr>
              <a:pPr/>
              <a:t>‹#›</a:t>
            </a:fld>
            <a:endParaRPr lang="en-NZ">
              <a:solidFill>
                <a:prstClr val="black">
                  <a:tint val="75000"/>
                </a:prstClr>
              </a:solidFill>
            </a:endParaRPr>
          </a:p>
        </p:txBody>
      </p:sp>
      <p:sp>
        <p:nvSpPr>
          <p:cNvPr id="8" name="Title 1"/>
          <p:cNvSpPr>
            <a:spLocks noGrp="1"/>
          </p:cNvSpPr>
          <p:nvPr>
            <p:ph type="title"/>
          </p:nvPr>
        </p:nvSpPr>
        <p:spPr>
          <a:xfrm>
            <a:off x="2147888" y="11953"/>
            <a:ext cx="6861641" cy="904875"/>
          </a:xfrm>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178358809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55928898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691E7636-9F0F-42FC-96CE-BE196236643D}"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75047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B5212F36-9D8E-46AD-A666-3AC6206470F9}"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6148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5212F36-9D8E-46AD-A666-3AC6206470F9}"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A46B639E-23B6-41F7-88C2-4537FDEF028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198980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BA2E0919-9070-4E33-AF33-EF3D66B2AFB1}"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747526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439C0FED-802E-473F-9FBB-C7DCC128C8EA}"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051868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11569157-98F6-4A0A-9C17-41412E4282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049374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03997588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56336196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91515643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2087750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2"/>
          <p:cNvSpPr>
            <a:spLocks noGrp="1"/>
          </p:cNvSpPr>
          <p:nvPr>
            <p:ph type="title"/>
          </p:nvPr>
        </p:nvSpPr>
        <p:spPr>
          <a:xfrm>
            <a:off x="1120309" y="4717143"/>
            <a:ext cx="6900208" cy="1178085"/>
          </a:xfrm>
        </p:spPr>
        <p:txBody>
          <a:bodyPr/>
          <a:lstStyle>
            <a:lvl1pPr algn="ctr">
              <a:defRPr sz="3600">
                <a:solidFill>
                  <a:srgbClr val="FFFFFF"/>
                </a:solidFill>
              </a:defRPr>
            </a:lvl1pPr>
          </a:lstStyle>
          <a:p>
            <a:r>
              <a:rPr lang="en-US" smtClean="0"/>
              <a:t>Click to edit Master title style</a:t>
            </a:r>
            <a:endParaRPr lang="en-NZ"/>
          </a:p>
        </p:txBody>
      </p:sp>
    </p:spTree>
    <p:extLst>
      <p:ext uri="{BB962C8B-B14F-4D97-AF65-F5344CB8AC3E}">
        <p14:creationId xmlns:p14="http://schemas.microsoft.com/office/powerpoint/2010/main" val="228122833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2100" y="1172044"/>
            <a:ext cx="4040188"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2100" y="1919382"/>
            <a:ext cx="4040188"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806390" y="1172044"/>
            <a:ext cx="4041775"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6390" y="1919382"/>
            <a:ext cx="4041775"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Slide Number Placeholder 6"/>
          <p:cNvSpPr>
            <a:spLocks noGrp="1"/>
          </p:cNvSpPr>
          <p:nvPr>
            <p:ph type="sldNum" sz="quarter" idx="10"/>
          </p:nvPr>
        </p:nvSpPr>
        <p:spPr/>
        <p:txBody>
          <a:bodyPr/>
          <a:lstStyle>
            <a:lvl1pPr>
              <a:defRPr/>
            </a:lvl1pPr>
          </a:lstStyle>
          <a:p>
            <a:fld id="{BA2E0919-9070-4E33-AF33-EF3D66B2AFB1}" type="slidenum">
              <a:rPr lang="en-NZ">
                <a:solidFill>
                  <a:prstClr val="black">
                    <a:tint val="75000"/>
                  </a:prstClr>
                </a:solidFill>
              </a:rPr>
              <a:pPr/>
              <a:t>‹#›</a:t>
            </a:fld>
            <a:endParaRPr lang="en-NZ">
              <a:solidFill>
                <a:prstClr val="black">
                  <a:tint val="75000"/>
                </a:prstClr>
              </a:solidFill>
            </a:endParaRPr>
          </a:p>
        </p:txBody>
      </p:sp>
      <p:sp>
        <p:nvSpPr>
          <p:cNvPr id="8" name="Title 1"/>
          <p:cNvSpPr>
            <a:spLocks noGrp="1"/>
          </p:cNvSpPr>
          <p:nvPr>
            <p:ph type="title"/>
          </p:nvPr>
        </p:nvSpPr>
        <p:spPr>
          <a:xfrm>
            <a:off x="2147888" y="11953"/>
            <a:ext cx="6861641" cy="904875"/>
          </a:xfrm>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9454300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46B639E-23B6-41F7-88C2-4537FDEF0280}"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05308936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691E7636-9F0F-42FC-96CE-BE196236643D}"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69309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B5212F36-9D8E-46AD-A666-3AC6206470F9}"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610656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A46B639E-23B6-41F7-88C2-4537FDEF028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959239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BA2E0919-9070-4E33-AF33-EF3D66B2AFB1}"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839327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439C0FED-802E-473F-9FBB-C7DCC128C8EA}"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947305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11569157-98F6-4A0A-9C17-41412E4282BC}"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69418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70004865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20287912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123216010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A2E0919-9070-4E33-AF33-EF3D66B2AFB1}"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2641691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2"/>
          <p:cNvSpPr>
            <a:spLocks noGrp="1"/>
          </p:cNvSpPr>
          <p:nvPr>
            <p:ph type="title"/>
          </p:nvPr>
        </p:nvSpPr>
        <p:spPr>
          <a:xfrm>
            <a:off x="1120309" y="4717143"/>
            <a:ext cx="6900208" cy="1178085"/>
          </a:xfrm>
        </p:spPr>
        <p:txBody>
          <a:bodyPr/>
          <a:lstStyle>
            <a:lvl1pPr algn="ctr">
              <a:defRPr sz="3600">
                <a:solidFill>
                  <a:srgbClr val="FFFFFF"/>
                </a:solidFill>
              </a:defRPr>
            </a:lvl1pPr>
          </a:lstStyle>
          <a:p>
            <a:r>
              <a:rPr lang="en-US" smtClean="0"/>
              <a:t>Click to edit Master title style</a:t>
            </a:r>
            <a:endParaRPr lang="en-NZ"/>
          </a:p>
        </p:txBody>
      </p:sp>
    </p:spTree>
    <p:extLst>
      <p:ext uri="{BB962C8B-B14F-4D97-AF65-F5344CB8AC3E}">
        <p14:creationId xmlns:p14="http://schemas.microsoft.com/office/powerpoint/2010/main" val="17745087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2100" y="1172044"/>
            <a:ext cx="4040188"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2100" y="1919382"/>
            <a:ext cx="4040188"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806390" y="1172044"/>
            <a:ext cx="4041775" cy="639762"/>
          </a:xfrm>
          <a:solidFill>
            <a:srgbClr val="A2BEE8"/>
          </a:solidFill>
        </p:spPr>
        <p:txBody>
          <a:bodyPr anchor="ctr"/>
          <a:lstStyle>
            <a:lvl1pPr marL="0" indent="0">
              <a:buNone/>
              <a:defRPr sz="18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6390" y="1919382"/>
            <a:ext cx="4041775" cy="39512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Slide Number Placeholder 6"/>
          <p:cNvSpPr>
            <a:spLocks noGrp="1"/>
          </p:cNvSpPr>
          <p:nvPr>
            <p:ph type="sldNum" sz="quarter" idx="10"/>
          </p:nvPr>
        </p:nvSpPr>
        <p:spPr/>
        <p:txBody>
          <a:bodyPr/>
          <a:lstStyle>
            <a:lvl1pPr>
              <a:defRPr/>
            </a:lvl1pPr>
          </a:lstStyle>
          <a:p>
            <a:fld id="{BA2E0919-9070-4E33-AF33-EF3D66B2AFB1}" type="slidenum">
              <a:rPr lang="en-NZ">
                <a:solidFill>
                  <a:prstClr val="black">
                    <a:tint val="75000"/>
                  </a:prstClr>
                </a:solidFill>
              </a:rPr>
              <a:pPr/>
              <a:t>‹#›</a:t>
            </a:fld>
            <a:endParaRPr lang="en-NZ">
              <a:solidFill>
                <a:prstClr val="black">
                  <a:tint val="75000"/>
                </a:prstClr>
              </a:solidFill>
            </a:endParaRPr>
          </a:p>
        </p:txBody>
      </p:sp>
      <p:sp>
        <p:nvSpPr>
          <p:cNvPr id="8" name="Title 1"/>
          <p:cNvSpPr>
            <a:spLocks noGrp="1"/>
          </p:cNvSpPr>
          <p:nvPr>
            <p:ph type="title"/>
          </p:nvPr>
        </p:nvSpPr>
        <p:spPr>
          <a:xfrm>
            <a:off x="2147888" y="11953"/>
            <a:ext cx="6861641" cy="904875"/>
          </a:xfrm>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21892646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39C0FED-802E-473F-9FBB-C7DCC128C8EA}"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1569157-98F6-4A0A-9C17-41412E4282BC}" type="slidenum">
              <a:rPr lang="en-NZ" smtClean="0"/>
              <a:pPr/>
              <a:t>‹#›</a:t>
            </a:fld>
            <a:endParaRPr lang="en-N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41BA71B-14E4-412D-8180-6AE0F2A180D5}" type="slidenum">
              <a:rPr lang="en-NZ" smtClean="0"/>
              <a:pPr/>
              <a:t>‹#›</a:t>
            </a:fld>
            <a:endParaRPr lang="en-NZ"/>
          </a:p>
        </p:txBody>
      </p:sp>
    </p:spTree>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A5FDA-C8CB-4F8E-9879-D0BD132F44AB}" type="datetimeFigureOut">
              <a:rPr lang="en-NZ" smtClean="0"/>
              <a:pPr/>
              <a:t>21/10/2016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41BA71B-14E4-412D-8180-6AE0F2A180D5}" type="slidenum">
              <a:rPr lang="en-NZ" smtClean="0"/>
              <a:pPr/>
              <a:t>‹#›</a:t>
            </a:fld>
            <a:endParaRPr lang="en-NZ"/>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4.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A5FDA-C8CB-4F8E-9879-D0BD132F44AB}" type="datetimeFigureOut">
              <a:rPr lang="en-NZ" smtClean="0"/>
              <a:pPr/>
              <a:t>21/10/2016</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BA71B-14E4-412D-8180-6AE0F2A180D5}"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56" r:id="rId12"/>
    <p:sldLayoutId id="2147483697"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4864" y="251883"/>
            <a:ext cx="7271936" cy="1143000"/>
          </a:xfrm>
          <a:prstGeom prst="rect">
            <a:avLst/>
          </a:prstGeom>
        </p:spPr>
        <p:txBody>
          <a:bodyPr vert="horz" lIns="91440" tIns="45720" rIns="91440" bIns="45720" rtlCol="0" anchor="ctr">
            <a:normAutofit/>
          </a:bodyPr>
          <a:lstStyle/>
          <a:p>
            <a:r>
              <a:rPr lang="en-US" dirty="0" smtClean="0"/>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375" y="239450"/>
            <a:ext cx="1314489" cy="1213375"/>
          </a:xfrm>
          <a:prstGeom prst="rect">
            <a:avLst/>
          </a:prstGeom>
        </p:spPr>
      </p:pic>
    </p:spTree>
    <p:extLst>
      <p:ext uri="{BB962C8B-B14F-4D97-AF65-F5344CB8AC3E}">
        <p14:creationId xmlns:p14="http://schemas.microsoft.com/office/powerpoint/2010/main" val="2508954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4864" y="251883"/>
            <a:ext cx="7271936" cy="1143000"/>
          </a:xfrm>
          <a:prstGeom prst="rect">
            <a:avLst/>
          </a:prstGeom>
        </p:spPr>
        <p:txBody>
          <a:bodyPr vert="horz" lIns="91440" tIns="45720" rIns="91440" bIns="45720" rtlCol="0" anchor="ctr">
            <a:normAutofit/>
          </a:bodyPr>
          <a:lstStyle/>
          <a:p>
            <a:r>
              <a:rPr lang="en-US" dirty="0" smtClean="0"/>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375" y="239450"/>
            <a:ext cx="1314489" cy="1213375"/>
          </a:xfrm>
          <a:prstGeom prst="rect">
            <a:avLst/>
          </a:prstGeom>
        </p:spPr>
      </p:pic>
    </p:spTree>
    <p:extLst>
      <p:ext uri="{BB962C8B-B14F-4D97-AF65-F5344CB8AC3E}">
        <p14:creationId xmlns:p14="http://schemas.microsoft.com/office/powerpoint/2010/main" val="3679642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4864" y="251883"/>
            <a:ext cx="7271936" cy="1143000"/>
          </a:xfrm>
          <a:prstGeom prst="rect">
            <a:avLst/>
          </a:prstGeom>
        </p:spPr>
        <p:txBody>
          <a:bodyPr vert="horz" lIns="91440" tIns="45720" rIns="91440" bIns="45720" rtlCol="0" anchor="ctr">
            <a:normAutofit/>
          </a:bodyPr>
          <a:lstStyle/>
          <a:p>
            <a:r>
              <a:rPr lang="en-US" dirty="0" smtClean="0"/>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A5FDA-C8CB-4F8E-9879-D0BD132F44AB}" type="datetimeFigureOut">
              <a:rPr lang="en-NZ" smtClean="0">
                <a:solidFill>
                  <a:prstClr val="black">
                    <a:tint val="75000"/>
                  </a:prstClr>
                </a:solidFill>
              </a:rPr>
              <a:pPr/>
              <a:t>21/10/2016</a:t>
            </a:fld>
            <a:endParaRPr lang="en-NZ">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BA71B-14E4-412D-8180-6AE0F2A180D5}" type="slidenum">
              <a:rPr lang="en-NZ" smtClean="0">
                <a:solidFill>
                  <a:prstClr val="black">
                    <a:tint val="75000"/>
                  </a:prstClr>
                </a:solidFill>
              </a:rPr>
              <a:pPr/>
              <a:t>‹#›</a:t>
            </a:fld>
            <a:endParaRPr lang="en-NZ">
              <a:solidFill>
                <a:prstClr val="black">
                  <a:tint val="75000"/>
                </a:prstClr>
              </a:solidFill>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375" y="239450"/>
            <a:ext cx="1314489" cy="1213375"/>
          </a:xfrm>
          <a:prstGeom prst="rect">
            <a:avLst/>
          </a:prstGeom>
        </p:spPr>
      </p:pic>
    </p:spTree>
    <p:extLst>
      <p:ext uri="{BB962C8B-B14F-4D97-AF65-F5344CB8AC3E}">
        <p14:creationId xmlns:p14="http://schemas.microsoft.com/office/powerpoint/2010/main" val="84963249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40351" y="4428384"/>
            <a:ext cx="8909519" cy="2022323"/>
          </a:xfrm>
        </p:spPr>
        <p:txBody>
          <a:bodyPr>
            <a:noAutofit/>
          </a:bodyPr>
          <a:lstStyle/>
          <a:p>
            <a:r>
              <a:rPr lang="en-NZ" sz="3800" b="1" i="1" dirty="0" smtClean="0">
                <a:solidFill>
                  <a:srgbClr val="009FB5"/>
                </a:solidFill>
              </a:rPr>
              <a:t>NZPIF Conference</a:t>
            </a:r>
            <a:br>
              <a:rPr lang="en-NZ" sz="3800" b="1" i="1" dirty="0" smtClean="0">
                <a:solidFill>
                  <a:srgbClr val="009FB5"/>
                </a:solidFill>
              </a:rPr>
            </a:br>
            <a:r>
              <a:rPr lang="en-NZ" sz="3200" i="1" dirty="0" smtClean="0">
                <a:solidFill>
                  <a:srgbClr val="009FB5"/>
                </a:solidFill>
              </a:rPr>
              <a:t>Liam Hodgetts – Group Manager Strategy</a:t>
            </a:r>
            <a:br>
              <a:rPr lang="en-NZ" sz="3200" i="1" dirty="0" smtClean="0">
                <a:solidFill>
                  <a:srgbClr val="009FB5"/>
                </a:solidFill>
              </a:rPr>
            </a:br>
            <a:r>
              <a:rPr lang="en-NZ" sz="3200" i="1" dirty="0" smtClean="0">
                <a:solidFill>
                  <a:srgbClr val="009FB5"/>
                </a:solidFill>
              </a:rPr>
              <a:t>New Plymouth District Council </a:t>
            </a:r>
            <a:br>
              <a:rPr lang="en-NZ" sz="3200"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140352" y="1201742"/>
            <a:ext cx="2807037" cy="2190857"/>
          </a:xfrm>
          <a:prstGeom prst="rect">
            <a:avLst/>
          </a:prstGeom>
        </p:spPr>
      </p:pic>
      <p:pic>
        <p:nvPicPr>
          <p:cNvPr id="6" name="Picture 5" descr="CBD1.jpg"/>
          <p:cNvPicPr>
            <a:picLocks noChangeAspect="1"/>
          </p:cNvPicPr>
          <p:nvPr/>
        </p:nvPicPr>
        <p:blipFill>
          <a:blip r:embed="rId4" cstate="print"/>
          <a:stretch>
            <a:fillRect/>
          </a:stretch>
        </p:blipFill>
        <p:spPr>
          <a:xfrm>
            <a:off x="2975966" y="71613"/>
            <a:ext cx="6168034" cy="434461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278" y="6108348"/>
            <a:ext cx="4157663" cy="541837"/>
          </a:xfrm>
          <a:prstGeom prst="rect">
            <a:avLst/>
          </a:prstGeom>
        </p:spPr>
      </p:pic>
    </p:spTree>
    <p:extLst>
      <p:ext uri="{BB962C8B-B14F-4D97-AF65-F5344CB8AC3E}">
        <p14:creationId xmlns:p14="http://schemas.microsoft.com/office/powerpoint/2010/main" val="1862101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6026" y="311350"/>
            <a:ext cx="6482516" cy="1420434"/>
          </a:xfrm>
        </p:spPr>
        <p:txBody>
          <a:bodyPr>
            <a:noAutofit/>
          </a:bodyPr>
          <a:lstStyle/>
          <a:p>
            <a:pPr algn="l"/>
            <a:r>
              <a:rPr lang="en-NZ" sz="3800" b="1" i="1" dirty="0" smtClean="0">
                <a:solidFill>
                  <a:srgbClr val="009FB5"/>
                </a:solidFill>
              </a:rPr>
              <a:t>The Stats </a:t>
            </a:r>
            <a:r>
              <a:rPr lang="en-NZ" sz="3800" b="1" i="1" dirty="0">
                <a:solidFill>
                  <a:srgbClr val="009FB5"/>
                </a:solidFill>
              </a:rPr>
              <a:t/>
            </a:r>
            <a:br>
              <a:rPr lang="en-NZ" sz="3800" b="1" i="1" dirty="0">
                <a:solidFill>
                  <a:srgbClr val="009FB5"/>
                </a:solidFill>
              </a:rPr>
            </a:br>
            <a:r>
              <a:rPr lang="en-NZ" sz="3800" b="1" i="1" dirty="0" smtClean="0">
                <a:solidFill>
                  <a:srgbClr val="009FB5"/>
                </a:solidFill>
              </a:rPr>
              <a:t>So much to do</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a:solidFill>
                <a:srgbClr val="4F81BD">
                  <a:lumMod val="75000"/>
                </a:srgbClr>
              </a:solidFill>
              <a:latin typeface="Arial" charset="0"/>
              <a:cs typeface="Arial" charset="0"/>
            </a:endParaRPr>
          </a:p>
        </p:txBody>
      </p:sp>
      <p:sp>
        <p:nvSpPr>
          <p:cNvPr id="2" name="Rectangle 1"/>
          <p:cNvSpPr/>
          <p:nvPr/>
        </p:nvSpPr>
        <p:spPr>
          <a:xfrm>
            <a:off x="2453834" y="6287435"/>
            <a:ext cx="4641448" cy="923330"/>
          </a:xfrm>
          <a:prstGeom prst="rect">
            <a:avLst/>
          </a:prstGeom>
        </p:spPr>
        <p:txBody>
          <a:bodyPr wrap="square">
            <a:spAutoFit/>
          </a:bodyPr>
          <a:lstStyle/>
          <a:p>
            <a:pPr lvl="1"/>
            <a:r>
              <a:rPr lang="en-US" dirty="0" smtClean="0">
                <a:solidFill>
                  <a:srgbClr val="4F81BD">
                    <a:lumMod val="75000"/>
                  </a:srgbClr>
                </a:solidFill>
              </a:rPr>
              <a:t>Plus </a:t>
            </a:r>
            <a:r>
              <a:rPr lang="en-US" dirty="0">
                <a:solidFill>
                  <a:srgbClr val="4F81BD">
                    <a:lumMod val="75000"/>
                  </a:srgbClr>
                </a:solidFill>
              </a:rPr>
              <a:t>more in the </a:t>
            </a:r>
            <a:r>
              <a:rPr lang="en-US" dirty="0" smtClean="0">
                <a:solidFill>
                  <a:srgbClr val="4F81BD">
                    <a:lumMod val="75000"/>
                  </a:srgbClr>
                </a:solidFill>
              </a:rPr>
              <a:t>pipeline……</a:t>
            </a:r>
            <a:endParaRPr lang="en-US" dirty="0">
              <a:solidFill>
                <a:srgbClr val="4F81BD">
                  <a:lumMod val="75000"/>
                </a:srgbClr>
              </a:solidFill>
            </a:endParaRPr>
          </a:p>
          <a:p>
            <a:pPr marL="742950" lvl="1" indent="-285750">
              <a:buFont typeface="Arial" panose="020B0604020202020204" pitchFamily="34" charset="0"/>
              <a:buChar char="•"/>
            </a:pPr>
            <a:endParaRPr lang="en-US" dirty="0">
              <a:solidFill>
                <a:srgbClr val="4F81BD">
                  <a:lumMod val="75000"/>
                </a:srgbClr>
              </a:solidFill>
            </a:endParaRPr>
          </a:p>
          <a:p>
            <a:pPr lvl="1">
              <a:buFont typeface="Arial" pitchFamily="34" charset="0"/>
              <a:buChar char="•"/>
            </a:pPr>
            <a:endParaRPr lang="en-NZ" dirty="0">
              <a:solidFill>
                <a:srgbClr val="4F81BD">
                  <a:lumMod val="75000"/>
                </a:srgb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7181" y="286717"/>
            <a:ext cx="1126995" cy="1126995"/>
          </a:xfrm>
          <a:prstGeom prst="rect">
            <a:avLst/>
          </a:prstGeom>
        </p:spPr>
      </p:pic>
      <p:pic>
        <p:nvPicPr>
          <p:cNvPr id="5" name="Picture 4"/>
          <p:cNvPicPr>
            <a:picLocks noChangeAspect="1"/>
          </p:cNvPicPr>
          <p:nvPr/>
        </p:nvPicPr>
        <p:blipFill>
          <a:blip r:embed="rId5"/>
          <a:stretch>
            <a:fillRect/>
          </a:stretch>
        </p:blipFill>
        <p:spPr>
          <a:xfrm>
            <a:off x="4717420" y="1780232"/>
            <a:ext cx="4010554" cy="214712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567" y="4038606"/>
            <a:ext cx="3367466" cy="224497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699" y="4067674"/>
            <a:ext cx="4139300" cy="2186842"/>
          </a:xfrm>
          <a:prstGeom prst="rect">
            <a:avLst/>
          </a:prstGeom>
        </p:spPr>
      </p:pic>
      <p:pic>
        <p:nvPicPr>
          <p:cNvPr id="14" name="Picture 13"/>
          <p:cNvPicPr>
            <a:picLocks noChangeAspect="1"/>
          </p:cNvPicPr>
          <p:nvPr/>
        </p:nvPicPr>
        <p:blipFill>
          <a:blip r:embed="rId8"/>
          <a:stretch>
            <a:fillRect/>
          </a:stretch>
        </p:blipFill>
        <p:spPr>
          <a:xfrm>
            <a:off x="1337357" y="1780232"/>
            <a:ext cx="3234642" cy="2157506"/>
          </a:xfrm>
          <a:prstGeom prst="rect">
            <a:avLst/>
          </a:prstGeom>
        </p:spPr>
      </p:pic>
    </p:spTree>
    <p:extLst>
      <p:ext uri="{BB962C8B-B14F-4D97-AF65-F5344CB8AC3E}">
        <p14:creationId xmlns:p14="http://schemas.microsoft.com/office/powerpoint/2010/main" val="3567973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201" y="382575"/>
            <a:ext cx="8522208" cy="872112"/>
          </a:xfrm>
        </p:spPr>
        <p:txBody>
          <a:bodyPr>
            <a:noAutofit/>
          </a:bodyPr>
          <a:lstStyle/>
          <a:p>
            <a:pPr algn="l"/>
            <a:r>
              <a:rPr lang="en-NZ" sz="3800" b="1" i="1" dirty="0" smtClean="0">
                <a:solidFill>
                  <a:srgbClr val="009FB5"/>
                </a:solidFill>
              </a:rPr>
              <a:t>BUT (there is always a but)…....</a:t>
            </a:r>
            <a:br>
              <a:rPr lang="en-NZ" sz="3800" b="1" i="1" dirty="0" smtClean="0">
                <a:solidFill>
                  <a:srgbClr val="009FB5"/>
                </a:solidFill>
              </a:rPr>
            </a:br>
            <a:endParaRPr lang="en-NZ" sz="3200" dirty="0">
              <a:solidFill>
                <a:srgbClr val="009FB5"/>
              </a:solidFill>
            </a:endParaRPr>
          </a:p>
        </p:txBody>
      </p:sp>
      <p:sp>
        <p:nvSpPr>
          <p:cNvPr id="7" name="Content Placeholder 2"/>
          <p:cNvSpPr txBox="1">
            <a:spLocks/>
          </p:cNvSpPr>
          <p:nvPr/>
        </p:nvSpPr>
        <p:spPr>
          <a:xfrm>
            <a:off x="457200" y="1600201"/>
            <a:ext cx="8229600" cy="34350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a:solidFill>
                <a:srgbClr val="4F81BD">
                  <a:lumMod val="75000"/>
                </a:srgbClr>
              </a:solidFill>
              <a:latin typeface="Arial" charset="0"/>
              <a:cs typeface="Arial" charset="0"/>
            </a:endParaRPr>
          </a:p>
        </p:txBody>
      </p:sp>
      <p:sp>
        <p:nvSpPr>
          <p:cNvPr id="2" name="Rectangle 1"/>
          <p:cNvSpPr/>
          <p:nvPr/>
        </p:nvSpPr>
        <p:spPr>
          <a:xfrm>
            <a:off x="2897651" y="1252138"/>
            <a:ext cx="5970594" cy="5247590"/>
          </a:xfrm>
          <a:prstGeom prst="rect">
            <a:avLst/>
          </a:prstGeom>
        </p:spPr>
        <p:txBody>
          <a:bodyPr wrap="square">
            <a:spAutoFit/>
          </a:bodyPr>
          <a:lstStyle/>
          <a:p>
            <a:pPr marL="271463" lvl="1" indent="-271463">
              <a:spcBef>
                <a:spcPts val="600"/>
              </a:spcBef>
              <a:buFont typeface="Arial" panose="020B0604020202020204" pitchFamily="34" charset="0"/>
              <a:buChar char="•"/>
            </a:pPr>
            <a:r>
              <a:rPr lang="en-US" sz="2000" dirty="0" smtClean="0">
                <a:solidFill>
                  <a:schemeClr val="accent1">
                    <a:lumMod val="75000"/>
                  </a:schemeClr>
                </a:solidFill>
              </a:rPr>
              <a:t>Retail </a:t>
            </a:r>
            <a:r>
              <a:rPr lang="en-US" sz="2000" dirty="0">
                <a:solidFill>
                  <a:schemeClr val="accent1">
                    <a:lumMod val="75000"/>
                  </a:schemeClr>
                </a:solidFill>
              </a:rPr>
              <a:t>and commercial activity </a:t>
            </a:r>
            <a:r>
              <a:rPr lang="en-US" sz="2000" dirty="0" smtClean="0">
                <a:solidFill>
                  <a:schemeClr val="accent1">
                    <a:lumMod val="75000"/>
                  </a:schemeClr>
                </a:solidFill>
              </a:rPr>
              <a:t>is spreading away </a:t>
            </a:r>
            <a:r>
              <a:rPr lang="en-US" sz="2000" dirty="0">
                <a:solidFill>
                  <a:schemeClr val="accent1">
                    <a:lumMod val="75000"/>
                  </a:schemeClr>
                </a:solidFill>
              </a:rPr>
              <a:t>from </a:t>
            </a:r>
            <a:r>
              <a:rPr lang="en-US" sz="2000" dirty="0" smtClean="0">
                <a:solidFill>
                  <a:schemeClr val="accent1">
                    <a:lumMod val="75000"/>
                  </a:schemeClr>
                </a:solidFill>
              </a:rPr>
              <a:t>CBD</a:t>
            </a:r>
          </a:p>
          <a:p>
            <a:pPr marL="271463" lvl="1" indent="-271463">
              <a:spcBef>
                <a:spcPts val="600"/>
              </a:spcBef>
              <a:buFont typeface="Arial" panose="020B0604020202020204" pitchFamily="34" charset="0"/>
              <a:buChar char="•"/>
            </a:pPr>
            <a:r>
              <a:rPr lang="en-US" sz="2000" dirty="0" smtClean="0">
                <a:solidFill>
                  <a:schemeClr val="accent1">
                    <a:lumMod val="75000"/>
                  </a:schemeClr>
                </a:solidFill>
              </a:rPr>
              <a:t>This is undermining public and private investment in the CBD</a:t>
            </a:r>
          </a:p>
          <a:p>
            <a:pPr marL="271463" lvl="1" indent="-271463">
              <a:spcBef>
                <a:spcPts val="600"/>
              </a:spcBef>
              <a:buFont typeface="Arial" panose="020B0604020202020204" pitchFamily="34" charset="0"/>
              <a:buChar char="•"/>
            </a:pPr>
            <a:r>
              <a:rPr lang="en-US" sz="2000" dirty="0" smtClean="0">
                <a:solidFill>
                  <a:schemeClr val="accent1">
                    <a:lumMod val="75000"/>
                  </a:schemeClr>
                </a:solidFill>
              </a:rPr>
              <a:t>It is also compromising the role and function of other urban land e.g. residential and industrial land</a:t>
            </a:r>
          </a:p>
          <a:p>
            <a:pPr marL="271463" lvl="1" indent="-271463">
              <a:spcBef>
                <a:spcPts val="600"/>
              </a:spcBef>
              <a:buFont typeface="Arial" panose="020B0604020202020204" pitchFamily="34" charset="0"/>
              <a:buChar char="•"/>
            </a:pPr>
            <a:r>
              <a:rPr lang="en-US" sz="2000" dirty="0" smtClean="0">
                <a:solidFill>
                  <a:schemeClr val="accent1">
                    <a:lumMod val="75000"/>
                  </a:schemeClr>
                </a:solidFill>
              </a:rPr>
              <a:t>We are not adequately addressing residential land supply </a:t>
            </a:r>
            <a:r>
              <a:rPr lang="en-US" sz="2000" dirty="0">
                <a:solidFill>
                  <a:schemeClr val="accent1">
                    <a:lumMod val="75000"/>
                  </a:schemeClr>
                </a:solidFill>
              </a:rPr>
              <a:t>to meet our growth </a:t>
            </a:r>
            <a:r>
              <a:rPr lang="en-US" sz="2000" dirty="0" smtClean="0">
                <a:solidFill>
                  <a:schemeClr val="accent1">
                    <a:lumMod val="75000"/>
                  </a:schemeClr>
                </a:solidFill>
              </a:rPr>
              <a:t>projections</a:t>
            </a:r>
          </a:p>
          <a:p>
            <a:pPr marL="271463" lvl="1" indent="-271463">
              <a:spcBef>
                <a:spcPts val="600"/>
              </a:spcBef>
              <a:buFont typeface="Arial" panose="020B0604020202020204" pitchFamily="34" charset="0"/>
              <a:buChar char="•"/>
            </a:pPr>
            <a:r>
              <a:rPr lang="en-US" sz="2000" dirty="0" smtClean="0">
                <a:solidFill>
                  <a:schemeClr val="accent1">
                    <a:lumMod val="75000"/>
                  </a:schemeClr>
                </a:solidFill>
              </a:rPr>
              <a:t>We are not seeing a </a:t>
            </a:r>
            <a:r>
              <a:rPr lang="en-US" sz="2000" dirty="0">
                <a:solidFill>
                  <a:schemeClr val="accent1">
                    <a:lumMod val="75000"/>
                  </a:schemeClr>
                </a:solidFill>
              </a:rPr>
              <a:t>range of housing choices </a:t>
            </a:r>
            <a:r>
              <a:rPr lang="en-US" sz="2000" dirty="0" smtClean="0">
                <a:solidFill>
                  <a:schemeClr val="accent1">
                    <a:lumMod val="75000"/>
                  </a:schemeClr>
                </a:solidFill>
              </a:rPr>
              <a:t>being presented to the market</a:t>
            </a:r>
          </a:p>
          <a:p>
            <a:pPr marL="271463" lvl="1" indent="-271463">
              <a:spcBef>
                <a:spcPts val="600"/>
              </a:spcBef>
              <a:buFont typeface="Arial" panose="020B0604020202020204" pitchFamily="34" charset="0"/>
              <a:buChar char="•"/>
            </a:pPr>
            <a:r>
              <a:rPr lang="en-US" sz="2000" dirty="0" smtClean="0">
                <a:solidFill>
                  <a:schemeClr val="accent1">
                    <a:lumMod val="75000"/>
                  </a:schemeClr>
                </a:solidFill>
              </a:rPr>
              <a:t>Natural coastal values need to be better managed</a:t>
            </a:r>
            <a:endParaRPr lang="en-US" sz="2000" dirty="0">
              <a:solidFill>
                <a:schemeClr val="accent1">
                  <a:lumMod val="75000"/>
                </a:schemeClr>
              </a:solidFill>
            </a:endParaRPr>
          </a:p>
          <a:p>
            <a:pPr marL="742950" lvl="1" indent="-285750">
              <a:buFont typeface="Arial" panose="020B0604020202020204" pitchFamily="34" charset="0"/>
              <a:buChar char="•"/>
            </a:pPr>
            <a:endParaRPr lang="en-US" sz="1600" dirty="0" smtClean="0">
              <a:solidFill>
                <a:schemeClr val="accent1">
                  <a:lumMod val="75000"/>
                </a:schemeClr>
              </a:solidFill>
            </a:endParaRPr>
          </a:p>
          <a:p>
            <a:pPr lvl="1"/>
            <a:endParaRPr lang="en-NZ" sz="1600" dirty="0">
              <a:solidFill>
                <a:schemeClr val="accent1">
                  <a:lumMod val="75000"/>
                </a:schemeClr>
              </a:solidFill>
            </a:endParaRPr>
          </a:p>
          <a:p>
            <a:pPr lvl="1"/>
            <a:endParaRPr lang="en-NZ" dirty="0">
              <a:solidFill>
                <a:srgbClr val="4F81BD">
                  <a:lumMod val="75000"/>
                </a:srgb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6132592" y="5583619"/>
            <a:ext cx="2854817" cy="1085088"/>
          </a:xfrm>
          <a:prstGeom prst="rect">
            <a:avLst/>
          </a:prstGeom>
        </p:spPr>
      </p:pic>
      <p:sp>
        <p:nvSpPr>
          <p:cNvPr id="6" name="TextBox 5"/>
          <p:cNvSpPr txBox="1"/>
          <p:nvPr/>
        </p:nvSpPr>
        <p:spPr>
          <a:xfrm>
            <a:off x="472409" y="1528848"/>
            <a:ext cx="2243797" cy="3477875"/>
          </a:xfrm>
          <a:prstGeom prst="rect">
            <a:avLst/>
          </a:prstGeom>
          <a:noFill/>
          <a:ln w="57150">
            <a:solidFill>
              <a:srgbClr val="EDC94E"/>
            </a:solidFill>
          </a:ln>
        </p:spPr>
        <p:txBody>
          <a:bodyPr wrap="square" rtlCol="0">
            <a:spAutoFit/>
          </a:bodyPr>
          <a:lstStyle/>
          <a:p>
            <a:pPr marL="0" lvl="1"/>
            <a:r>
              <a:rPr lang="en-NZ" sz="2000" b="1" dirty="0">
                <a:solidFill>
                  <a:schemeClr val="accent1">
                    <a:lumMod val="75000"/>
                  </a:schemeClr>
                </a:solidFill>
              </a:rPr>
              <a:t>We are not growing in a strategically planned </a:t>
            </a:r>
            <a:r>
              <a:rPr lang="en-NZ" sz="2000" b="1" dirty="0" smtClean="0">
                <a:solidFill>
                  <a:schemeClr val="accent1">
                    <a:lumMod val="75000"/>
                  </a:schemeClr>
                </a:solidFill>
              </a:rPr>
              <a:t>way</a:t>
            </a:r>
          </a:p>
          <a:p>
            <a:pPr marL="0" lvl="1"/>
            <a:endParaRPr lang="en-NZ" sz="2000" b="1" dirty="0">
              <a:solidFill>
                <a:schemeClr val="accent1">
                  <a:lumMod val="75000"/>
                </a:schemeClr>
              </a:solidFill>
            </a:endParaRPr>
          </a:p>
          <a:p>
            <a:pPr marL="0" lvl="1"/>
            <a:r>
              <a:rPr lang="en-NZ" sz="2000" dirty="0" smtClean="0">
                <a:solidFill>
                  <a:srgbClr val="4F81BD">
                    <a:lumMod val="75000"/>
                  </a:srgbClr>
                </a:solidFill>
              </a:rPr>
              <a:t>The </a:t>
            </a:r>
            <a:r>
              <a:rPr lang="en-NZ" sz="2000" dirty="0">
                <a:solidFill>
                  <a:srgbClr val="4F81BD">
                    <a:lumMod val="75000"/>
                  </a:srgbClr>
                </a:solidFill>
              </a:rPr>
              <a:t>current District Plan is very flexible </a:t>
            </a:r>
            <a:r>
              <a:rPr lang="en-NZ" sz="2000" dirty="0" smtClean="0">
                <a:solidFill>
                  <a:srgbClr val="4F81BD">
                    <a:lumMod val="75000"/>
                  </a:srgbClr>
                </a:solidFill>
              </a:rPr>
              <a:t>and we are getting unforeseen outcomes</a:t>
            </a:r>
            <a:endParaRPr lang="en-NZ" sz="2000" dirty="0">
              <a:solidFill>
                <a:srgbClr val="4F81BD">
                  <a:lumMod val="75000"/>
                </a:srgbClr>
              </a:solidFill>
            </a:endParaRPr>
          </a:p>
        </p:txBody>
      </p:sp>
      <p:sp>
        <p:nvSpPr>
          <p:cNvPr id="11" name="TextBox 10"/>
          <p:cNvSpPr txBox="1"/>
          <p:nvPr/>
        </p:nvSpPr>
        <p:spPr>
          <a:xfrm>
            <a:off x="6498335" y="5815584"/>
            <a:ext cx="1194817" cy="584775"/>
          </a:xfrm>
          <a:prstGeom prst="rect">
            <a:avLst/>
          </a:prstGeom>
          <a:noFill/>
          <a:ln w="57150">
            <a:solidFill>
              <a:srgbClr val="EDC94E"/>
            </a:solidFill>
          </a:ln>
        </p:spPr>
        <p:txBody>
          <a:bodyPr wrap="square" rtlCol="0">
            <a:spAutoFit/>
          </a:bodyPr>
          <a:lstStyle/>
          <a:p>
            <a:pPr marL="0" lvl="1"/>
            <a:r>
              <a:rPr lang="en-NZ" sz="1600" b="1" dirty="0" smtClean="0">
                <a:solidFill>
                  <a:schemeClr val="bg1"/>
                </a:solidFill>
              </a:rPr>
              <a:t>Our Response</a:t>
            </a:r>
            <a:endParaRPr lang="en-NZ" sz="1600" dirty="0">
              <a:solidFill>
                <a:srgbClr val="4F81BD">
                  <a:lumMod val="75000"/>
                </a:srgbClr>
              </a:solidFill>
            </a:endParaRPr>
          </a:p>
        </p:txBody>
      </p:sp>
    </p:spTree>
    <p:extLst>
      <p:ext uri="{BB962C8B-B14F-4D97-AF65-F5344CB8AC3E}">
        <p14:creationId xmlns:p14="http://schemas.microsoft.com/office/powerpoint/2010/main" val="3352056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pPr/>
              <a:t>12</a:t>
            </a:fld>
            <a:endParaRPr lang="en-NZ"/>
          </a:p>
        </p:txBody>
      </p:sp>
      <p:pic>
        <p:nvPicPr>
          <p:cNvPr id="3" name="Picture 2"/>
          <p:cNvPicPr>
            <a:picLocks noChangeAspect="1"/>
          </p:cNvPicPr>
          <p:nvPr/>
        </p:nvPicPr>
        <p:blipFill>
          <a:blip r:embed="rId3"/>
          <a:stretch>
            <a:fillRect/>
          </a:stretch>
        </p:blipFill>
        <p:spPr>
          <a:xfrm>
            <a:off x="377952" y="367975"/>
            <a:ext cx="3083273" cy="2387798"/>
          </a:xfrm>
          <a:prstGeom prst="rect">
            <a:avLst/>
          </a:prstGeom>
        </p:spPr>
      </p:pic>
      <p:sp>
        <p:nvSpPr>
          <p:cNvPr id="8" name="TextBox 7"/>
          <p:cNvSpPr txBox="1"/>
          <p:nvPr/>
        </p:nvSpPr>
        <p:spPr>
          <a:xfrm>
            <a:off x="3818013" y="1376401"/>
            <a:ext cx="5228451" cy="4462760"/>
          </a:xfrm>
          <a:prstGeom prst="rect">
            <a:avLst/>
          </a:prstGeom>
          <a:noFill/>
        </p:spPr>
        <p:txBody>
          <a:bodyPr wrap="square" rtlCol="0">
            <a:spAutoFit/>
          </a:bodyPr>
          <a:lstStyle/>
          <a:p>
            <a:pPr marL="0" lvl="1"/>
            <a:r>
              <a:rPr lang="en-NZ" sz="2000" dirty="0" smtClean="0">
                <a:solidFill>
                  <a:schemeClr val="accent1">
                    <a:lumMod val="75000"/>
                  </a:schemeClr>
                </a:solidFill>
              </a:rPr>
              <a:t>Enabling while protecting key values</a:t>
            </a:r>
          </a:p>
          <a:p>
            <a:pPr marL="0" lvl="1"/>
            <a:endParaRPr lang="en-NZ" sz="2000" dirty="0" smtClean="0">
              <a:solidFill>
                <a:schemeClr val="accent1">
                  <a:lumMod val="75000"/>
                </a:schemeClr>
              </a:solidFill>
            </a:endParaRPr>
          </a:p>
          <a:p>
            <a:pPr marL="0" lvl="1"/>
            <a:r>
              <a:rPr lang="en-NZ" sz="2000" dirty="0" smtClean="0">
                <a:solidFill>
                  <a:schemeClr val="accent1">
                    <a:lumMod val="75000"/>
                  </a:schemeClr>
                </a:solidFill>
              </a:rPr>
              <a:t>Provide for social, environmental, cultural and economic sustainable growth outcomes</a:t>
            </a:r>
          </a:p>
          <a:p>
            <a:pPr marL="0" lvl="1"/>
            <a:endParaRPr lang="en-NZ" sz="2000" dirty="0" smtClean="0">
              <a:solidFill>
                <a:schemeClr val="accent1">
                  <a:lumMod val="75000"/>
                </a:schemeClr>
              </a:solidFill>
            </a:endParaRPr>
          </a:p>
          <a:p>
            <a:pPr marL="0" lvl="1"/>
            <a:r>
              <a:rPr lang="en-NZ" sz="2000" dirty="0" smtClean="0">
                <a:solidFill>
                  <a:schemeClr val="accent1">
                    <a:lumMod val="75000"/>
                  </a:schemeClr>
                </a:solidFill>
              </a:rPr>
              <a:t>Regionally relevant</a:t>
            </a:r>
          </a:p>
          <a:p>
            <a:pPr marL="0" lvl="1"/>
            <a:endParaRPr lang="en-NZ" sz="2000" dirty="0" smtClean="0">
              <a:solidFill>
                <a:schemeClr val="accent1">
                  <a:lumMod val="75000"/>
                </a:schemeClr>
              </a:solidFill>
            </a:endParaRPr>
          </a:p>
          <a:p>
            <a:pPr marL="0" lvl="1"/>
            <a:r>
              <a:rPr lang="en-NZ" sz="3200" b="1" dirty="0" smtClean="0">
                <a:solidFill>
                  <a:schemeClr val="accent1">
                    <a:lumMod val="75000"/>
                  </a:schemeClr>
                </a:solidFill>
              </a:rPr>
              <a:t>Provide certainty and direction for investment</a:t>
            </a:r>
          </a:p>
          <a:p>
            <a:pPr marL="0" lvl="1"/>
            <a:endParaRPr lang="en-NZ" sz="2000" dirty="0" smtClean="0">
              <a:solidFill>
                <a:schemeClr val="accent1">
                  <a:lumMod val="75000"/>
                </a:schemeClr>
              </a:solidFill>
            </a:endParaRPr>
          </a:p>
          <a:p>
            <a:pPr marL="0" lvl="1"/>
            <a:r>
              <a:rPr lang="en-NZ" sz="2000" dirty="0" smtClean="0">
                <a:solidFill>
                  <a:schemeClr val="accent1">
                    <a:lumMod val="75000"/>
                  </a:schemeClr>
                </a:solidFill>
              </a:rPr>
              <a:t>Streamlined and easy to use</a:t>
            </a:r>
          </a:p>
          <a:p>
            <a:pPr marL="0" lvl="1"/>
            <a:endParaRPr lang="en-NZ" sz="2000" dirty="0" smtClean="0">
              <a:solidFill>
                <a:schemeClr val="accent1">
                  <a:lumMod val="75000"/>
                </a:schemeClr>
              </a:solidFill>
            </a:endParaRPr>
          </a:p>
          <a:p>
            <a:pPr marL="0" lvl="1"/>
            <a:r>
              <a:rPr lang="en-NZ" sz="2000" dirty="0" smtClean="0">
                <a:solidFill>
                  <a:schemeClr val="accent1">
                    <a:lumMod val="75000"/>
                  </a:schemeClr>
                </a:solidFill>
              </a:rPr>
              <a:t>On-line functionality</a:t>
            </a:r>
            <a:endParaRPr lang="en-NZ" dirty="0">
              <a:solidFill>
                <a:schemeClr val="accent1">
                  <a:lumMod val="75000"/>
                </a:schemeClr>
              </a:solidFill>
            </a:endParaRPr>
          </a:p>
        </p:txBody>
      </p:sp>
    </p:spTree>
    <p:extLst>
      <p:ext uri="{BB962C8B-B14F-4D97-AF65-F5344CB8AC3E}">
        <p14:creationId xmlns:p14="http://schemas.microsoft.com/office/powerpoint/2010/main" val="3466742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pPr/>
              <a:t>13</a:t>
            </a:fld>
            <a:endParaRPr lang="en-NZ"/>
          </a:p>
        </p:txBody>
      </p:sp>
      <p:pic>
        <p:nvPicPr>
          <p:cNvPr id="3" name="Picture 2"/>
          <p:cNvPicPr>
            <a:picLocks noChangeAspect="1"/>
          </p:cNvPicPr>
          <p:nvPr/>
        </p:nvPicPr>
        <p:blipFill>
          <a:blip r:embed="rId3"/>
          <a:stretch>
            <a:fillRect/>
          </a:stretch>
        </p:blipFill>
        <p:spPr>
          <a:xfrm>
            <a:off x="677227" y="653074"/>
            <a:ext cx="3584448" cy="2775926"/>
          </a:xfrm>
          <a:prstGeom prst="rect">
            <a:avLst/>
          </a:prstGeom>
        </p:spPr>
      </p:pic>
      <p:pic>
        <p:nvPicPr>
          <p:cNvPr id="4" name="Picture 3"/>
          <p:cNvPicPr>
            <a:picLocks noChangeAspect="1"/>
          </p:cNvPicPr>
          <p:nvPr/>
        </p:nvPicPr>
        <p:blipFill>
          <a:blip r:embed="rId4"/>
          <a:stretch>
            <a:fillRect/>
          </a:stretch>
        </p:blipFill>
        <p:spPr>
          <a:xfrm>
            <a:off x="2967065" y="3768995"/>
            <a:ext cx="4905347" cy="22746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2988" y="658476"/>
            <a:ext cx="3380423" cy="2797781"/>
          </a:xfrm>
          <a:prstGeom prst="rect">
            <a:avLst/>
          </a:prstGeom>
        </p:spPr>
      </p:pic>
    </p:spTree>
    <p:extLst>
      <p:ext uri="{BB962C8B-B14F-4D97-AF65-F5344CB8AC3E}">
        <p14:creationId xmlns:p14="http://schemas.microsoft.com/office/powerpoint/2010/main" val="967283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68083" y="598610"/>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City and Local Centres</a:t>
            </a:r>
            <a:endParaRPr lang="en-NZ" sz="3200" dirty="0">
              <a:solidFill>
                <a:srgbClr val="009FB5"/>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113" y="2248828"/>
            <a:ext cx="7779744" cy="3409021"/>
          </a:xfrm>
          <a:prstGeom prst="rect">
            <a:avLst/>
          </a:prstGeom>
        </p:spPr>
      </p:pic>
    </p:spTree>
    <p:extLst>
      <p:ext uri="{BB962C8B-B14F-4D97-AF65-F5344CB8AC3E}">
        <p14:creationId xmlns:p14="http://schemas.microsoft.com/office/powerpoint/2010/main" val="4090233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83464" indent="-283464" fontAlgn="t">
              <a:spcBef>
                <a:spcPts val="0"/>
              </a:spcBef>
              <a:buSzPts val="1800"/>
            </a:pPr>
            <a:r>
              <a:rPr lang="en-NZ" b="1" dirty="0">
                <a:solidFill>
                  <a:srgbClr val="FFFFFF"/>
                </a:solidFill>
                <a:latin typeface="Calibri" panose="020F0502020204030204" pitchFamily="34" charset="0"/>
              </a:rPr>
              <a:t>The City Centre is using more land – stretching. </a:t>
            </a:r>
            <a:endParaRPr lang="en-US" dirty="0">
              <a:latin typeface="Arial" panose="020B0604020202020204" pitchFamily="34" charset="0"/>
            </a:endParaRPr>
          </a:p>
          <a:p>
            <a:pPr marL="283464" indent="-283464" fontAlgn="t">
              <a:spcBef>
                <a:spcPts val="0"/>
              </a:spcBef>
            </a:pPr>
            <a:r>
              <a:rPr lang="en-NZ" b="1" dirty="0">
                <a:solidFill>
                  <a:srgbClr val="FFFFFF"/>
                </a:solidFill>
                <a:latin typeface="Calibri" panose="020F0502020204030204" pitchFamily="34" charset="0"/>
              </a:rPr>
              <a:t>Focus retail and commercial activities into the central city through more specific zoning.</a:t>
            </a:r>
            <a:endParaRPr lang="en-US" dirty="0">
              <a:latin typeface="Arial" panose="020B0604020202020204" pitchFamily="34" charset="0"/>
            </a:endParaRPr>
          </a:p>
          <a:p>
            <a:pPr marL="283464" indent="-283464" fontAlgn="t">
              <a:spcBef>
                <a:spcPts val="0"/>
              </a:spcBef>
            </a:pPr>
            <a:r>
              <a:rPr lang="en-NZ" b="1" dirty="0">
                <a:solidFill>
                  <a:srgbClr val="FFFFFF"/>
                </a:solidFill>
                <a:latin typeface="Calibri" panose="020F0502020204030204" pitchFamily="34" charset="0"/>
              </a:rPr>
              <a:t>Identify the city centre zone and divide into the inner and outer areas. </a:t>
            </a:r>
            <a:endParaRPr lang="en-US" dirty="0">
              <a:latin typeface="Arial" panose="020B0604020202020204" pitchFamily="34" charset="0"/>
            </a:endParaRP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68423872"/>
              </p:ext>
            </p:extLst>
          </p:nvPr>
        </p:nvGraphicFramePr>
        <p:xfrm>
          <a:off x="558384" y="1343573"/>
          <a:ext cx="8027232" cy="1828800"/>
        </p:xfrm>
        <a:graphic>
          <a:graphicData uri="http://schemas.openxmlformats.org/drawingml/2006/table">
            <a:tbl>
              <a:tblPr firstRow="1" bandRow="1">
                <a:tableStyleId>{93296810-A885-4BE3-A3E7-6D5BEEA58F35}</a:tableStyleId>
              </a:tblPr>
              <a:tblGrid>
                <a:gridCol w="2675744"/>
                <a:gridCol w="2675744"/>
                <a:gridCol w="2675744"/>
              </a:tblGrid>
              <a:tr h="342386">
                <a:tc>
                  <a:txBody>
                    <a:bodyPr/>
                    <a:lstStyle/>
                    <a:p>
                      <a:r>
                        <a:rPr lang="en-NZ" dirty="0" smtClean="0"/>
                        <a:t>Issue</a:t>
                      </a:r>
                      <a:endParaRPr lang="en-US" dirty="0"/>
                    </a:p>
                  </a:txBody>
                  <a:tcPr/>
                </a:tc>
                <a:tc>
                  <a:txBody>
                    <a:bodyPr/>
                    <a:lstStyle/>
                    <a:p>
                      <a:r>
                        <a:rPr lang="en-NZ" dirty="0" smtClean="0"/>
                        <a:t>Draft Response</a:t>
                      </a:r>
                      <a:endParaRPr lang="en-US" dirty="0"/>
                    </a:p>
                  </a:txBody>
                  <a:tcPr/>
                </a:tc>
                <a:tc>
                  <a:txBody>
                    <a:bodyPr/>
                    <a:lstStyle/>
                    <a:p>
                      <a:r>
                        <a:rPr lang="en-NZ" dirty="0" smtClean="0"/>
                        <a:t>Draft</a:t>
                      </a:r>
                      <a:r>
                        <a:rPr lang="en-NZ" baseline="0" dirty="0" smtClean="0"/>
                        <a:t> Framework</a:t>
                      </a:r>
                      <a:endParaRPr lang="en-US" dirty="0"/>
                    </a:p>
                  </a:txBody>
                  <a:tcPr/>
                </a:tc>
              </a:tr>
              <a:tr h="1408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effectLst/>
                        </a:rPr>
                        <a:t>The City</a:t>
                      </a:r>
                      <a:r>
                        <a:rPr lang="en-NZ" baseline="0" dirty="0" smtClean="0">
                          <a:effectLst/>
                        </a:rPr>
                        <a:t> Centre is using more land – stretching. </a:t>
                      </a:r>
                      <a:endParaRPr lang="en-US" dirty="0" smtClean="0">
                        <a:effectLst/>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Focus retail and commercial activities into the central city through more specific zoning.</a:t>
                      </a:r>
                      <a:endParaRPr lang="en-US" dirty="0" smtClean="0"/>
                    </a:p>
                    <a:p>
                      <a:endParaRPr lang="en-US" dirty="0"/>
                    </a:p>
                  </a:txBody>
                  <a:tcPr/>
                </a:tc>
                <a:tc>
                  <a:txBody>
                    <a:bodyPr/>
                    <a:lstStyle/>
                    <a:p>
                      <a:r>
                        <a:rPr kumimoji="0" lang="en-NZ" sz="1800" b="0" i="0" u="none" strike="noStrike" kern="1200" cap="none" spc="0" normalizeH="0" baseline="0" noProof="0" dirty="0" smtClean="0">
                          <a:ln>
                            <a:noFill/>
                          </a:ln>
                          <a:solidFill>
                            <a:prstClr val="black"/>
                          </a:solidFill>
                          <a:effectLst/>
                          <a:uLnTx/>
                          <a:uFillTx/>
                          <a:latin typeface="+mn-lt"/>
                          <a:ea typeface="+mn-ea"/>
                          <a:cs typeface="Arial" charset="0"/>
                        </a:rPr>
                        <a:t>Identify the city centre zone and divide into the inner and outer areas</a:t>
                      </a:r>
                      <a:endParaRPr lang="en-US" dirty="0"/>
                    </a:p>
                  </a:txBody>
                  <a:tcPr/>
                </a:tc>
              </a:tr>
            </a:tbl>
          </a:graphicData>
        </a:graphic>
      </p:graphicFrame>
      <p:pic>
        <p:nvPicPr>
          <p:cNvPr id="7" name="Picture 6"/>
          <p:cNvPicPr>
            <a:picLocks noChangeAspect="1"/>
          </p:cNvPicPr>
          <p:nvPr/>
        </p:nvPicPr>
        <p:blipFill rotWithShape="1">
          <a:blip r:embed="rId3"/>
          <a:srcRect r="10298" b="12046"/>
          <a:stretch/>
        </p:blipFill>
        <p:spPr>
          <a:xfrm>
            <a:off x="6771103" y="461014"/>
            <a:ext cx="1600200" cy="62593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901" t="6753" r="6619" b="6454"/>
          <a:stretch/>
        </p:blipFill>
        <p:spPr>
          <a:xfrm>
            <a:off x="618186" y="3172373"/>
            <a:ext cx="7907628" cy="5615189"/>
          </a:xfrm>
          <a:prstGeom prst="rect">
            <a:avLst/>
          </a:prstGeom>
        </p:spPr>
      </p:pic>
      <p:sp>
        <p:nvSpPr>
          <p:cNvPr id="8" name="Title 3"/>
          <p:cNvSpPr txBox="1">
            <a:spLocks noGrp="1"/>
          </p:cNvSpPr>
          <p:nvPr>
            <p:ph type="title"/>
          </p:nvPr>
        </p:nvSpPr>
        <p:spPr>
          <a:xfrm>
            <a:off x="558384" y="136523"/>
            <a:ext cx="82296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City and Local Centres</a:t>
            </a:r>
            <a:endParaRPr lang="en-NZ" sz="3200" dirty="0">
              <a:solidFill>
                <a:srgbClr val="009FB5"/>
              </a:solidFill>
            </a:endParaRPr>
          </a:p>
        </p:txBody>
      </p:sp>
    </p:spTree>
    <p:extLst>
      <p:ext uri="{BB962C8B-B14F-4D97-AF65-F5344CB8AC3E}">
        <p14:creationId xmlns:p14="http://schemas.microsoft.com/office/powerpoint/2010/main" val="155171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93752172"/>
              </p:ext>
            </p:extLst>
          </p:nvPr>
        </p:nvGraphicFramePr>
        <p:xfrm>
          <a:off x="457200" y="1466005"/>
          <a:ext cx="8229600" cy="18338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r>
                        <a:rPr lang="en-NZ" dirty="0" smtClean="0"/>
                        <a:t>Issue</a:t>
                      </a:r>
                      <a:endParaRPr lang="en-US" dirty="0"/>
                    </a:p>
                  </a:txBody>
                  <a:tcPr/>
                </a:tc>
                <a:tc>
                  <a:txBody>
                    <a:bodyPr/>
                    <a:lstStyle/>
                    <a:p>
                      <a:r>
                        <a:rPr lang="en-NZ" dirty="0" smtClean="0"/>
                        <a:t>Draft Response</a:t>
                      </a:r>
                      <a:endParaRPr lang="en-US" dirty="0"/>
                    </a:p>
                  </a:txBody>
                  <a:tcPr/>
                </a:tc>
                <a:tc>
                  <a:txBody>
                    <a:bodyPr/>
                    <a:lstStyle/>
                    <a:p>
                      <a:r>
                        <a:rPr lang="en-NZ" dirty="0" smtClean="0"/>
                        <a:t>Framework</a:t>
                      </a:r>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200" dirty="0" smtClean="0">
                          <a:solidFill>
                            <a:schemeClr val="dk1"/>
                          </a:solidFill>
                          <a:effectLst/>
                          <a:latin typeface="+mn-lt"/>
                          <a:ea typeface="+mn-ea"/>
                          <a:cs typeface="+mn-cs"/>
                        </a:rPr>
                        <a:t>There is a mixed quality of  buildings and public spaces, in the central city and centres</a:t>
                      </a:r>
                      <a:endParaRPr lang="en-US" dirty="0" smtClean="0">
                        <a:effectLst/>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200" dirty="0" smtClean="0">
                          <a:solidFill>
                            <a:schemeClr val="dk1"/>
                          </a:solidFill>
                          <a:effectLst/>
                          <a:latin typeface="+mn-lt"/>
                          <a:ea typeface="+mn-ea"/>
                          <a:cs typeface="+mn-cs"/>
                        </a:rPr>
                        <a:t>Better manage the design of new buildings with a focus on the streetscape.</a:t>
                      </a:r>
                      <a:endParaRPr lang="en-US" sz="1800" kern="1200" dirty="0" smtClean="0">
                        <a:solidFill>
                          <a:schemeClr val="dk1"/>
                        </a:solidFill>
                        <a:effectLst/>
                        <a:latin typeface="+mn-lt"/>
                        <a:ea typeface="+mn-ea"/>
                        <a:cs typeface="+mn-cs"/>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The Inner City and local</a:t>
                      </a:r>
                      <a:r>
                        <a:rPr lang="en-NZ" baseline="0" dirty="0" smtClean="0"/>
                        <a:t> centres zones will be pedestrian focused.</a:t>
                      </a:r>
                      <a:endParaRPr lang="en-US" dirty="0" smtClean="0"/>
                    </a:p>
                    <a:p>
                      <a:endParaRPr lang="en-US" dirty="0"/>
                    </a:p>
                  </a:txBody>
                  <a:tcPr/>
                </a:tc>
              </a:tr>
            </a:tbl>
          </a:graphicData>
        </a:graphic>
      </p:graphicFrame>
      <p:pic>
        <p:nvPicPr>
          <p:cNvPr id="3" name="Picture 2"/>
          <p:cNvPicPr>
            <a:picLocks noChangeAspect="1"/>
          </p:cNvPicPr>
          <p:nvPr/>
        </p:nvPicPr>
        <p:blipFill>
          <a:blip r:embed="rId3"/>
          <a:stretch>
            <a:fillRect/>
          </a:stretch>
        </p:blipFill>
        <p:spPr>
          <a:xfrm>
            <a:off x="5986065" y="5436042"/>
            <a:ext cx="3157935" cy="1201095"/>
          </a:xfrm>
          <a:prstGeom prst="rect">
            <a:avLst/>
          </a:prstGeom>
        </p:spPr>
      </p:pic>
      <p:pic>
        <p:nvPicPr>
          <p:cNvPr id="5" name="Picture 4"/>
          <p:cNvPicPr>
            <a:picLocks noChangeAspect="1"/>
          </p:cNvPicPr>
          <p:nvPr/>
        </p:nvPicPr>
        <p:blipFill>
          <a:blip r:embed="rId4"/>
          <a:stretch>
            <a:fillRect/>
          </a:stretch>
        </p:blipFill>
        <p:spPr>
          <a:xfrm>
            <a:off x="457200" y="3590287"/>
            <a:ext cx="4574640" cy="3046850"/>
          </a:xfrm>
          <a:prstGeom prst="rect">
            <a:avLst/>
          </a:prstGeom>
        </p:spPr>
      </p:pic>
      <p:sp>
        <p:nvSpPr>
          <p:cNvPr id="9" name="TextBox 8"/>
          <p:cNvSpPr txBox="1"/>
          <p:nvPr/>
        </p:nvSpPr>
        <p:spPr>
          <a:xfrm>
            <a:off x="6373505" y="5621092"/>
            <a:ext cx="1428830" cy="830997"/>
          </a:xfrm>
          <a:prstGeom prst="rect">
            <a:avLst/>
          </a:prstGeom>
          <a:noFill/>
          <a:ln w="57150">
            <a:solidFill>
              <a:srgbClr val="EDC94E"/>
            </a:solidFill>
          </a:ln>
        </p:spPr>
        <p:txBody>
          <a:bodyPr wrap="square" rtlCol="0">
            <a:spAutoFit/>
          </a:bodyPr>
          <a:lstStyle/>
          <a:p>
            <a:pPr marL="0" lvl="1"/>
            <a:r>
              <a:rPr lang="en-NZ" sz="1600" b="1" dirty="0" smtClean="0">
                <a:solidFill>
                  <a:schemeClr val="bg1"/>
                </a:solidFill>
              </a:rPr>
              <a:t>Council leading by example</a:t>
            </a:r>
            <a:endParaRPr lang="en-NZ" sz="1600" dirty="0">
              <a:solidFill>
                <a:srgbClr val="4F81BD">
                  <a:lumMod val="75000"/>
                </a:srgbClr>
              </a:solidFill>
            </a:endParaRPr>
          </a:p>
        </p:txBody>
      </p:sp>
      <p:sp>
        <p:nvSpPr>
          <p:cNvPr id="7" name="Title 3"/>
          <p:cNvSpPr txBox="1">
            <a:spLocks/>
          </p:cNvSpPr>
          <p:nvPr/>
        </p:nvSpPr>
        <p:spPr>
          <a:xfrm>
            <a:off x="310896" y="423131"/>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Quality Design</a:t>
            </a:r>
            <a:endParaRPr lang="en-NZ" sz="3200" dirty="0">
              <a:solidFill>
                <a:srgbClr val="009FB5"/>
              </a:solidFill>
            </a:endParaRPr>
          </a:p>
        </p:txBody>
      </p:sp>
    </p:spTree>
    <p:extLst>
      <p:ext uri="{BB962C8B-B14F-4D97-AF65-F5344CB8AC3E}">
        <p14:creationId xmlns:p14="http://schemas.microsoft.com/office/powerpoint/2010/main" val="2689349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238" y="5072372"/>
            <a:ext cx="2811438" cy="646331"/>
          </a:xfrm>
          <a:prstGeom prst="rect">
            <a:avLst/>
          </a:prstGeom>
          <a:noFill/>
        </p:spPr>
        <p:txBody>
          <a:bodyPr wrap="square" rtlCol="0">
            <a:spAutoFit/>
          </a:bodyPr>
          <a:lstStyle/>
          <a:p>
            <a:pPr fontAlgn="auto">
              <a:spcAft>
                <a:spcPts val="0"/>
              </a:spcAft>
            </a:pPr>
            <a:r>
              <a:rPr lang="en-NZ" dirty="0">
                <a:solidFill>
                  <a:schemeClr val="accent1">
                    <a:lumMod val="75000"/>
                  </a:schemeClr>
                </a:solidFill>
              </a:rPr>
              <a:t>Green the City</a:t>
            </a:r>
          </a:p>
          <a:p>
            <a:pPr fontAlgn="auto">
              <a:spcAft>
                <a:spcPts val="0"/>
              </a:spcAft>
            </a:pPr>
            <a:endParaRPr lang="en-US" dirty="0">
              <a:solidFill>
                <a:schemeClr val="accent5">
                  <a:lumMod val="75000"/>
                </a:schemeClr>
              </a:solidFill>
            </a:endParaRPr>
          </a:p>
        </p:txBody>
      </p:sp>
      <p:pic>
        <p:nvPicPr>
          <p:cNvPr id="6" name="Picture 5"/>
          <p:cNvPicPr>
            <a:picLocks noChangeAspect="1"/>
          </p:cNvPicPr>
          <p:nvPr/>
        </p:nvPicPr>
        <p:blipFill>
          <a:blip r:embed="rId3"/>
          <a:stretch>
            <a:fillRect/>
          </a:stretch>
        </p:blipFill>
        <p:spPr>
          <a:xfrm>
            <a:off x="164593" y="917984"/>
            <a:ext cx="3916088" cy="993348"/>
          </a:xfrm>
          <a:prstGeom prst="rect">
            <a:avLst/>
          </a:prstGeom>
        </p:spPr>
      </p:pic>
      <p:pic>
        <p:nvPicPr>
          <p:cNvPr id="7" name="Picture 6"/>
          <p:cNvPicPr>
            <a:picLocks noChangeAspect="1"/>
          </p:cNvPicPr>
          <p:nvPr/>
        </p:nvPicPr>
        <p:blipFill>
          <a:blip r:embed="rId4"/>
          <a:stretch>
            <a:fillRect/>
          </a:stretch>
        </p:blipFill>
        <p:spPr>
          <a:xfrm>
            <a:off x="256238" y="2761228"/>
            <a:ext cx="3732797" cy="2215936"/>
          </a:xfrm>
          <a:prstGeom prst="rect">
            <a:avLst/>
          </a:prstGeom>
        </p:spPr>
      </p:pic>
      <p:sp>
        <p:nvSpPr>
          <p:cNvPr id="9" name="TextBox 8"/>
          <p:cNvSpPr txBox="1"/>
          <p:nvPr/>
        </p:nvSpPr>
        <p:spPr>
          <a:xfrm>
            <a:off x="4080681" y="3869196"/>
            <a:ext cx="1977733" cy="646331"/>
          </a:xfrm>
          <a:prstGeom prst="rect">
            <a:avLst/>
          </a:prstGeom>
          <a:noFill/>
        </p:spPr>
        <p:txBody>
          <a:bodyPr wrap="square" rtlCol="0">
            <a:spAutoFit/>
          </a:bodyPr>
          <a:lstStyle/>
          <a:p>
            <a:pPr fontAlgn="auto">
              <a:spcAft>
                <a:spcPts val="0"/>
              </a:spcAft>
            </a:pPr>
            <a:r>
              <a:rPr lang="en-NZ" dirty="0" smtClean="0">
                <a:solidFill>
                  <a:schemeClr val="accent1">
                    <a:lumMod val="75000"/>
                  </a:schemeClr>
                </a:solidFill>
              </a:rPr>
              <a:t>Light </a:t>
            </a:r>
            <a:r>
              <a:rPr lang="en-NZ" dirty="0">
                <a:solidFill>
                  <a:schemeClr val="accent1">
                    <a:lumMod val="75000"/>
                  </a:schemeClr>
                </a:solidFill>
              </a:rPr>
              <a:t>up the Laneways</a:t>
            </a:r>
            <a:endParaRPr lang="en-US" dirty="0">
              <a:solidFill>
                <a:schemeClr val="accent1">
                  <a:lumMod val="75000"/>
                </a:schemeClr>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896" y="1318238"/>
            <a:ext cx="4611658" cy="2232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700" y="4008328"/>
            <a:ext cx="3267854" cy="23593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itle 3"/>
          <p:cNvSpPr txBox="1">
            <a:spLocks/>
          </p:cNvSpPr>
          <p:nvPr/>
        </p:nvSpPr>
        <p:spPr>
          <a:xfrm>
            <a:off x="164592" y="116138"/>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Project New Plymouth City</a:t>
            </a:r>
            <a:endParaRPr lang="en-NZ" sz="3200" dirty="0">
              <a:solidFill>
                <a:srgbClr val="009FB5"/>
              </a:solidFill>
            </a:endParaRPr>
          </a:p>
        </p:txBody>
      </p:sp>
    </p:spTree>
    <p:extLst>
      <p:ext uri="{BB962C8B-B14F-4D97-AF65-F5344CB8AC3E}">
        <p14:creationId xmlns:p14="http://schemas.microsoft.com/office/powerpoint/2010/main" val="3945858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07491" y="316593"/>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Residential Growth</a:t>
            </a:r>
            <a:endParaRPr lang="en-NZ" sz="3200" dirty="0">
              <a:solidFill>
                <a:srgbClr val="009FB5"/>
              </a:solidFill>
            </a:endParaRPr>
          </a:p>
        </p:txBody>
      </p:sp>
      <p:pic>
        <p:nvPicPr>
          <p:cNvPr id="7" name="Picture 6"/>
          <p:cNvPicPr>
            <a:picLocks noChangeAspect="1"/>
          </p:cNvPicPr>
          <p:nvPr/>
        </p:nvPicPr>
        <p:blipFill rotWithShape="1">
          <a:blip r:embed="rId3"/>
          <a:srcRect r="10298" b="12046"/>
          <a:stretch/>
        </p:blipFill>
        <p:spPr>
          <a:xfrm>
            <a:off x="507491" y="1247152"/>
            <a:ext cx="1600200" cy="6259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90" y="2557463"/>
            <a:ext cx="7921353" cy="3071812"/>
          </a:xfrm>
          <a:prstGeom prst="rect">
            <a:avLst/>
          </a:prstGeom>
        </p:spPr>
      </p:pic>
    </p:spTree>
    <p:extLst>
      <p:ext uri="{BB962C8B-B14F-4D97-AF65-F5344CB8AC3E}">
        <p14:creationId xmlns:p14="http://schemas.microsoft.com/office/powerpoint/2010/main" val="3999223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75" t="18018" r="17812" b="2915"/>
          <a:stretch/>
        </p:blipFill>
        <p:spPr>
          <a:xfrm>
            <a:off x="922675" y="1875022"/>
            <a:ext cx="7298650" cy="5217508"/>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3755612373"/>
              </p:ext>
            </p:extLst>
          </p:nvPr>
        </p:nvGraphicFramePr>
        <p:xfrm>
          <a:off x="134909" y="974360"/>
          <a:ext cx="8754258" cy="2294826"/>
        </p:xfrm>
        <a:graphic>
          <a:graphicData uri="http://schemas.openxmlformats.org/drawingml/2006/table">
            <a:tbl>
              <a:tblPr firstRow="1" bandRow="1">
                <a:tableStyleId>{21E4AEA4-8DFA-4A89-87EB-49C32662AFE0}</a:tableStyleId>
              </a:tblPr>
              <a:tblGrid>
                <a:gridCol w="2918086"/>
                <a:gridCol w="2305109"/>
                <a:gridCol w="3531063"/>
              </a:tblGrid>
              <a:tr h="557466">
                <a:tc>
                  <a:txBody>
                    <a:bodyPr/>
                    <a:lstStyle/>
                    <a:p>
                      <a:r>
                        <a:rPr lang="en-NZ" dirty="0" smtClean="0"/>
                        <a:t>Issue</a:t>
                      </a:r>
                      <a:endParaRPr lang="en-US" dirty="0"/>
                    </a:p>
                  </a:txBody>
                  <a:tcPr/>
                </a:tc>
                <a:tc>
                  <a:txBody>
                    <a:bodyPr/>
                    <a:lstStyle/>
                    <a:p>
                      <a:r>
                        <a:rPr lang="en-NZ" dirty="0" smtClean="0"/>
                        <a:t>Draft Responses</a:t>
                      </a:r>
                      <a:endParaRPr lang="en-US" dirty="0"/>
                    </a:p>
                  </a:txBody>
                  <a:tcPr/>
                </a:tc>
                <a:tc>
                  <a:txBody>
                    <a:bodyPr/>
                    <a:lstStyle/>
                    <a:p>
                      <a:r>
                        <a:rPr lang="en-NZ" dirty="0" smtClean="0"/>
                        <a:t>Framework</a:t>
                      </a:r>
                      <a:endParaRPr lang="en-US" dirty="0"/>
                    </a:p>
                  </a:txBody>
                  <a:tcPr/>
                </a:tc>
              </a:tr>
              <a:tr h="1458065">
                <a:tc>
                  <a:txBody>
                    <a:bodyPr/>
                    <a:lstStyle/>
                    <a:p>
                      <a:r>
                        <a:rPr lang="en-US" sz="1800" b="0" i="0" u="none" strike="noStrike" kern="1200" baseline="0" dirty="0" smtClean="0">
                          <a:solidFill>
                            <a:schemeClr val="dk1"/>
                          </a:solidFill>
                          <a:latin typeface="+mn-lt"/>
                          <a:ea typeface="+mn-ea"/>
                          <a:cs typeface="+mn-cs"/>
                        </a:rPr>
                        <a:t>Insufficient supply of residential zoned land to meet our growth projections</a:t>
                      </a:r>
                    </a:p>
                  </a:txBody>
                  <a:tcPr/>
                </a:tc>
                <a:tc>
                  <a:txBody>
                    <a:bodyPr/>
                    <a:lstStyle/>
                    <a:p>
                      <a:r>
                        <a:rPr lang="en-US" sz="1800" b="0" i="0" u="none" strike="noStrike" kern="1200" baseline="0" dirty="0" smtClean="0">
                          <a:solidFill>
                            <a:schemeClr val="dk1"/>
                          </a:solidFill>
                          <a:latin typeface="+mn-lt"/>
                          <a:ea typeface="+mn-ea"/>
                          <a:cs typeface="+mn-cs"/>
                        </a:rPr>
                        <a:t>Re-zone land to meet the short, medium and long term needs while ensuring a compact urban environment. </a:t>
                      </a:r>
                    </a:p>
                  </a:txBody>
                  <a:tcPr/>
                </a:tc>
                <a:tc>
                  <a:txBody>
                    <a:bodyPr/>
                    <a:lstStyle/>
                    <a:p>
                      <a:pPr marL="285750" indent="-285750">
                        <a:buFont typeface="Arial" panose="020B0604020202020204" pitchFamily="34" charset="0"/>
                        <a:buChar char="•"/>
                      </a:pPr>
                      <a:r>
                        <a:rPr lang="en-NZ" dirty="0" smtClean="0"/>
                        <a:t>Rezone</a:t>
                      </a:r>
                      <a:r>
                        <a:rPr lang="en-NZ" baseline="0" dirty="0" smtClean="0"/>
                        <a:t> additional land.</a:t>
                      </a:r>
                    </a:p>
                    <a:p>
                      <a:pPr marL="285750" indent="-285750">
                        <a:buFont typeface="Arial" panose="020B0604020202020204" pitchFamily="34" charset="0"/>
                        <a:buChar char="•"/>
                      </a:pPr>
                      <a:r>
                        <a:rPr lang="en-NZ" dirty="0" smtClean="0"/>
                        <a:t>Include a Future Urban Growth Overlay that requires structure plans.</a:t>
                      </a:r>
                      <a:endParaRPr lang="en-US" dirty="0"/>
                    </a:p>
                  </a:txBody>
                  <a:tcPr/>
                </a:tc>
              </a:tr>
            </a:tbl>
          </a:graphicData>
        </a:graphic>
      </p:graphicFrame>
      <p:sp>
        <p:nvSpPr>
          <p:cNvPr id="8" name="Title 3"/>
          <p:cNvSpPr txBox="1">
            <a:spLocks/>
          </p:cNvSpPr>
          <p:nvPr/>
        </p:nvSpPr>
        <p:spPr>
          <a:xfrm>
            <a:off x="134909" y="33566"/>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Residential Growth</a:t>
            </a:r>
            <a:endParaRPr lang="en-NZ" sz="3200" dirty="0">
              <a:solidFill>
                <a:srgbClr val="009FB5"/>
              </a:solidFill>
            </a:endParaRPr>
          </a:p>
        </p:txBody>
      </p:sp>
      <p:pic>
        <p:nvPicPr>
          <p:cNvPr id="9" name="Picture 8"/>
          <p:cNvPicPr>
            <a:picLocks noChangeAspect="1"/>
          </p:cNvPicPr>
          <p:nvPr/>
        </p:nvPicPr>
        <p:blipFill rotWithShape="1">
          <a:blip r:embed="rId4"/>
          <a:srcRect r="10298" b="12046"/>
          <a:stretch/>
        </p:blipFill>
        <p:spPr>
          <a:xfrm>
            <a:off x="7056917" y="211064"/>
            <a:ext cx="1600200" cy="625931"/>
          </a:xfrm>
          <a:prstGeom prst="rect">
            <a:avLst/>
          </a:prstGeom>
        </p:spPr>
      </p:pic>
    </p:spTree>
    <p:extLst>
      <p:ext uri="{BB962C8B-B14F-4D97-AF65-F5344CB8AC3E}">
        <p14:creationId xmlns:p14="http://schemas.microsoft.com/office/powerpoint/2010/main" val="1814529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969867" y="730294"/>
            <a:ext cx="2011178" cy="1420434"/>
          </a:xfrm>
        </p:spPr>
        <p:txBody>
          <a:bodyPr>
            <a:noAutofit/>
          </a:bodyPr>
          <a:lstStyle/>
          <a:p>
            <a:pPr algn="l"/>
            <a:r>
              <a:rPr lang="en-NZ" sz="3800" b="1" i="1" dirty="0" smtClean="0">
                <a:solidFill>
                  <a:srgbClr val="009FB5"/>
                </a:solidFill>
              </a:rPr>
              <a:t>Outline</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fontAlgn="base">
              <a:spcBef>
                <a:spcPct val="0"/>
              </a:spcBef>
              <a:spcAft>
                <a:spcPct val="0"/>
              </a:spcAft>
              <a:buNone/>
            </a:pPr>
            <a:endParaRPr lang="en-NZ" dirty="0" smtClean="0">
              <a:solidFill>
                <a:schemeClr val="accent1">
                  <a:lumMod val="75000"/>
                </a:schemeClr>
              </a:solidFill>
              <a:latin typeface="Arial" charset="0"/>
              <a:cs typeface="Arial" charset="0"/>
            </a:endParaRPr>
          </a:p>
          <a:p>
            <a:pPr lvl="1" fontAlgn="base">
              <a:spcBef>
                <a:spcPct val="0"/>
              </a:spcBef>
              <a:spcAft>
                <a:spcPct val="0"/>
              </a:spcAft>
              <a:buFont typeface="Arial" panose="020B0604020202020204" pitchFamily="34" charset="0"/>
              <a:buChar char="•"/>
            </a:pPr>
            <a:r>
              <a:rPr lang="en-NZ" dirty="0" smtClean="0">
                <a:solidFill>
                  <a:schemeClr val="accent1">
                    <a:lumMod val="75000"/>
                  </a:schemeClr>
                </a:solidFill>
                <a:latin typeface="Arial" charset="0"/>
                <a:cs typeface="Arial" charset="0"/>
              </a:rPr>
              <a:t>Blueprint</a:t>
            </a:r>
          </a:p>
          <a:p>
            <a:pPr marL="457200" lvl="1" indent="0" fontAlgn="base">
              <a:spcBef>
                <a:spcPct val="0"/>
              </a:spcBef>
              <a:spcAft>
                <a:spcPct val="0"/>
              </a:spcAft>
              <a:buFont typeface="Arial" pitchFamily="34" charset="0"/>
              <a:buNone/>
            </a:pPr>
            <a:endParaRPr lang="en-NZ" dirty="0" smtClean="0">
              <a:solidFill>
                <a:schemeClr val="accent1">
                  <a:lumMod val="75000"/>
                </a:schemeClr>
              </a:solidFill>
              <a:latin typeface="Arial" charset="0"/>
              <a:cs typeface="Arial" charset="0"/>
            </a:endParaRPr>
          </a:p>
          <a:p>
            <a:pPr lvl="1" fontAlgn="base">
              <a:spcBef>
                <a:spcPct val="0"/>
              </a:spcBef>
              <a:spcAft>
                <a:spcPct val="0"/>
              </a:spcAft>
              <a:buFont typeface="Arial" panose="020B0604020202020204" pitchFamily="34" charset="0"/>
              <a:buChar char="•"/>
            </a:pPr>
            <a:r>
              <a:rPr lang="en-NZ" dirty="0" smtClean="0">
                <a:solidFill>
                  <a:schemeClr val="accent1">
                    <a:lumMod val="75000"/>
                  </a:schemeClr>
                </a:solidFill>
                <a:latin typeface="Arial" charset="0"/>
                <a:cs typeface="Arial" charset="0"/>
              </a:rPr>
              <a:t>The Stats: Our District</a:t>
            </a:r>
          </a:p>
          <a:p>
            <a:pPr lvl="1" fontAlgn="base">
              <a:spcBef>
                <a:spcPct val="0"/>
              </a:spcBef>
              <a:spcAft>
                <a:spcPct val="0"/>
              </a:spcAft>
              <a:buFont typeface="Arial" panose="020B0604020202020204" pitchFamily="34" charset="0"/>
              <a:buChar char="•"/>
            </a:pPr>
            <a:endParaRPr lang="en-NZ" dirty="0" smtClean="0">
              <a:solidFill>
                <a:schemeClr val="accent1">
                  <a:lumMod val="75000"/>
                </a:schemeClr>
              </a:solidFill>
              <a:latin typeface="Arial" charset="0"/>
              <a:cs typeface="Arial" charset="0"/>
            </a:endParaRPr>
          </a:p>
          <a:p>
            <a:pPr lvl="1" fontAlgn="base">
              <a:spcBef>
                <a:spcPct val="0"/>
              </a:spcBef>
              <a:spcAft>
                <a:spcPct val="0"/>
              </a:spcAft>
              <a:buFont typeface="Arial" panose="020B0604020202020204" pitchFamily="34" charset="0"/>
              <a:buChar char="•"/>
            </a:pPr>
            <a:r>
              <a:rPr lang="en-NZ" dirty="0" smtClean="0">
                <a:solidFill>
                  <a:schemeClr val="accent1">
                    <a:lumMod val="75000"/>
                  </a:schemeClr>
                </a:solidFill>
                <a:latin typeface="Arial" charset="0"/>
                <a:cs typeface="Arial" charset="0"/>
              </a:rPr>
              <a:t>Challenges we face and our response</a:t>
            </a:r>
          </a:p>
          <a:p>
            <a:pPr marL="457200" lvl="1" indent="0" fontAlgn="base">
              <a:spcBef>
                <a:spcPct val="0"/>
              </a:spcBef>
              <a:spcAft>
                <a:spcPct val="0"/>
              </a:spcAft>
              <a:buNone/>
            </a:pPr>
            <a:endParaRPr lang="en-NZ" dirty="0" smtClean="0">
              <a:solidFill>
                <a:schemeClr val="accent1">
                  <a:lumMod val="75000"/>
                </a:schemeClr>
              </a:solidFill>
              <a:latin typeface="Arial" charset="0"/>
              <a:cs typeface="Arial" charset="0"/>
            </a:endParaRPr>
          </a:p>
          <a:p>
            <a:pPr lvl="1" fontAlgn="base">
              <a:spcBef>
                <a:spcPct val="0"/>
              </a:spcBef>
              <a:spcAft>
                <a:spcPct val="0"/>
              </a:spcAft>
              <a:buFont typeface="Arial" panose="020B0604020202020204" pitchFamily="34" charset="0"/>
              <a:buChar char="•"/>
            </a:pPr>
            <a:r>
              <a:rPr lang="en-NZ" dirty="0" smtClean="0">
                <a:solidFill>
                  <a:schemeClr val="accent1">
                    <a:lumMod val="75000"/>
                  </a:schemeClr>
                </a:solidFill>
                <a:latin typeface="Arial" charset="0"/>
                <a:cs typeface="Arial" charset="0"/>
              </a:rPr>
              <a:t>District Plan Review</a:t>
            </a:r>
          </a:p>
          <a:p>
            <a:pPr marL="457200" lvl="1" indent="0" fontAlgn="base">
              <a:spcBef>
                <a:spcPct val="0"/>
              </a:spcBef>
              <a:spcAft>
                <a:spcPct val="0"/>
              </a:spcAft>
              <a:buNone/>
            </a:pPr>
            <a:endParaRPr lang="en-NZ" dirty="0" smtClean="0">
              <a:solidFill>
                <a:schemeClr val="accent1">
                  <a:lumMod val="75000"/>
                </a:schemeClr>
              </a:solidFill>
              <a:latin typeface="Arial" charset="0"/>
              <a:cs typeface="Arial" charset="0"/>
            </a:endParaRPr>
          </a:p>
          <a:p>
            <a:pPr lvl="1" fontAlgn="base">
              <a:spcBef>
                <a:spcPct val="0"/>
              </a:spcBef>
              <a:spcAft>
                <a:spcPct val="0"/>
              </a:spcAft>
              <a:buFont typeface="Arial" panose="020B0604020202020204" pitchFamily="34" charset="0"/>
              <a:buChar char="•"/>
            </a:pPr>
            <a:r>
              <a:rPr lang="en-NZ" dirty="0" smtClean="0">
                <a:solidFill>
                  <a:schemeClr val="accent1">
                    <a:lumMod val="75000"/>
                  </a:schemeClr>
                </a:solidFill>
                <a:latin typeface="Arial" charset="0"/>
                <a:cs typeface="Arial" charset="0"/>
              </a:rPr>
              <a:t>Next steps</a:t>
            </a:r>
            <a:endParaRPr lang="en-NZ" dirty="0">
              <a:solidFill>
                <a:schemeClr val="accent1">
                  <a:lumMod val="75000"/>
                </a:schemeClr>
              </a:solidFill>
              <a:latin typeface="Arial" charset="0"/>
              <a:cs typeface="Arial" charset="0"/>
            </a:endParaRPr>
          </a:p>
        </p:txBody>
      </p:sp>
    </p:spTree>
    <p:extLst>
      <p:ext uri="{BB962C8B-B14F-4D97-AF65-F5344CB8AC3E}">
        <p14:creationId xmlns:p14="http://schemas.microsoft.com/office/powerpoint/2010/main" val="3475863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77685069"/>
              </p:ext>
            </p:extLst>
          </p:nvPr>
        </p:nvGraphicFramePr>
        <p:xfrm>
          <a:off x="224141" y="1114561"/>
          <a:ext cx="8754258" cy="3119986"/>
        </p:xfrm>
        <a:graphic>
          <a:graphicData uri="http://schemas.openxmlformats.org/drawingml/2006/table">
            <a:tbl>
              <a:tblPr firstRow="1" bandRow="1">
                <a:tableStyleId>{21E4AEA4-8DFA-4A89-87EB-49C32662AFE0}</a:tableStyleId>
              </a:tblPr>
              <a:tblGrid>
                <a:gridCol w="2918086"/>
                <a:gridCol w="2305109"/>
                <a:gridCol w="3531063"/>
              </a:tblGrid>
              <a:tr h="559666">
                <a:tc>
                  <a:txBody>
                    <a:bodyPr/>
                    <a:lstStyle/>
                    <a:p>
                      <a:r>
                        <a:rPr lang="en-NZ" dirty="0" smtClean="0"/>
                        <a:t>Issue</a:t>
                      </a:r>
                      <a:endParaRPr lang="en-US" dirty="0"/>
                    </a:p>
                  </a:txBody>
                  <a:tcPr/>
                </a:tc>
                <a:tc>
                  <a:txBody>
                    <a:bodyPr/>
                    <a:lstStyle/>
                    <a:p>
                      <a:r>
                        <a:rPr lang="en-NZ" dirty="0" smtClean="0"/>
                        <a:t>Draft Responses</a:t>
                      </a:r>
                      <a:endParaRPr lang="en-US" dirty="0"/>
                    </a:p>
                  </a:txBody>
                  <a:tcPr/>
                </a:tc>
                <a:tc>
                  <a:txBody>
                    <a:bodyPr/>
                    <a:lstStyle/>
                    <a:p>
                      <a:r>
                        <a:rPr lang="en-NZ" dirty="0" smtClean="0"/>
                        <a:t>Framework</a:t>
                      </a:r>
                      <a:endParaRPr lang="en-US" dirty="0"/>
                    </a:p>
                  </a:txBody>
                  <a:tcPr/>
                </a:tc>
              </a:tr>
              <a:tr h="2295024">
                <a:tc>
                  <a:txBody>
                    <a:bodyPr/>
                    <a:lstStyle/>
                    <a:p>
                      <a:r>
                        <a:rPr lang="en-US" sz="1800" b="0" i="0" u="none" strike="noStrike" kern="1200" baseline="0" dirty="0" smtClean="0">
                          <a:solidFill>
                            <a:schemeClr val="dk1"/>
                          </a:solidFill>
                          <a:latin typeface="+mn-lt"/>
                          <a:ea typeface="+mn-ea"/>
                          <a:cs typeface="+mn-cs"/>
                        </a:rPr>
                        <a:t>A range of housing choices are not being provided in the District limiting options for current and future landowners. </a:t>
                      </a:r>
                    </a:p>
                    <a:p>
                      <a:endParaRPr lang="en-US" dirty="0"/>
                    </a:p>
                  </a:txBody>
                  <a:tcPr/>
                </a:tc>
                <a:tc>
                  <a:txBody>
                    <a:bodyPr/>
                    <a:lstStyle/>
                    <a:p>
                      <a:r>
                        <a:rPr lang="en-US" sz="1800" kern="1200" dirty="0" smtClean="0">
                          <a:solidFill>
                            <a:schemeClr val="dk1"/>
                          </a:solidFill>
                          <a:effectLst/>
                          <a:latin typeface="+mn-lt"/>
                          <a:ea typeface="+mn-ea"/>
                          <a:cs typeface="+mn-cs"/>
                        </a:rPr>
                        <a:t>Provide more options for residential</a:t>
                      </a:r>
                      <a:r>
                        <a:rPr lang="en-US" sz="1800" kern="1200" baseline="0" dirty="0" smtClean="0">
                          <a:solidFill>
                            <a:schemeClr val="dk1"/>
                          </a:solidFill>
                          <a:effectLst/>
                          <a:latin typeface="+mn-lt"/>
                          <a:ea typeface="+mn-ea"/>
                          <a:cs typeface="+mn-cs"/>
                        </a:rPr>
                        <a:t> growth that includes intensification.  </a:t>
                      </a:r>
                      <a:endParaRPr lang="en-US" dirty="0"/>
                    </a:p>
                  </a:txBody>
                  <a:tcPr/>
                </a:tc>
                <a:tc>
                  <a:txBody>
                    <a:bodyPr/>
                    <a:lstStyle/>
                    <a:p>
                      <a:pPr marL="285750" indent="-285750">
                        <a:buFont typeface="Arial" panose="020B0604020202020204" pitchFamily="34" charset="0"/>
                        <a:buChar char="•"/>
                      </a:pPr>
                      <a:r>
                        <a:rPr lang="en-NZ" sz="1800" kern="1200" dirty="0" smtClean="0">
                          <a:solidFill>
                            <a:schemeClr val="dk1"/>
                          </a:solidFill>
                          <a:effectLst/>
                          <a:latin typeface="+mn-lt"/>
                          <a:ea typeface="+mn-ea"/>
                          <a:cs typeface="+mn-cs"/>
                        </a:rPr>
                        <a:t>Reduce to two residential zones </a:t>
                      </a:r>
                    </a:p>
                    <a:p>
                      <a:pPr marL="285750" indent="-285750">
                        <a:buFont typeface="Arial" panose="020B0604020202020204" pitchFamily="34" charset="0"/>
                        <a:buChar char="•"/>
                      </a:pPr>
                      <a:r>
                        <a:rPr lang="en-NZ" sz="1800" kern="1200" dirty="0" smtClean="0">
                          <a:solidFill>
                            <a:schemeClr val="dk1"/>
                          </a:solidFill>
                          <a:effectLst/>
                          <a:latin typeface="+mn-lt"/>
                          <a:ea typeface="+mn-ea"/>
                          <a:cs typeface="+mn-cs"/>
                        </a:rPr>
                        <a:t>General Residential: This is where most people will live in our suburban areas in the district</a:t>
                      </a:r>
                    </a:p>
                    <a:p>
                      <a:pPr marL="285750" indent="-285750">
                        <a:buFont typeface="Arial" panose="020B0604020202020204" pitchFamily="34" charset="0"/>
                        <a:buChar char="•"/>
                      </a:pPr>
                      <a:r>
                        <a:rPr lang="en-NZ" sz="1800" kern="1200" dirty="0" smtClean="0">
                          <a:solidFill>
                            <a:schemeClr val="dk1"/>
                          </a:solidFill>
                          <a:effectLst/>
                          <a:latin typeface="+mn-lt"/>
                          <a:ea typeface="+mn-ea"/>
                          <a:cs typeface="+mn-cs"/>
                        </a:rPr>
                        <a:t>Medium Density</a:t>
                      </a:r>
                      <a:r>
                        <a:rPr lang="en-NZ" sz="1800" kern="1200" baseline="0" dirty="0" smtClean="0">
                          <a:solidFill>
                            <a:schemeClr val="dk1"/>
                          </a:solidFill>
                          <a:effectLst/>
                          <a:latin typeface="+mn-lt"/>
                          <a:ea typeface="+mn-ea"/>
                          <a:cs typeface="+mn-cs"/>
                        </a:rPr>
                        <a:t> Residential:  around city centres, transport nodes (multi-unit), within 10 mins of an open space</a:t>
                      </a:r>
                      <a:endParaRPr lang="en-US" sz="1800" kern="1200" dirty="0" smtClean="0">
                        <a:solidFill>
                          <a:schemeClr val="dk1"/>
                        </a:solidFill>
                        <a:effectLst/>
                        <a:latin typeface="+mn-lt"/>
                        <a:ea typeface="+mn-ea"/>
                        <a:cs typeface="+mn-cs"/>
                      </a:endParaRPr>
                    </a:p>
                  </a:txBody>
                  <a:tcPr/>
                </a:tc>
              </a:tr>
            </a:tbl>
          </a:graphicData>
        </a:graphic>
      </p:graphicFrame>
      <p:pic>
        <p:nvPicPr>
          <p:cNvPr id="6" name="Picture 5"/>
          <p:cNvPicPr>
            <a:picLocks noChangeAspect="1"/>
          </p:cNvPicPr>
          <p:nvPr/>
        </p:nvPicPr>
        <p:blipFill>
          <a:blip r:embed="rId3"/>
          <a:stretch>
            <a:fillRect/>
          </a:stretch>
        </p:blipFill>
        <p:spPr>
          <a:xfrm>
            <a:off x="5051840" y="4402349"/>
            <a:ext cx="2877722" cy="2225438"/>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95654" y="4386019"/>
            <a:ext cx="3862084" cy="2258098"/>
          </a:xfrm>
          <a:prstGeom prst="rect">
            <a:avLst/>
          </a:prstGeom>
          <a:noFill/>
        </p:spPr>
      </p:pic>
      <p:pic>
        <p:nvPicPr>
          <p:cNvPr id="9" name="Picture 8"/>
          <p:cNvPicPr>
            <a:picLocks noChangeAspect="1"/>
          </p:cNvPicPr>
          <p:nvPr/>
        </p:nvPicPr>
        <p:blipFill rotWithShape="1">
          <a:blip r:embed="rId5"/>
          <a:srcRect r="10298" b="12046"/>
          <a:stretch/>
        </p:blipFill>
        <p:spPr>
          <a:xfrm>
            <a:off x="7056917" y="211064"/>
            <a:ext cx="1600200" cy="625931"/>
          </a:xfrm>
          <a:prstGeom prst="rect">
            <a:avLst/>
          </a:prstGeom>
        </p:spPr>
      </p:pic>
      <p:sp>
        <p:nvSpPr>
          <p:cNvPr id="10" name="Title 3"/>
          <p:cNvSpPr txBox="1">
            <a:spLocks/>
          </p:cNvSpPr>
          <p:nvPr/>
        </p:nvSpPr>
        <p:spPr>
          <a:xfrm>
            <a:off x="224141" y="203235"/>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Residential Growth</a:t>
            </a:r>
            <a:endParaRPr lang="en-NZ" sz="3200" dirty="0">
              <a:solidFill>
                <a:srgbClr val="009FB5"/>
              </a:solidFill>
            </a:endParaRPr>
          </a:p>
        </p:txBody>
      </p:sp>
    </p:spTree>
    <p:extLst>
      <p:ext uri="{BB962C8B-B14F-4D97-AF65-F5344CB8AC3E}">
        <p14:creationId xmlns:p14="http://schemas.microsoft.com/office/powerpoint/2010/main" val="3282883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157" t="18641" r="37500" b="26370"/>
          <a:stretch/>
        </p:blipFill>
        <p:spPr>
          <a:xfrm>
            <a:off x="3338561" y="1173218"/>
            <a:ext cx="5215558" cy="5433784"/>
          </a:xfrm>
          <a:prstGeom prst="rect">
            <a:avLst/>
          </a:prstGeom>
          <a:ln>
            <a:noFill/>
          </a:ln>
          <a:effectLst>
            <a:outerShdw blurRad="190500" algn="tl" rotWithShape="0">
              <a:srgbClr val="000000">
                <a:alpha val="70000"/>
              </a:srgbClr>
            </a:outerShdw>
          </a:effectLst>
        </p:spPr>
      </p:pic>
      <p:pic>
        <p:nvPicPr>
          <p:cNvPr id="8" name="Content Placeholder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446" t="5365" r="6446" b="5928"/>
          <a:stretch/>
        </p:blipFill>
        <p:spPr>
          <a:xfrm>
            <a:off x="80155" y="4194860"/>
            <a:ext cx="3620307" cy="2608476"/>
          </a:xfrm>
          <a:prstGeom prst="rect">
            <a:avLst/>
          </a:prstGeom>
          <a:ln>
            <a:noFill/>
          </a:ln>
          <a:effectLst>
            <a:outerShdw blurRad="190500" algn="tl" rotWithShape="0">
              <a:srgbClr val="000000">
                <a:alpha val="70000"/>
              </a:srgbClr>
            </a:outerShdw>
          </a:effectLst>
        </p:spPr>
      </p:pic>
      <p:sp>
        <p:nvSpPr>
          <p:cNvPr id="9" name="Rectangle 8"/>
          <p:cNvSpPr/>
          <p:nvPr/>
        </p:nvSpPr>
        <p:spPr>
          <a:xfrm>
            <a:off x="222523" y="4929188"/>
            <a:ext cx="1777727" cy="182920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srcRect r="10298" b="12046"/>
          <a:stretch/>
        </p:blipFill>
        <p:spPr>
          <a:xfrm>
            <a:off x="7314092" y="245359"/>
            <a:ext cx="1600200" cy="625931"/>
          </a:xfrm>
          <a:prstGeom prst="rect">
            <a:avLst/>
          </a:prstGeom>
        </p:spPr>
      </p:pic>
      <p:sp>
        <p:nvSpPr>
          <p:cNvPr id="11" name="Title 3"/>
          <p:cNvSpPr txBox="1">
            <a:spLocks/>
          </p:cNvSpPr>
          <p:nvPr/>
        </p:nvSpPr>
        <p:spPr>
          <a:xfrm>
            <a:off x="31911" y="122269"/>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Medium Density Zone Example</a:t>
            </a:r>
            <a:endParaRPr lang="en-NZ" sz="3200" dirty="0">
              <a:solidFill>
                <a:srgbClr val="009FB5"/>
              </a:solidFill>
            </a:endParaRPr>
          </a:p>
        </p:txBody>
      </p:sp>
    </p:spTree>
    <p:extLst>
      <p:ext uri="{BB962C8B-B14F-4D97-AF65-F5344CB8AC3E}">
        <p14:creationId xmlns:p14="http://schemas.microsoft.com/office/powerpoint/2010/main" val="299604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pPr/>
              <a:t>22</a:t>
            </a:fld>
            <a:endParaRPr lang="en-NZ"/>
          </a:p>
        </p:txBody>
      </p:sp>
      <p:pic>
        <p:nvPicPr>
          <p:cNvPr id="6" name="Picture 5"/>
          <p:cNvPicPr>
            <a:picLocks noChangeAspect="1"/>
          </p:cNvPicPr>
          <p:nvPr/>
        </p:nvPicPr>
        <p:blipFill rotWithShape="1">
          <a:blip r:embed="rId3"/>
          <a:srcRect r="10298" b="12046"/>
          <a:stretch/>
        </p:blipFill>
        <p:spPr>
          <a:xfrm>
            <a:off x="439406" y="1070345"/>
            <a:ext cx="1600200" cy="625931"/>
          </a:xfrm>
          <a:prstGeom prst="rect">
            <a:avLst/>
          </a:prstGeom>
        </p:spPr>
      </p:pic>
      <p:sp>
        <p:nvSpPr>
          <p:cNvPr id="7" name="Title 3"/>
          <p:cNvSpPr txBox="1">
            <a:spLocks/>
          </p:cNvSpPr>
          <p:nvPr/>
        </p:nvSpPr>
        <p:spPr>
          <a:xfrm>
            <a:off x="439406" y="171029"/>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Managing Industry</a:t>
            </a:r>
            <a:endParaRPr lang="en-NZ" sz="3200" dirty="0">
              <a:solidFill>
                <a:srgbClr val="009FB5"/>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27" y="2357438"/>
            <a:ext cx="7509938" cy="3337750"/>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6835716" y="349710"/>
            <a:ext cx="1723554" cy="1346566"/>
          </a:xfrm>
          <a:prstGeom prst="rect">
            <a:avLst/>
          </a:prstGeom>
          <a:noFill/>
          <a:ln w="9525">
            <a:noFill/>
            <a:miter lim="800000"/>
            <a:headEnd/>
            <a:tailEnd/>
          </a:ln>
          <a:effectLst/>
        </p:spPr>
      </p:pic>
    </p:spTree>
    <p:extLst>
      <p:ext uri="{BB962C8B-B14F-4D97-AF65-F5344CB8AC3E}">
        <p14:creationId xmlns:p14="http://schemas.microsoft.com/office/powerpoint/2010/main" val="119388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599972763"/>
              </p:ext>
            </p:extLst>
          </p:nvPr>
        </p:nvGraphicFramePr>
        <p:xfrm>
          <a:off x="752107" y="973795"/>
          <a:ext cx="7922571" cy="2103120"/>
        </p:xfrm>
        <a:graphic>
          <a:graphicData uri="http://schemas.openxmlformats.org/drawingml/2006/table">
            <a:tbl>
              <a:tblPr firstRow="1" bandRow="1">
                <a:tableStyleId>{7DF18680-E054-41AD-8BC1-D1AEF772440D}</a:tableStyleId>
              </a:tblPr>
              <a:tblGrid>
                <a:gridCol w="2640857"/>
                <a:gridCol w="2640857"/>
                <a:gridCol w="2640857"/>
              </a:tblGrid>
              <a:tr h="349765">
                <a:tc>
                  <a:txBody>
                    <a:bodyPr/>
                    <a:lstStyle/>
                    <a:p>
                      <a:r>
                        <a:rPr lang="en-NZ" dirty="0" smtClean="0"/>
                        <a:t>Issues</a:t>
                      </a:r>
                      <a:endParaRPr lang="en-US" dirty="0"/>
                    </a:p>
                  </a:txBody>
                  <a:tcPr/>
                </a:tc>
                <a:tc>
                  <a:txBody>
                    <a:bodyPr/>
                    <a:lstStyle/>
                    <a:p>
                      <a:r>
                        <a:rPr lang="en-NZ" dirty="0" smtClean="0"/>
                        <a:t>Response</a:t>
                      </a:r>
                      <a:endParaRPr lang="en-US" dirty="0"/>
                    </a:p>
                  </a:txBody>
                  <a:tcPr/>
                </a:tc>
                <a:tc>
                  <a:txBody>
                    <a:bodyPr/>
                    <a:lstStyle/>
                    <a:p>
                      <a:r>
                        <a:rPr lang="en-NZ" dirty="0" smtClean="0"/>
                        <a:t>Framework</a:t>
                      </a:r>
                      <a:endParaRPr lang="en-US" dirty="0"/>
                    </a:p>
                  </a:txBody>
                  <a:tcPr/>
                </a:tc>
              </a:tr>
              <a:tr h="1711089">
                <a:tc>
                  <a:txBody>
                    <a:bodyPr/>
                    <a:lstStyle/>
                    <a:p>
                      <a:pPr marL="0" indent="0">
                        <a:buNone/>
                      </a:pPr>
                      <a:r>
                        <a:rPr lang="en-NZ" sz="1800" kern="1200" dirty="0" smtClean="0"/>
                        <a:t>Non-industrial activities are establishing in the industrial zones, reducing land</a:t>
                      </a:r>
                      <a:r>
                        <a:rPr lang="en-NZ" sz="1800" kern="1200" baseline="0" dirty="0" smtClean="0"/>
                        <a:t> options for industry activities </a:t>
                      </a:r>
                      <a:endParaRPr lang="en-NZ" sz="1800" kern="1200" dirty="0" smtClean="0">
                        <a:solidFill>
                          <a:schemeClr val="dk1"/>
                        </a:solidFill>
                        <a:latin typeface="+mn-lt"/>
                        <a:ea typeface="+mn-ea"/>
                        <a:cs typeface="+mn-cs"/>
                      </a:endParaRPr>
                    </a:p>
                  </a:txBody>
                  <a:tcPr/>
                </a:tc>
                <a:tc>
                  <a:txBody>
                    <a:bodyPr/>
                    <a:lstStyle/>
                    <a:p>
                      <a:r>
                        <a:rPr lang="en-NZ" dirty="0" smtClean="0"/>
                        <a:t>Manage “out of zone” activities by requiring resource consent</a:t>
                      </a:r>
                      <a:r>
                        <a:rPr lang="en-NZ" baseline="0" dirty="0" smtClean="0"/>
                        <a:t> to consider the impact on the ability of industrial activities to operate.</a:t>
                      </a:r>
                      <a:endParaRPr lang="en-US" dirty="0"/>
                    </a:p>
                  </a:txBody>
                  <a:tcPr/>
                </a:tc>
                <a:tc>
                  <a:txBody>
                    <a:bodyPr/>
                    <a:lstStyle/>
                    <a:p>
                      <a:pPr marL="285750" indent="-285750">
                        <a:buFont typeface="Arial" panose="020B0604020202020204" pitchFamily="34" charset="0"/>
                        <a:buChar char="•"/>
                      </a:pPr>
                      <a:r>
                        <a:rPr lang="en-NZ" dirty="0" smtClean="0"/>
                        <a:t>Simplified</a:t>
                      </a:r>
                      <a:r>
                        <a:rPr lang="en-NZ" baseline="0" dirty="0" smtClean="0"/>
                        <a:t> zoning framework from 6 zones to 3.</a:t>
                      </a:r>
                    </a:p>
                    <a:p>
                      <a:pPr marL="285750" indent="-285750">
                        <a:buFont typeface="Arial" panose="020B0604020202020204" pitchFamily="34" charset="0"/>
                        <a:buChar char="•"/>
                      </a:pPr>
                      <a:endParaRPr lang="en-US" dirty="0"/>
                    </a:p>
                  </a:txBody>
                  <a:tcPr/>
                </a:tc>
              </a:tr>
            </a:tbl>
          </a:graphicData>
        </a:graphic>
      </p:graphicFrame>
      <p:pic>
        <p:nvPicPr>
          <p:cNvPr id="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73" y="3110046"/>
            <a:ext cx="7901841" cy="390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srcRect r="10298" b="12046"/>
          <a:stretch/>
        </p:blipFill>
        <p:spPr>
          <a:xfrm>
            <a:off x="7006886" y="262103"/>
            <a:ext cx="1600200" cy="625931"/>
          </a:xfrm>
          <a:prstGeom prst="rect">
            <a:avLst/>
          </a:prstGeom>
        </p:spPr>
      </p:pic>
      <p:sp>
        <p:nvSpPr>
          <p:cNvPr id="11" name="Title 3"/>
          <p:cNvSpPr txBox="1">
            <a:spLocks/>
          </p:cNvSpPr>
          <p:nvPr/>
        </p:nvSpPr>
        <p:spPr>
          <a:xfrm>
            <a:off x="621792" y="101683"/>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Efficient Use of Land</a:t>
            </a:r>
            <a:endParaRPr lang="en-NZ" sz="3200" dirty="0">
              <a:solidFill>
                <a:srgbClr val="009FB5"/>
              </a:solidFill>
            </a:endParaRPr>
          </a:p>
        </p:txBody>
      </p:sp>
    </p:spTree>
    <p:extLst>
      <p:ext uri="{BB962C8B-B14F-4D97-AF65-F5344CB8AC3E}">
        <p14:creationId xmlns:p14="http://schemas.microsoft.com/office/powerpoint/2010/main" val="404171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3" y="-4763"/>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77295445"/>
              </p:ext>
            </p:extLst>
          </p:nvPr>
        </p:nvGraphicFramePr>
        <p:xfrm>
          <a:off x="741743" y="1245200"/>
          <a:ext cx="7922571" cy="1828800"/>
        </p:xfrm>
        <a:graphic>
          <a:graphicData uri="http://schemas.openxmlformats.org/drawingml/2006/table">
            <a:tbl>
              <a:tblPr firstRow="1" bandRow="1">
                <a:tableStyleId>{7DF18680-E054-41AD-8BC1-D1AEF772440D}</a:tableStyleId>
              </a:tblPr>
              <a:tblGrid>
                <a:gridCol w="2640857"/>
                <a:gridCol w="2640857"/>
                <a:gridCol w="2640857"/>
              </a:tblGrid>
              <a:tr h="349765">
                <a:tc>
                  <a:txBody>
                    <a:bodyPr/>
                    <a:lstStyle/>
                    <a:p>
                      <a:r>
                        <a:rPr lang="en-NZ" dirty="0" smtClean="0"/>
                        <a:t>Issues</a:t>
                      </a:r>
                      <a:endParaRPr lang="en-US" dirty="0"/>
                    </a:p>
                  </a:txBody>
                  <a:tcPr/>
                </a:tc>
                <a:tc>
                  <a:txBody>
                    <a:bodyPr/>
                    <a:lstStyle/>
                    <a:p>
                      <a:r>
                        <a:rPr lang="en-NZ" dirty="0" smtClean="0"/>
                        <a:t>Response</a:t>
                      </a:r>
                      <a:endParaRPr lang="en-US" dirty="0"/>
                    </a:p>
                  </a:txBody>
                  <a:tcPr/>
                </a:tc>
                <a:tc>
                  <a:txBody>
                    <a:bodyPr/>
                    <a:lstStyle/>
                    <a:p>
                      <a:r>
                        <a:rPr lang="en-NZ" dirty="0" smtClean="0"/>
                        <a:t>Framework</a:t>
                      </a:r>
                      <a:endParaRPr lang="en-US" dirty="0"/>
                    </a:p>
                  </a:txBody>
                  <a:tcPr/>
                </a:tc>
              </a:tr>
              <a:tr h="874411">
                <a:tc>
                  <a:txBody>
                    <a:bodyPr/>
                    <a:lstStyle/>
                    <a:p>
                      <a:r>
                        <a:rPr lang="en-NZ" dirty="0" smtClean="0"/>
                        <a:t>There is often conflict</a:t>
                      </a:r>
                      <a:r>
                        <a:rPr lang="en-NZ" baseline="0" dirty="0" smtClean="0"/>
                        <a:t> between industry and sensitive activities.</a:t>
                      </a:r>
                      <a:endParaRPr lang="en-US" dirty="0"/>
                    </a:p>
                  </a:txBody>
                  <a:tcPr/>
                </a:tc>
                <a:tc>
                  <a:txBody>
                    <a:bodyPr/>
                    <a:lstStyle/>
                    <a:p>
                      <a:r>
                        <a:rPr lang="en-NZ" dirty="0" smtClean="0"/>
                        <a:t>Manage sensitive   activities from locating next to industry</a:t>
                      </a:r>
                      <a:r>
                        <a:rPr lang="en-NZ" baseline="0" dirty="0" smtClean="0"/>
                        <a:t> and in industry zones</a:t>
                      </a:r>
                      <a:endParaRPr lang="en-US" dirty="0"/>
                    </a:p>
                  </a:txBody>
                  <a:tcPr/>
                </a:tc>
                <a:tc>
                  <a:txBody>
                    <a:bodyPr/>
                    <a:lstStyle/>
                    <a:p>
                      <a:pPr marL="285750" indent="-285750">
                        <a:buFont typeface="Arial" panose="020B0604020202020204" pitchFamily="34" charset="0"/>
                        <a:buChar char="•"/>
                      </a:pPr>
                      <a:r>
                        <a:rPr lang="en-NZ" dirty="0" smtClean="0"/>
                        <a:t>Activity listing</a:t>
                      </a:r>
                      <a:r>
                        <a:rPr lang="en-NZ" baseline="0" dirty="0" smtClean="0"/>
                        <a:t> in industry zones </a:t>
                      </a:r>
                    </a:p>
                    <a:p>
                      <a:pPr marL="285750" indent="-285750">
                        <a:buFont typeface="Arial" panose="020B0604020202020204" pitchFamily="34" charset="0"/>
                        <a:buChar char="•"/>
                      </a:pPr>
                      <a:r>
                        <a:rPr lang="en-NZ" dirty="0" smtClean="0"/>
                        <a:t>Introduce separation distances for industry and sensitive activities.  </a:t>
                      </a:r>
                      <a:endParaRPr lang="en-US" dirty="0"/>
                    </a:p>
                  </a:txBody>
                  <a:tcPr/>
                </a:tc>
              </a:tr>
            </a:tbl>
          </a:graphicData>
        </a:graphic>
      </p:graphicFrame>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56" r="-312"/>
          <a:stretch/>
        </p:blipFill>
        <p:spPr>
          <a:xfrm>
            <a:off x="375105" y="3351696"/>
            <a:ext cx="4424079" cy="2077554"/>
          </a:xfrm>
          <a:prstGeom prst="rect">
            <a:avLst/>
          </a:prstGeom>
        </p:spPr>
      </p:pic>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333" y="3351696"/>
            <a:ext cx="4030671" cy="302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a:srcRect r="10298" b="12046"/>
          <a:stretch/>
        </p:blipFill>
        <p:spPr>
          <a:xfrm>
            <a:off x="7030359" y="341573"/>
            <a:ext cx="1600200" cy="625931"/>
          </a:xfrm>
          <a:prstGeom prst="rect">
            <a:avLst/>
          </a:prstGeom>
        </p:spPr>
      </p:pic>
      <p:sp>
        <p:nvSpPr>
          <p:cNvPr id="9" name="Title 3"/>
          <p:cNvSpPr txBox="1">
            <a:spLocks/>
          </p:cNvSpPr>
          <p:nvPr/>
        </p:nvSpPr>
        <p:spPr>
          <a:xfrm>
            <a:off x="741149" y="234240"/>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Managing Conflict</a:t>
            </a:r>
            <a:endParaRPr lang="en-NZ" sz="3200" dirty="0">
              <a:solidFill>
                <a:srgbClr val="009FB5"/>
              </a:solidFill>
            </a:endParaRPr>
          </a:p>
        </p:txBody>
      </p:sp>
    </p:spTree>
    <p:extLst>
      <p:ext uri="{BB962C8B-B14F-4D97-AF65-F5344CB8AC3E}">
        <p14:creationId xmlns:p14="http://schemas.microsoft.com/office/powerpoint/2010/main" val="10867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Users\JULIETJOHNSON\Desktop\Picture 021.jpg"/>
          <p:cNvPicPr>
            <a:picLocks noChangeAspect="1" noChangeArrowheads="1"/>
          </p:cNvPicPr>
          <p:nvPr/>
        </p:nvPicPr>
        <p:blipFill>
          <a:blip r:embed="rId3" cstate="print"/>
          <a:srcRect/>
          <a:stretch>
            <a:fillRect/>
          </a:stretch>
        </p:blipFill>
        <p:spPr bwMode="auto">
          <a:xfrm>
            <a:off x="815539" y="3429000"/>
            <a:ext cx="2266534" cy="3175654"/>
          </a:xfrm>
          <a:prstGeom prst="rect">
            <a:avLst/>
          </a:prstGeom>
          <a:noFill/>
          <a:effectLst>
            <a:outerShdw blurRad="50800" dist="50800" dir="5400000" algn="ctr" rotWithShape="0">
              <a:srgbClr val="000000"/>
            </a:outerShdw>
          </a:effectLst>
        </p:spPr>
      </p:pic>
      <p:pic>
        <p:nvPicPr>
          <p:cNvPr id="8" name="Picture 2"/>
          <p:cNvPicPr>
            <a:picLocks noChangeAspect="1" noChangeArrowheads="1"/>
          </p:cNvPicPr>
          <p:nvPr/>
        </p:nvPicPr>
        <p:blipFill>
          <a:blip r:embed="rId4" cstate="print"/>
          <a:srcRect/>
          <a:stretch>
            <a:fillRect/>
          </a:stretch>
        </p:blipFill>
        <p:spPr bwMode="auto">
          <a:xfrm>
            <a:off x="6184474" y="1574501"/>
            <a:ext cx="2171674" cy="1696670"/>
          </a:xfrm>
          <a:prstGeom prst="rect">
            <a:avLst/>
          </a:prstGeom>
          <a:noFill/>
          <a:ln w="9525">
            <a:noFill/>
            <a:miter lim="800000"/>
            <a:headEnd/>
            <a:tailEnd/>
          </a:ln>
          <a:effectLst/>
        </p:spPr>
      </p:pic>
      <p:graphicFrame>
        <p:nvGraphicFramePr>
          <p:cNvPr id="2" name="Table 1"/>
          <p:cNvGraphicFramePr>
            <a:graphicFrameLocks noGrp="1"/>
          </p:cNvGraphicFramePr>
          <p:nvPr>
            <p:extLst>
              <p:ext uri="{D42A27DB-BD31-4B8C-83A1-F6EECF244321}">
                <p14:modId xmlns:p14="http://schemas.microsoft.com/office/powerpoint/2010/main" val="2288182467"/>
              </p:ext>
            </p:extLst>
          </p:nvPr>
        </p:nvGraphicFramePr>
        <p:xfrm>
          <a:off x="514479" y="972952"/>
          <a:ext cx="7922571" cy="2377440"/>
        </p:xfrm>
        <a:graphic>
          <a:graphicData uri="http://schemas.openxmlformats.org/drawingml/2006/table">
            <a:tbl>
              <a:tblPr firstRow="1" bandRow="1">
                <a:tableStyleId>{7DF18680-E054-41AD-8BC1-D1AEF772440D}</a:tableStyleId>
              </a:tblPr>
              <a:tblGrid>
                <a:gridCol w="2640857"/>
                <a:gridCol w="2640857"/>
                <a:gridCol w="2640857"/>
              </a:tblGrid>
              <a:tr h="334746">
                <a:tc>
                  <a:txBody>
                    <a:bodyPr/>
                    <a:lstStyle/>
                    <a:p>
                      <a:r>
                        <a:rPr lang="en-NZ" dirty="0" smtClean="0"/>
                        <a:t>Issues</a:t>
                      </a:r>
                      <a:endParaRPr lang="en-US" dirty="0"/>
                    </a:p>
                  </a:txBody>
                  <a:tcPr/>
                </a:tc>
                <a:tc>
                  <a:txBody>
                    <a:bodyPr/>
                    <a:lstStyle/>
                    <a:p>
                      <a:r>
                        <a:rPr lang="en-NZ" dirty="0" smtClean="0"/>
                        <a:t>Response</a:t>
                      </a:r>
                      <a:endParaRPr lang="en-US" dirty="0"/>
                    </a:p>
                  </a:txBody>
                  <a:tcPr/>
                </a:tc>
                <a:tc>
                  <a:txBody>
                    <a:bodyPr/>
                    <a:lstStyle/>
                    <a:p>
                      <a:r>
                        <a:rPr lang="en-NZ" dirty="0" smtClean="0"/>
                        <a:t>Framework</a:t>
                      </a:r>
                      <a:endParaRPr lang="en-US" dirty="0"/>
                    </a:p>
                  </a:txBody>
                  <a:tcPr/>
                </a:tc>
              </a:tr>
              <a:tr h="1963473">
                <a:tc>
                  <a:txBody>
                    <a:bodyPr/>
                    <a:lstStyle/>
                    <a:p>
                      <a:r>
                        <a:rPr lang="en-NZ" dirty="0" smtClean="0"/>
                        <a:t>Rural industry</a:t>
                      </a:r>
                      <a:r>
                        <a:rPr lang="en-NZ" baseline="0" dirty="0" smtClean="0"/>
                        <a:t> can find it difficult to operate with certainty</a:t>
                      </a:r>
                      <a:endParaRPr lang="en-US" dirty="0"/>
                    </a:p>
                  </a:txBody>
                  <a:tcPr/>
                </a:tc>
                <a:tc>
                  <a:txBody>
                    <a:bodyPr/>
                    <a:lstStyle/>
                    <a:p>
                      <a:r>
                        <a:rPr lang="en-NZ" dirty="0" smtClean="0"/>
                        <a:t>Better manage the effects by requiring consent</a:t>
                      </a:r>
                      <a:r>
                        <a:rPr lang="en-NZ" baseline="0" dirty="0" smtClean="0"/>
                        <a:t> as a discretionary activity</a:t>
                      </a:r>
                    </a:p>
                    <a:p>
                      <a:r>
                        <a:rPr lang="en-NZ" baseline="0" dirty="0" smtClean="0"/>
                        <a:t>Place greater emphasis on the strategic importance of industry in objectives and policies</a:t>
                      </a:r>
                      <a:endParaRPr lang="en-US" dirty="0"/>
                    </a:p>
                  </a:txBody>
                  <a:tcPr/>
                </a:tc>
                <a:tc>
                  <a:txBody>
                    <a:bodyPr/>
                    <a:lstStyle/>
                    <a:p>
                      <a:pPr marL="285750" indent="-285750">
                        <a:buFont typeface="Arial" panose="020B0604020202020204" pitchFamily="34" charset="0"/>
                        <a:buChar char="•"/>
                      </a:pPr>
                      <a:r>
                        <a:rPr lang="en-NZ" dirty="0" smtClean="0"/>
                        <a:t>Introduction of major facilities zone.</a:t>
                      </a:r>
                    </a:p>
                    <a:p>
                      <a:pPr marL="285750" indent="-285750">
                        <a:buFont typeface="Arial" panose="020B0604020202020204" pitchFamily="34" charset="0"/>
                        <a:buChar char="•"/>
                      </a:pPr>
                      <a:r>
                        <a:rPr lang="en-NZ" dirty="0" smtClean="0"/>
                        <a:t>Separate</a:t>
                      </a:r>
                      <a:r>
                        <a:rPr lang="en-NZ" baseline="0" dirty="0" smtClean="0"/>
                        <a:t> section on oil and gas (energy).</a:t>
                      </a:r>
                    </a:p>
                    <a:p>
                      <a:pPr marL="285750" indent="-285750">
                        <a:buFont typeface="Arial" panose="020B0604020202020204" pitchFamily="34" charset="0"/>
                        <a:buChar char="•"/>
                      </a:pPr>
                      <a:endParaRPr lang="en-US" dirty="0"/>
                    </a:p>
                  </a:txBody>
                  <a:tcPr/>
                </a:tc>
              </a:tr>
            </a:tbl>
          </a:graphicData>
        </a:graphic>
      </p:graphicFrame>
      <p:pic>
        <p:nvPicPr>
          <p:cNvPr id="9" name="Picture 2"/>
          <p:cNvPicPr>
            <a:picLocks noChangeAspect="1" noChangeArrowheads="1"/>
          </p:cNvPicPr>
          <p:nvPr/>
        </p:nvPicPr>
        <p:blipFill>
          <a:blip r:embed="rId5" cstate="print">
            <a:lum bright="5000"/>
          </a:blip>
          <a:srcRect r="3375" b="13074"/>
          <a:stretch>
            <a:fillRect/>
          </a:stretch>
        </p:blipFill>
        <p:spPr bwMode="auto">
          <a:xfrm>
            <a:off x="3224948" y="3389696"/>
            <a:ext cx="4823236" cy="3254262"/>
          </a:xfrm>
          <a:prstGeom prst="rect">
            <a:avLst/>
          </a:prstGeom>
          <a:noFill/>
          <a:ln w="9525">
            <a:noFill/>
            <a:miter lim="800000"/>
            <a:headEnd/>
            <a:tailEnd/>
          </a:ln>
          <a:effectLst/>
        </p:spPr>
      </p:pic>
      <p:pic>
        <p:nvPicPr>
          <p:cNvPr id="11" name="Picture 10"/>
          <p:cNvPicPr>
            <a:picLocks noChangeAspect="1"/>
          </p:cNvPicPr>
          <p:nvPr/>
        </p:nvPicPr>
        <p:blipFill rotWithShape="1">
          <a:blip r:embed="rId6"/>
          <a:srcRect r="10298" b="12046"/>
          <a:stretch/>
        </p:blipFill>
        <p:spPr>
          <a:xfrm>
            <a:off x="7056917" y="211064"/>
            <a:ext cx="1600200" cy="625931"/>
          </a:xfrm>
          <a:prstGeom prst="rect">
            <a:avLst/>
          </a:prstGeom>
        </p:spPr>
      </p:pic>
      <p:sp>
        <p:nvSpPr>
          <p:cNvPr id="12" name="Title 3"/>
          <p:cNvSpPr txBox="1">
            <a:spLocks/>
          </p:cNvSpPr>
          <p:nvPr/>
        </p:nvSpPr>
        <p:spPr>
          <a:xfrm>
            <a:off x="426601" y="61536"/>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Rural Industry</a:t>
            </a:r>
            <a:endParaRPr lang="en-NZ" sz="3200" dirty="0">
              <a:solidFill>
                <a:srgbClr val="009FB5"/>
              </a:solidFill>
            </a:endParaRPr>
          </a:p>
        </p:txBody>
      </p:sp>
    </p:spTree>
    <p:extLst>
      <p:ext uri="{BB962C8B-B14F-4D97-AF65-F5344CB8AC3E}">
        <p14:creationId xmlns:p14="http://schemas.microsoft.com/office/powerpoint/2010/main" val="117245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934878" y="289500"/>
            <a:ext cx="1887318" cy="1474510"/>
          </a:xfrm>
          <a:prstGeom prst="rect">
            <a:avLst/>
          </a:prstGeom>
          <a:noFill/>
          <a:ln w="9525">
            <a:noFill/>
            <a:miter lim="800000"/>
            <a:headEnd/>
            <a:tailEnd/>
          </a:ln>
          <a:effectLst/>
        </p:spPr>
      </p:pic>
      <p:pic>
        <p:nvPicPr>
          <p:cNvPr id="9" name="Picture 8"/>
          <p:cNvPicPr>
            <a:picLocks noChangeAspect="1"/>
          </p:cNvPicPr>
          <p:nvPr/>
        </p:nvPicPr>
        <p:blipFill rotWithShape="1">
          <a:blip r:embed="rId4"/>
          <a:srcRect r="10298" b="12046"/>
          <a:stretch/>
        </p:blipFill>
        <p:spPr>
          <a:xfrm>
            <a:off x="621792" y="1026890"/>
            <a:ext cx="1600200" cy="625931"/>
          </a:xfrm>
          <a:prstGeom prst="rect">
            <a:avLst/>
          </a:prstGeom>
        </p:spPr>
      </p:pic>
      <p:sp>
        <p:nvSpPr>
          <p:cNvPr id="10" name="Title 3"/>
          <p:cNvSpPr txBox="1">
            <a:spLocks/>
          </p:cNvSpPr>
          <p:nvPr/>
        </p:nvSpPr>
        <p:spPr>
          <a:xfrm>
            <a:off x="621792" y="87973"/>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Coastal Environment</a:t>
            </a:r>
            <a:endParaRPr lang="en-NZ" sz="3200" dirty="0">
              <a:solidFill>
                <a:srgbClr val="009FB5"/>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06" y="2059967"/>
            <a:ext cx="8684979" cy="3744836"/>
          </a:xfrm>
          <a:prstGeom prst="rect">
            <a:avLst/>
          </a:prstGeom>
        </p:spPr>
      </p:pic>
      <p:sp>
        <p:nvSpPr>
          <p:cNvPr id="5" name="Oval 4"/>
          <p:cNvSpPr/>
          <p:nvPr/>
        </p:nvSpPr>
        <p:spPr>
          <a:xfrm>
            <a:off x="4386260" y="3849985"/>
            <a:ext cx="3043237" cy="679153"/>
          </a:xfrm>
          <a:prstGeom prst="ellipse">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14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22" y="681657"/>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221615920"/>
              </p:ext>
            </p:extLst>
          </p:nvPr>
        </p:nvGraphicFramePr>
        <p:xfrm>
          <a:off x="371475" y="806045"/>
          <a:ext cx="7195278" cy="3227228"/>
        </p:xfrm>
        <a:graphic>
          <a:graphicData uri="http://schemas.openxmlformats.org/drawingml/2006/table">
            <a:tbl>
              <a:tblPr firstRow="1" bandRow="1">
                <a:tableStyleId>{5A111915-BE36-4E01-A7E5-04B1672EAD32}</a:tableStyleId>
              </a:tblPr>
              <a:tblGrid>
                <a:gridCol w="2398426"/>
                <a:gridCol w="2398426"/>
                <a:gridCol w="2398426"/>
              </a:tblGrid>
              <a:tr h="377147">
                <a:tc>
                  <a:txBody>
                    <a:bodyPr/>
                    <a:lstStyle/>
                    <a:p>
                      <a:r>
                        <a:rPr lang="en-NZ" dirty="0" smtClean="0"/>
                        <a:t>Issues</a:t>
                      </a:r>
                      <a:endParaRPr lang="en-US" dirty="0"/>
                    </a:p>
                  </a:txBody>
                  <a:tcPr/>
                </a:tc>
                <a:tc>
                  <a:txBody>
                    <a:bodyPr/>
                    <a:lstStyle/>
                    <a:p>
                      <a:r>
                        <a:rPr lang="en-NZ" dirty="0" smtClean="0"/>
                        <a:t>Draft Response</a:t>
                      </a:r>
                      <a:endParaRPr lang="en-US" dirty="0"/>
                    </a:p>
                  </a:txBody>
                  <a:tcPr/>
                </a:tc>
                <a:tc>
                  <a:txBody>
                    <a:bodyPr/>
                    <a:lstStyle/>
                    <a:p>
                      <a:r>
                        <a:rPr lang="en-NZ" dirty="0" smtClean="0"/>
                        <a:t>Draft</a:t>
                      </a:r>
                      <a:r>
                        <a:rPr lang="en-NZ" baseline="0" dirty="0" smtClean="0"/>
                        <a:t> Framework</a:t>
                      </a:r>
                      <a:endParaRPr lang="en-US" dirty="0"/>
                    </a:p>
                  </a:txBody>
                  <a:tcPr/>
                </a:tc>
              </a:tr>
              <a:tr h="28500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Legislative requirements to identify and manage coast</a:t>
                      </a:r>
                    </a:p>
                    <a:p>
                      <a:endParaRPr lang="en-NZ" dirty="0" smtClean="0"/>
                    </a:p>
                    <a:p>
                      <a:r>
                        <a:rPr lang="en-NZ" dirty="0" smtClean="0"/>
                        <a:t>The</a:t>
                      </a:r>
                      <a:r>
                        <a:rPr lang="en-NZ" baseline="0" dirty="0" smtClean="0"/>
                        <a:t> coast is losing natural character values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200" dirty="0" smtClean="0">
                          <a:solidFill>
                            <a:schemeClr val="tx1"/>
                          </a:solidFill>
                          <a:effectLst/>
                          <a:latin typeface="+mn-lt"/>
                          <a:ea typeface="+mn-ea"/>
                          <a:cs typeface="+mn-cs"/>
                        </a:rPr>
                        <a:t>Better manage the coastal environment in a holistic way including natural</a:t>
                      </a:r>
                      <a:r>
                        <a:rPr lang="en-NZ" sz="1800" kern="1200" baseline="0" dirty="0" smtClean="0">
                          <a:solidFill>
                            <a:schemeClr val="tx1"/>
                          </a:solidFill>
                          <a:effectLst/>
                          <a:latin typeface="+mn-lt"/>
                          <a:ea typeface="+mn-ea"/>
                          <a:cs typeface="+mn-cs"/>
                        </a:rPr>
                        <a:t> character &amp; coastal hazards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kern="1200" baseline="0" dirty="0" smtClean="0">
                        <a:solidFill>
                          <a:schemeClr val="tx1"/>
                        </a:solidFill>
                        <a:effectLst/>
                        <a:latin typeface="+mn-lt"/>
                        <a:ea typeface="+mn-ea"/>
                        <a:cs typeface="+mn-cs"/>
                      </a:endParaRPr>
                    </a:p>
                    <a:p>
                      <a:r>
                        <a:rPr lang="en-NZ" dirty="0" smtClean="0"/>
                        <a:t>Introduce</a:t>
                      </a:r>
                      <a:r>
                        <a:rPr lang="en-NZ" baseline="0" dirty="0" smtClean="0"/>
                        <a:t> a new coastal overlay that identifies important values in the coastal environment.</a:t>
                      </a:r>
                    </a:p>
                  </a:txBody>
                  <a:tcPr/>
                </a:tc>
                <a:tc>
                  <a:txBody>
                    <a:bodyPr/>
                    <a:lstStyle/>
                    <a:p>
                      <a:r>
                        <a:rPr lang="en-NZ" dirty="0" smtClean="0"/>
                        <a:t>Include an overlay</a:t>
                      </a:r>
                      <a:r>
                        <a:rPr lang="en-NZ" baseline="0" dirty="0" smtClean="0"/>
                        <a:t> and related provisions to manage growth and coastal hazards.</a:t>
                      </a:r>
                      <a:endParaRPr lang="en-US" dirty="0"/>
                    </a:p>
                  </a:txBody>
                  <a:tcPr/>
                </a:tc>
              </a:tr>
            </a:tbl>
          </a:graphicData>
        </a:graphic>
      </p:graphicFrame>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999" t="21563" r="10001" b="12899"/>
          <a:stretch/>
        </p:blipFill>
        <p:spPr>
          <a:xfrm>
            <a:off x="371475" y="4129087"/>
            <a:ext cx="8477694" cy="4913832"/>
          </a:xfrm>
          <a:prstGeom prst="rect">
            <a:avLst/>
          </a:prstGeom>
        </p:spPr>
      </p:pic>
      <p:sp>
        <p:nvSpPr>
          <p:cNvPr id="11" name="Title 3"/>
          <p:cNvSpPr txBox="1">
            <a:spLocks/>
          </p:cNvSpPr>
          <p:nvPr/>
        </p:nvSpPr>
        <p:spPr>
          <a:xfrm>
            <a:off x="310649" y="-66067"/>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Natural Character - Coast</a:t>
            </a:r>
            <a:endParaRPr lang="en-NZ" sz="3200" dirty="0">
              <a:solidFill>
                <a:srgbClr val="009FB5"/>
              </a:solidFill>
            </a:endParaRPr>
          </a:p>
        </p:txBody>
      </p:sp>
    </p:spTree>
    <p:extLst>
      <p:ext uri="{BB962C8B-B14F-4D97-AF65-F5344CB8AC3E}">
        <p14:creationId xmlns:p14="http://schemas.microsoft.com/office/powerpoint/2010/main" val="873534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638011928"/>
              </p:ext>
            </p:extLst>
          </p:nvPr>
        </p:nvGraphicFramePr>
        <p:xfrm>
          <a:off x="568411" y="1643062"/>
          <a:ext cx="7480472" cy="437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3"/>
          <p:cNvSpPr txBox="1">
            <a:spLocks/>
          </p:cNvSpPr>
          <p:nvPr/>
        </p:nvSpPr>
        <p:spPr>
          <a:xfrm>
            <a:off x="426601" y="275849"/>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Planning for the future</a:t>
            </a:r>
            <a:endParaRPr lang="en-NZ" sz="3200" dirty="0">
              <a:solidFill>
                <a:srgbClr val="009FB5"/>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0215" y="1756600"/>
            <a:ext cx="2719975" cy="943738"/>
          </a:xfrm>
          <a:prstGeom prst="rect">
            <a:avLst/>
          </a:prstGeom>
        </p:spPr>
      </p:pic>
    </p:spTree>
    <p:extLst>
      <p:ext uri="{BB962C8B-B14F-4D97-AF65-F5344CB8AC3E}">
        <p14:creationId xmlns:p14="http://schemas.microsoft.com/office/powerpoint/2010/main" val="3362851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27817" y="-44933"/>
            <a:ext cx="1311065" cy="338554"/>
          </a:xfrm>
          <a:prstGeom prst="rect">
            <a:avLst/>
          </a:prstGeom>
          <a:noFill/>
        </p:spPr>
        <p:txBody>
          <a:bodyPr wrap="none" rtlCol="0">
            <a:spAutoFit/>
          </a:bodyPr>
          <a:lstStyle/>
          <a:p>
            <a:r>
              <a:rPr lang="en-NZ" sz="1600" dirty="0" smtClean="0">
                <a:solidFill>
                  <a:schemeClr val="accent1">
                    <a:lumMod val="75000"/>
                  </a:schemeClr>
                </a:solidFill>
              </a:rPr>
              <a:t>We are here</a:t>
            </a:r>
            <a:endParaRPr lang="en-NZ" sz="16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8" y="214561"/>
            <a:ext cx="8858546" cy="6626302"/>
          </a:xfrm>
          <a:prstGeom prst="rect">
            <a:avLst/>
          </a:prstGeom>
        </p:spPr>
      </p:pic>
      <p:cxnSp>
        <p:nvCxnSpPr>
          <p:cNvPr id="6" name="Straight Arrow Connector 5"/>
          <p:cNvCxnSpPr/>
          <p:nvPr/>
        </p:nvCxnSpPr>
        <p:spPr>
          <a:xfrm>
            <a:off x="6347254" y="202528"/>
            <a:ext cx="0" cy="6174209"/>
          </a:xfrm>
          <a:prstGeom prst="straightConnector1">
            <a:avLst/>
          </a:prstGeom>
          <a:ln w="57150">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33185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643467" y="965200"/>
            <a:ext cx="7848600" cy="2862322"/>
          </a:xfrm>
          <a:prstGeom prst="rect">
            <a:avLst/>
          </a:prstGeom>
          <a:noFill/>
        </p:spPr>
        <p:txBody>
          <a:bodyPr wrap="square" rtlCol="0">
            <a:spAutoFit/>
          </a:bodyPr>
          <a:lstStyle/>
          <a:p>
            <a:pPr marL="0" lvl="1">
              <a:buFont typeface="Arial" pitchFamily="34" charset="0"/>
              <a:buChar char="•"/>
            </a:pPr>
            <a:r>
              <a:rPr lang="en-NZ" dirty="0" smtClean="0"/>
              <a:t>.  </a:t>
            </a:r>
          </a:p>
          <a:p>
            <a:pPr marL="0" lvl="1"/>
            <a:endParaRPr lang="en-NZ" dirty="0" smtClean="0"/>
          </a:p>
          <a:p>
            <a:pPr marL="0" lvl="1"/>
            <a:endParaRPr lang="en-NZ" dirty="0" smtClean="0"/>
          </a:p>
          <a:p>
            <a:pPr marL="0" lvl="1"/>
            <a:endParaRPr lang="en-NZ" dirty="0" smtClean="0"/>
          </a:p>
          <a:p>
            <a:pPr marL="0" lvl="1"/>
            <a:endParaRPr lang="en-NZ" dirty="0" smtClean="0"/>
          </a:p>
          <a:p>
            <a:pPr marL="0" lvl="1"/>
            <a:endParaRPr lang="en-NZ" dirty="0" smtClean="0"/>
          </a:p>
          <a:p>
            <a:pPr marL="0" lvl="1">
              <a:buFont typeface="Arial" pitchFamily="34" charset="0"/>
              <a:buChar char="•"/>
            </a:pPr>
            <a:endParaRPr lang="en-NZ" dirty="0" smtClean="0"/>
          </a:p>
          <a:p>
            <a:pPr marL="0" lvl="1">
              <a:buFont typeface="Arial" pitchFamily="34" charset="0"/>
              <a:buChar char="•"/>
            </a:pPr>
            <a:endParaRPr lang="en-NZ" dirty="0" smtClean="0"/>
          </a:p>
          <a:p>
            <a:pPr marL="0" lvl="1">
              <a:buFont typeface="Arial" pitchFamily="34" charset="0"/>
              <a:buChar char="•"/>
            </a:pPr>
            <a:endParaRPr lang="en-NZ" dirty="0" smtClean="0"/>
          </a:p>
          <a:p>
            <a:pPr marL="0" lvl="1">
              <a:buFont typeface="Arial" pitchFamily="34" charset="0"/>
              <a:buChar char="•"/>
            </a:pPr>
            <a:endParaRPr lang="en-NZ" dirty="0"/>
          </a:p>
        </p:txBody>
      </p:sp>
      <p:pic>
        <p:nvPicPr>
          <p:cNvPr id="2050" name="Picture 2"/>
          <p:cNvPicPr>
            <a:picLocks noChangeAspect="1" noChangeArrowheads="1"/>
          </p:cNvPicPr>
          <p:nvPr/>
        </p:nvPicPr>
        <p:blipFill>
          <a:blip r:embed="rId3" cstate="print"/>
          <a:srcRect/>
          <a:stretch>
            <a:fillRect/>
          </a:stretch>
        </p:blipFill>
        <p:spPr bwMode="auto">
          <a:xfrm>
            <a:off x="0" y="367990"/>
            <a:ext cx="9144000" cy="6213810"/>
          </a:xfrm>
          <a:prstGeom prst="rect">
            <a:avLst/>
          </a:prstGeom>
          <a:noFill/>
          <a:ln w="9525">
            <a:noFill/>
            <a:miter lim="800000"/>
            <a:headEnd/>
            <a:tailEnd/>
          </a:ln>
          <a:effectLst/>
        </p:spPr>
      </p:pic>
    </p:spTree>
    <p:extLst>
      <p:ext uri="{BB962C8B-B14F-4D97-AF65-F5344CB8AC3E}">
        <p14:creationId xmlns:p14="http://schemas.microsoft.com/office/powerpoint/2010/main" val="3806882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pPr/>
              <a:t>30</a:t>
            </a:fld>
            <a:endParaRPr lang="en-NZ"/>
          </a:p>
        </p:txBody>
      </p:sp>
      <p:sp>
        <p:nvSpPr>
          <p:cNvPr id="3" name="TextBox 2"/>
          <p:cNvSpPr txBox="1"/>
          <p:nvPr/>
        </p:nvSpPr>
        <p:spPr>
          <a:xfrm>
            <a:off x="4286249" y="973385"/>
            <a:ext cx="4329113" cy="2616101"/>
          </a:xfrm>
          <a:prstGeom prst="rect">
            <a:avLst/>
          </a:prstGeom>
          <a:noFill/>
        </p:spPr>
        <p:txBody>
          <a:bodyPr wrap="square" rtlCol="0">
            <a:spAutoFit/>
          </a:bodyPr>
          <a:lstStyle/>
          <a:p>
            <a:pPr marL="0" lvl="1"/>
            <a:endParaRPr lang="en-NZ" sz="2800" dirty="0" smtClean="0">
              <a:solidFill>
                <a:srgbClr val="4F81BD">
                  <a:lumMod val="75000"/>
                </a:srgbClr>
              </a:solidFill>
            </a:endParaRPr>
          </a:p>
          <a:p>
            <a:pPr marL="0" lvl="1"/>
            <a:endParaRPr lang="en-NZ" sz="2800" dirty="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endParaRPr lang="en-NZ" dirty="0" smtClean="0">
              <a:solidFill>
                <a:srgbClr val="4F81BD">
                  <a:lumMod val="75000"/>
                </a:srgbClr>
              </a:solidFill>
            </a:endParaRPr>
          </a:p>
          <a:p>
            <a:pPr marL="0" lvl="1"/>
            <a:endParaRPr lang="en-NZ" dirty="0" smtClean="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buFont typeface="Arial" pitchFamily="34" charset="0"/>
              <a:buChar char="•"/>
            </a:pPr>
            <a:endParaRPr lang="en-NZ" dirty="0">
              <a:solidFill>
                <a:srgbClr val="4F81BD">
                  <a:lumMod val="75000"/>
                </a:srgbClr>
              </a:solidFill>
            </a:endParaRPr>
          </a:p>
        </p:txBody>
      </p:sp>
      <p:pic>
        <p:nvPicPr>
          <p:cNvPr id="4" name="Picture 3"/>
          <p:cNvPicPr>
            <a:picLocks noChangeAspect="1"/>
          </p:cNvPicPr>
          <p:nvPr/>
        </p:nvPicPr>
        <p:blipFill>
          <a:blip r:embed="rId3"/>
          <a:stretch>
            <a:fillRect/>
          </a:stretch>
        </p:blipFill>
        <p:spPr>
          <a:xfrm>
            <a:off x="6553200" y="230622"/>
            <a:ext cx="2405409" cy="742763"/>
          </a:xfrm>
          <a:prstGeom prst="rect">
            <a:avLst/>
          </a:prstGeom>
        </p:spPr>
      </p:pic>
      <p:sp>
        <p:nvSpPr>
          <p:cNvPr id="6" name="TextBox 5"/>
          <p:cNvSpPr txBox="1"/>
          <p:nvPr/>
        </p:nvSpPr>
        <p:spPr>
          <a:xfrm>
            <a:off x="1449764" y="5119867"/>
            <a:ext cx="2615447" cy="584775"/>
          </a:xfrm>
          <a:prstGeom prst="rect">
            <a:avLst/>
          </a:prstGeom>
          <a:noFill/>
        </p:spPr>
        <p:txBody>
          <a:bodyPr wrap="square" rtlCol="0">
            <a:spAutoFit/>
          </a:bodyPr>
          <a:lstStyle/>
          <a:p>
            <a:r>
              <a:rPr lang="en-NZ" sz="1600" b="1" dirty="0" smtClean="0">
                <a:solidFill>
                  <a:srgbClr val="FF0000"/>
                </a:solidFill>
              </a:rPr>
              <a:t>Release draft District Plan for public comment</a:t>
            </a:r>
            <a:endParaRPr lang="en-NZ" sz="1600" b="1" dirty="0">
              <a:solidFill>
                <a:srgbClr val="FF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34" y="1596600"/>
            <a:ext cx="8526306" cy="3523267"/>
          </a:xfrm>
          <a:prstGeom prst="rect">
            <a:avLst/>
          </a:prstGeom>
        </p:spPr>
      </p:pic>
    </p:spTree>
    <p:extLst>
      <p:ext uri="{BB962C8B-B14F-4D97-AF65-F5344CB8AC3E}">
        <p14:creationId xmlns:p14="http://schemas.microsoft.com/office/powerpoint/2010/main" val="2331765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pPr/>
              <a:t>31</a:t>
            </a:fld>
            <a:endParaRPr lang="en-NZ"/>
          </a:p>
        </p:txBody>
      </p:sp>
      <p:sp>
        <p:nvSpPr>
          <p:cNvPr id="3" name="TextBox 2"/>
          <p:cNvSpPr txBox="1"/>
          <p:nvPr/>
        </p:nvSpPr>
        <p:spPr>
          <a:xfrm>
            <a:off x="4286249" y="973385"/>
            <a:ext cx="4329113" cy="2616101"/>
          </a:xfrm>
          <a:prstGeom prst="rect">
            <a:avLst/>
          </a:prstGeom>
          <a:noFill/>
        </p:spPr>
        <p:txBody>
          <a:bodyPr wrap="square" rtlCol="0">
            <a:spAutoFit/>
          </a:bodyPr>
          <a:lstStyle/>
          <a:p>
            <a:pPr marL="0" lvl="1"/>
            <a:endParaRPr lang="en-NZ" sz="2800" dirty="0" smtClean="0">
              <a:solidFill>
                <a:srgbClr val="4F81BD">
                  <a:lumMod val="75000"/>
                </a:srgbClr>
              </a:solidFill>
            </a:endParaRPr>
          </a:p>
          <a:p>
            <a:pPr marL="0" lvl="1"/>
            <a:endParaRPr lang="en-NZ" sz="2800" dirty="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endParaRPr lang="en-NZ" dirty="0" smtClean="0">
              <a:solidFill>
                <a:srgbClr val="4F81BD">
                  <a:lumMod val="75000"/>
                </a:srgbClr>
              </a:solidFill>
            </a:endParaRPr>
          </a:p>
          <a:p>
            <a:pPr marL="0" lvl="1"/>
            <a:endParaRPr lang="en-NZ" dirty="0" smtClean="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buFont typeface="Arial" pitchFamily="34" charset="0"/>
              <a:buChar char="•"/>
            </a:pPr>
            <a:endParaRPr lang="en-NZ" dirty="0" smtClean="0">
              <a:solidFill>
                <a:srgbClr val="4F81BD">
                  <a:lumMod val="75000"/>
                </a:srgbClr>
              </a:solidFill>
            </a:endParaRPr>
          </a:p>
          <a:p>
            <a:pPr marL="0" lvl="1">
              <a:buFont typeface="Arial" pitchFamily="34" charset="0"/>
              <a:buChar char="•"/>
            </a:pPr>
            <a:endParaRPr lang="en-NZ" dirty="0">
              <a:solidFill>
                <a:srgbClr val="4F81BD">
                  <a:lumMod val="75000"/>
                </a:srgbClr>
              </a:solidFill>
            </a:endParaRPr>
          </a:p>
        </p:txBody>
      </p:sp>
      <p:pic>
        <p:nvPicPr>
          <p:cNvPr id="4" name="Picture 3"/>
          <p:cNvPicPr>
            <a:picLocks noChangeAspect="1"/>
          </p:cNvPicPr>
          <p:nvPr/>
        </p:nvPicPr>
        <p:blipFill>
          <a:blip r:embed="rId3"/>
          <a:stretch>
            <a:fillRect/>
          </a:stretch>
        </p:blipFill>
        <p:spPr>
          <a:xfrm>
            <a:off x="5993610" y="1183416"/>
            <a:ext cx="2405409" cy="742763"/>
          </a:xfrm>
          <a:prstGeom prst="rect">
            <a:avLst/>
          </a:prstGeom>
        </p:spPr>
      </p:pic>
      <p:sp>
        <p:nvSpPr>
          <p:cNvPr id="9" name="Rectangle 8"/>
          <p:cNvSpPr/>
          <p:nvPr/>
        </p:nvSpPr>
        <p:spPr>
          <a:xfrm>
            <a:off x="215890" y="1475759"/>
            <a:ext cx="4390417" cy="1471172"/>
          </a:xfrm>
          <a:prstGeom prst="rect">
            <a:avLst/>
          </a:prstGeom>
        </p:spPr>
        <p:txBody>
          <a:bodyPr wrap="square">
            <a:spAutoFit/>
          </a:bodyPr>
          <a:lstStyle/>
          <a:p>
            <a:pPr marL="0" lvl="1">
              <a:lnSpc>
                <a:spcPct val="80000"/>
              </a:lnSpc>
              <a:spcBef>
                <a:spcPct val="20000"/>
              </a:spcBef>
            </a:pPr>
            <a:r>
              <a:rPr lang="en-NZ" sz="2800" dirty="0">
                <a:solidFill>
                  <a:schemeClr val="accent5">
                    <a:lumMod val="75000"/>
                  </a:schemeClr>
                </a:solidFill>
              </a:rPr>
              <a:t>Strengthening Taranaki as a national and international tourism </a:t>
            </a:r>
            <a:r>
              <a:rPr lang="en-NZ" sz="2800" dirty="0" smtClean="0">
                <a:solidFill>
                  <a:schemeClr val="accent5">
                    <a:lumMod val="75000"/>
                  </a:schemeClr>
                </a:solidFill>
              </a:rPr>
              <a:t>destination</a:t>
            </a:r>
          </a:p>
        </p:txBody>
      </p:sp>
      <p:pic>
        <p:nvPicPr>
          <p:cNvPr id="10" name="Picture 9"/>
          <p:cNvPicPr>
            <a:picLocks noChangeAspect="1"/>
          </p:cNvPicPr>
          <p:nvPr/>
        </p:nvPicPr>
        <p:blipFill>
          <a:blip r:embed="rId4"/>
          <a:stretch>
            <a:fillRect/>
          </a:stretch>
        </p:blipFill>
        <p:spPr>
          <a:xfrm>
            <a:off x="4972770" y="2378630"/>
            <a:ext cx="3426249" cy="4035902"/>
          </a:xfrm>
          <a:prstGeom prst="rect">
            <a:avLst/>
          </a:prstGeom>
        </p:spPr>
      </p:pic>
      <p:pic>
        <p:nvPicPr>
          <p:cNvPr id="11" name="Picture 10"/>
          <p:cNvPicPr>
            <a:picLocks noChangeAspect="1"/>
          </p:cNvPicPr>
          <p:nvPr/>
        </p:nvPicPr>
        <p:blipFill>
          <a:blip r:embed="rId5"/>
          <a:stretch>
            <a:fillRect/>
          </a:stretch>
        </p:blipFill>
        <p:spPr>
          <a:xfrm>
            <a:off x="3553324" y="2516748"/>
            <a:ext cx="1127858" cy="1127858"/>
          </a:xfrm>
          <a:prstGeom prst="rect">
            <a:avLst/>
          </a:prstGeom>
        </p:spPr>
      </p:pic>
      <p:pic>
        <p:nvPicPr>
          <p:cNvPr id="5" name="Picture 4"/>
          <p:cNvPicPr>
            <a:picLocks noChangeAspect="1"/>
          </p:cNvPicPr>
          <p:nvPr/>
        </p:nvPicPr>
        <p:blipFill>
          <a:blip r:embed="rId6"/>
          <a:stretch>
            <a:fillRect/>
          </a:stretch>
        </p:blipFill>
        <p:spPr>
          <a:xfrm>
            <a:off x="290766" y="3884972"/>
            <a:ext cx="4390416" cy="2471379"/>
          </a:xfrm>
          <a:prstGeom prst="rect">
            <a:avLst/>
          </a:prstGeom>
        </p:spPr>
      </p:pic>
      <p:sp>
        <p:nvSpPr>
          <p:cNvPr id="6" name="TextBox 5"/>
          <p:cNvSpPr txBox="1"/>
          <p:nvPr/>
        </p:nvSpPr>
        <p:spPr>
          <a:xfrm>
            <a:off x="164592" y="6432173"/>
            <a:ext cx="3125337" cy="307777"/>
          </a:xfrm>
          <a:prstGeom prst="rect">
            <a:avLst/>
          </a:prstGeom>
          <a:noFill/>
        </p:spPr>
        <p:txBody>
          <a:bodyPr wrap="square" rtlCol="0">
            <a:spAutoFit/>
          </a:bodyPr>
          <a:lstStyle/>
          <a:p>
            <a:r>
              <a:rPr lang="en-NZ" sz="1400" i="1" dirty="0" smtClean="0">
                <a:solidFill>
                  <a:schemeClr val="accent1">
                    <a:lumMod val="75000"/>
                  </a:schemeClr>
                </a:solidFill>
              </a:rPr>
              <a:t>New Airport terminal building</a:t>
            </a:r>
            <a:endParaRPr lang="en-NZ" sz="1400" i="1" dirty="0">
              <a:solidFill>
                <a:schemeClr val="accent1">
                  <a:lumMod val="75000"/>
                </a:schemeClr>
              </a:solidFill>
            </a:endParaRPr>
          </a:p>
        </p:txBody>
      </p:sp>
      <p:sp>
        <p:nvSpPr>
          <p:cNvPr id="14" name="TextBox 13"/>
          <p:cNvSpPr txBox="1"/>
          <p:nvPr/>
        </p:nvSpPr>
        <p:spPr>
          <a:xfrm>
            <a:off x="4976883" y="6418441"/>
            <a:ext cx="3125337" cy="307777"/>
          </a:xfrm>
          <a:prstGeom prst="rect">
            <a:avLst/>
          </a:prstGeom>
          <a:noFill/>
        </p:spPr>
        <p:txBody>
          <a:bodyPr wrap="square" rtlCol="0">
            <a:spAutoFit/>
          </a:bodyPr>
          <a:lstStyle/>
          <a:p>
            <a:r>
              <a:rPr lang="en-NZ" sz="1400" i="1" dirty="0" smtClean="0">
                <a:solidFill>
                  <a:schemeClr val="accent1">
                    <a:lumMod val="75000"/>
                  </a:schemeClr>
                </a:solidFill>
              </a:rPr>
              <a:t>Taranaki Traverse</a:t>
            </a:r>
            <a:endParaRPr lang="en-NZ" sz="1400" i="1" dirty="0">
              <a:solidFill>
                <a:schemeClr val="accent1">
                  <a:lumMod val="75000"/>
                </a:schemeClr>
              </a:solidFill>
            </a:endParaRPr>
          </a:p>
        </p:txBody>
      </p:sp>
      <p:sp>
        <p:nvSpPr>
          <p:cNvPr id="12" name="Title 3"/>
          <p:cNvSpPr txBox="1">
            <a:spLocks/>
          </p:cNvSpPr>
          <p:nvPr/>
        </p:nvSpPr>
        <p:spPr>
          <a:xfrm>
            <a:off x="164592" y="161981"/>
            <a:ext cx="8522208" cy="872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NZ" sz="3800" dirty="0" smtClean="0">
                <a:solidFill>
                  <a:srgbClr val="009FB5"/>
                </a:solidFill>
              </a:rPr>
              <a:t>But not forgetting our edgy style…</a:t>
            </a:r>
            <a:endParaRPr lang="en-NZ" sz="3200" dirty="0">
              <a:solidFill>
                <a:srgbClr val="009FB5"/>
              </a:solidFill>
            </a:endParaRPr>
          </a:p>
        </p:txBody>
      </p:sp>
    </p:spTree>
    <p:extLst>
      <p:ext uri="{BB962C8B-B14F-4D97-AF65-F5344CB8AC3E}">
        <p14:creationId xmlns:p14="http://schemas.microsoft.com/office/powerpoint/2010/main" val="934897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569157-98F6-4A0A-9C17-41412E4282BC}" type="slidenum">
              <a:rPr lang="en-NZ" smtClean="0">
                <a:solidFill>
                  <a:prstClr val="black">
                    <a:tint val="75000"/>
                  </a:prstClr>
                </a:solidFill>
              </a:rPr>
              <a:pPr/>
              <a:t>32</a:t>
            </a:fld>
            <a:endParaRPr lang="en-NZ">
              <a:solidFill>
                <a:prstClr val="black">
                  <a:tint val="75000"/>
                </a:prstClr>
              </a:solidFill>
            </a:endParaRPr>
          </a:p>
        </p:txBody>
      </p:sp>
      <p:pic>
        <p:nvPicPr>
          <p:cNvPr id="3" name="Picture 2"/>
          <p:cNvPicPr>
            <a:picLocks noChangeAspect="1" noChangeArrowheads="1"/>
          </p:cNvPicPr>
          <p:nvPr/>
        </p:nvPicPr>
        <p:blipFill>
          <a:blip r:embed="rId3" cstate="print"/>
          <a:srcRect l="11414" r="1174"/>
          <a:stretch>
            <a:fillRect/>
          </a:stretch>
        </p:blipFill>
        <p:spPr bwMode="auto">
          <a:xfrm>
            <a:off x="4599293" y="0"/>
            <a:ext cx="4539064" cy="3412179"/>
          </a:xfrm>
          <a:prstGeom prst="rect">
            <a:avLst/>
          </a:prstGeom>
          <a:noFill/>
          <a:ln w="9525">
            <a:noFill/>
            <a:miter lim="800000"/>
            <a:headEnd/>
            <a:tailEnd/>
          </a:ln>
          <a:effectLst/>
        </p:spPr>
      </p:pic>
      <p:pic>
        <p:nvPicPr>
          <p:cNvPr id="4" name="Picture 2" descr="C:\Users\CARLWHITTLESTON\AppData\Local\Microsoft\Windows\Temporary Internet Files\Content.Outlook\SUVZGP2I\_DSC0134.jpg"/>
          <p:cNvPicPr>
            <a:picLocks noChangeAspect="1" noChangeArrowheads="1"/>
          </p:cNvPicPr>
          <p:nvPr/>
        </p:nvPicPr>
        <p:blipFill rotWithShape="1">
          <a:blip r:embed="rId4" cstate="print"/>
          <a:srcRect l="1" r="31782"/>
          <a:stretch/>
        </p:blipFill>
        <p:spPr bwMode="auto">
          <a:xfrm>
            <a:off x="4599293" y="3487004"/>
            <a:ext cx="4580902" cy="3370996"/>
          </a:xfrm>
          <a:prstGeom prst="rect">
            <a:avLst/>
          </a:prstGeom>
          <a:noFill/>
        </p:spPr>
      </p:pic>
      <p:pic>
        <p:nvPicPr>
          <p:cNvPr id="7" name="Picture 6" descr="Pukeiti Rob Tucker aerial (3).jpg"/>
          <p:cNvPicPr>
            <a:picLocks noChangeAspect="1"/>
          </p:cNvPicPr>
          <p:nvPr/>
        </p:nvPicPr>
        <p:blipFill>
          <a:blip r:embed="rId5" cstate="print"/>
          <a:srcRect l="5685" r="5685"/>
          <a:stretch>
            <a:fillRect/>
          </a:stretch>
        </p:blipFill>
        <p:spPr>
          <a:xfrm>
            <a:off x="0" y="3500652"/>
            <a:ext cx="4478634" cy="3360539"/>
          </a:xfrm>
          <a:prstGeom prst="rect">
            <a:avLst/>
          </a:prstGeom>
        </p:spPr>
      </p:pic>
      <p:pic>
        <p:nvPicPr>
          <p:cNvPr id="8" name="Picture 2"/>
          <p:cNvPicPr>
            <a:picLocks noChangeAspect="1" noChangeArrowheads="1"/>
          </p:cNvPicPr>
          <p:nvPr/>
        </p:nvPicPr>
        <p:blipFill>
          <a:blip r:embed="rId6" cstate="print"/>
          <a:srcRect l="28922"/>
          <a:stretch>
            <a:fillRect/>
          </a:stretch>
        </p:blipFill>
        <p:spPr bwMode="auto">
          <a:xfrm>
            <a:off x="-1" y="0"/>
            <a:ext cx="4512859" cy="3384645"/>
          </a:xfrm>
          <a:prstGeom prst="rect">
            <a:avLst/>
          </a:prstGeom>
          <a:noFill/>
          <a:ln w="9525">
            <a:noFill/>
            <a:miter lim="800000"/>
            <a:headEnd/>
            <a:tailEnd/>
          </a:ln>
          <a:effectLst/>
        </p:spPr>
      </p:pic>
      <p:sp>
        <p:nvSpPr>
          <p:cNvPr id="9" name="Title 1"/>
          <p:cNvSpPr txBox="1">
            <a:spLocks/>
          </p:cNvSpPr>
          <p:nvPr/>
        </p:nvSpPr>
        <p:spPr>
          <a:xfrm>
            <a:off x="0" y="33519"/>
            <a:ext cx="7271936" cy="1143000"/>
          </a:xfrm>
          <a:prstGeom prst="rect">
            <a:avLst/>
          </a:prstGeom>
        </p:spPr>
        <p:txBody>
          <a:bodyP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NZ" sz="4000" b="1" i="1" dirty="0" smtClean="0">
                <a:solidFill>
                  <a:prstClr val="white"/>
                </a:solidFill>
                <a:cs typeface="Arial" charset="0"/>
              </a:rPr>
              <a:t>QUESTIONS</a:t>
            </a:r>
            <a:endParaRPr lang="en-US" sz="4000" b="1" i="1" dirty="0">
              <a:solidFill>
                <a:prstClr val="white"/>
              </a:solidFill>
              <a:cs typeface="Arial" charset="0"/>
            </a:endParaRPr>
          </a:p>
        </p:txBody>
      </p:sp>
      <p:sp>
        <p:nvSpPr>
          <p:cNvPr id="6" name="Rectangle 5"/>
          <p:cNvSpPr/>
          <p:nvPr/>
        </p:nvSpPr>
        <p:spPr>
          <a:xfrm>
            <a:off x="6889744" y="2942386"/>
            <a:ext cx="2146806" cy="369332"/>
          </a:xfrm>
          <a:prstGeom prst="rect">
            <a:avLst/>
          </a:prstGeom>
        </p:spPr>
        <p:txBody>
          <a:bodyPr wrap="none">
            <a:spAutoFit/>
          </a:bodyPr>
          <a:lstStyle/>
          <a:p>
            <a:pPr fontAlgn="auto">
              <a:spcAft>
                <a:spcPts val="0"/>
              </a:spcAft>
            </a:pPr>
            <a:r>
              <a:rPr lang="en-NZ" b="1" i="1" dirty="0">
                <a:solidFill>
                  <a:prstClr val="white"/>
                </a:solidFill>
              </a:rPr>
              <a:t>Taranaki Traverse</a:t>
            </a:r>
            <a:endParaRPr lang="en-US" b="1" i="1" dirty="0">
              <a:solidFill>
                <a:prstClr val="white"/>
              </a:solidFill>
            </a:endParaRPr>
          </a:p>
        </p:txBody>
      </p:sp>
    </p:spTree>
    <p:extLst>
      <p:ext uri="{BB962C8B-B14F-4D97-AF65-F5344CB8AC3E}">
        <p14:creationId xmlns:p14="http://schemas.microsoft.com/office/powerpoint/2010/main" val="3782383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45382" y="206660"/>
            <a:ext cx="6306670" cy="1184268"/>
          </a:xfrm>
        </p:spPr>
        <p:txBody>
          <a:bodyPr>
            <a:noAutofit/>
          </a:bodyPr>
          <a:lstStyle/>
          <a:p>
            <a:pPr algn="l"/>
            <a:r>
              <a:rPr lang="en-NZ" sz="3800" b="1" i="1" dirty="0" smtClean="0">
                <a:solidFill>
                  <a:srgbClr val="009FB5"/>
                </a:solidFill>
              </a:rPr>
              <a:t>The Stats – Our District</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445382" y="996362"/>
            <a:ext cx="6594390" cy="1757149"/>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lvl="1" indent="-357188">
              <a:spcBef>
                <a:spcPct val="0"/>
              </a:spcBef>
              <a:buFont typeface="Arial" pitchFamily="34" charset="0"/>
              <a:buChar char="•"/>
            </a:pPr>
            <a:r>
              <a:rPr lang="en-NZ" sz="8000" dirty="0" smtClean="0">
                <a:solidFill>
                  <a:srgbClr val="4F81BD">
                    <a:lumMod val="75000"/>
                  </a:srgbClr>
                </a:solidFill>
                <a:latin typeface="Arial" charset="0"/>
                <a:cs typeface="Arial" charset="0"/>
              </a:rPr>
              <a:t>79,000 people living in New Plymouth District</a:t>
            </a:r>
          </a:p>
          <a:p>
            <a:pPr marL="357188" lvl="1" indent="-357188">
              <a:spcBef>
                <a:spcPct val="0"/>
              </a:spcBef>
              <a:buNone/>
            </a:pPr>
            <a:endParaRPr lang="en-NZ" sz="80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US" sz="8000" dirty="0" smtClean="0">
                <a:solidFill>
                  <a:srgbClr val="4F81BD">
                    <a:lumMod val="75000"/>
                  </a:srgbClr>
                </a:solidFill>
                <a:latin typeface="Arial" charset="0"/>
                <a:cs typeface="Arial" charset="0"/>
              </a:rPr>
              <a:t>Population </a:t>
            </a:r>
            <a:r>
              <a:rPr lang="en-US" sz="8000" dirty="0">
                <a:solidFill>
                  <a:srgbClr val="4F81BD">
                    <a:lumMod val="75000"/>
                  </a:srgbClr>
                </a:solidFill>
                <a:latin typeface="Arial" charset="0"/>
                <a:cs typeface="Arial" charset="0"/>
              </a:rPr>
              <a:t>is projected to grow by 1000 people per </a:t>
            </a:r>
            <a:r>
              <a:rPr lang="en-US" sz="8000" dirty="0" smtClean="0">
                <a:solidFill>
                  <a:srgbClr val="4F81BD">
                    <a:lumMod val="75000"/>
                  </a:srgbClr>
                </a:solidFill>
                <a:latin typeface="Arial" charset="0"/>
                <a:cs typeface="Arial" charset="0"/>
              </a:rPr>
              <a:t>year</a:t>
            </a:r>
          </a:p>
          <a:p>
            <a:pPr marL="357188" lvl="1" indent="-357188">
              <a:spcBef>
                <a:spcPct val="0"/>
              </a:spcBef>
              <a:buFont typeface="Arial" pitchFamily="34" charset="0"/>
              <a:buChar char="•"/>
            </a:pPr>
            <a:endParaRPr lang="en-US" sz="80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US" sz="8000" dirty="0" smtClean="0">
                <a:solidFill>
                  <a:srgbClr val="4F81BD">
                    <a:lumMod val="75000"/>
                  </a:srgbClr>
                </a:solidFill>
                <a:latin typeface="Arial" charset="0"/>
                <a:cs typeface="Arial" charset="0"/>
              </a:rPr>
              <a:t>This equates to 350 </a:t>
            </a:r>
            <a:r>
              <a:rPr lang="en-US" sz="8000" dirty="0">
                <a:solidFill>
                  <a:srgbClr val="4F81BD">
                    <a:lumMod val="75000"/>
                  </a:srgbClr>
                </a:solidFill>
                <a:latin typeface="Arial" charset="0"/>
                <a:cs typeface="Arial" charset="0"/>
              </a:rPr>
              <a:t>additional </a:t>
            </a:r>
            <a:r>
              <a:rPr lang="en-US" sz="8000" dirty="0" smtClean="0">
                <a:solidFill>
                  <a:srgbClr val="4F81BD">
                    <a:lumMod val="75000"/>
                  </a:srgbClr>
                </a:solidFill>
                <a:latin typeface="Arial" charset="0"/>
                <a:cs typeface="Arial" charset="0"/>
              </a:rPr>
              <a:t>houses per year for the next 10 years </a:t>
            </a:r>
            <a:endParaRPr lang="en-NZ" sz="8000" dirty="0">
              <a:solidFill>
                <a:srgbClr val="4F81BD">
                  <a:lumMod val="75000"/>
                </a:srgbClr>
              </a:solidFill>
              <a:latin typeface="Arial" charset="0"/>
              <a:cs typeface="Arial" charset="0"/>
            </a:endParaRPr>
          </a:p>
          <a:p>
            <a:pPr marL="357188" lvl="1" indent="-357188">
              <a:spcBef>
                <a:spcPct val="0"/>
              </a:spcBef>
              <a:buFont typeface="Arial" pitchFamily="34" charset="0"/>
              <a:buChar char="•"/>
            </a:pPr>
            <a:endParaRPr lang="en-NZ" sz="62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457200" lvl="1" indent="0">
              <a:spcBef>
                <a:spcPct val="0"/>
              </a:spcBef>
              <a:buNone/>
            </a:pPr>
            <a:endParaRPr lang="en-NZ" dirty="0">
              <a:solidFill>
                <a:srgbClr val="4F81BD">
                  <a:lumMod val="75000"/>
                </a:srgbClr>
              </a:solidFill>
              <a:latin typeface="Arial" charset="0"/>
              <a:cs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6454" y="1790231"/>
            <a:ext cx="1047986" cy="1047986"/>
          </a:xfrm>
          <a:prstGeom prst="rect">
            <a:avLst/>
          </a:prstGeom>
        </p:spPr>
      </p:pic>
      <p:pic>
        <p:nvPicPr>
          <p:cNvPr id="3" name="Picture 2"/>
          <p:cNvPicPr>
            <a:picLocks noChangeAspect="1"/>
          </p:cNvPicPr>
          <p:nvPr/>
        </p:nvPicPr>
        <p:blipFill>
          <a:blip r:embed="rId5"/>
          <a:stretch>
            <a:fillRect/>
          </a:stretch>
        </p:blipFill>
        <p:spPr>
          <a:xfrm>
            <a:off x="486904" y="3004927"/>
            <a:ext cx="7664904" cy="3853073"/>
          </a:xfrm>
          <a:prstGeom prst="rect">
            <a:avLst/>
          </a:prstGeom>
        </p:spPr>
      </p:pic>
    </p:spTree>
    <p:extLst>
      <p:ext uri="{BB962C8B-B14F-4D97-AF65-F5344CB8AC3E}">
        <p14:creationId xmlns:p14="http://schemas.microsoft.com/office/powerpoint/2010/main" val="1127748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14363" y="397232"/>
            <a:ext cx="5876364" cy="1184268"/>
          </a:xfrm>
        </p:spPr>
        <p:txBody>
          <a:bodyPr>
            <a:noAutofit/>
          </a:bodyPr>
          <a:lstStyle/>
          <a:p>
            <a:pPr algn="l"/>
            <a:r>
              <a:rPr lang="en-NZ" sz="3800" b="1" i="1" dirty="0" smtClean="0">
                <a:solidFill>
                  <a:srgbClr val="009FB5"/>
                </a:solidFill>
              </a:rPr>
              <a:t>The Stats – Our District</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614363" y="1203524"/>
            <a:ext cx="3959353" cy="4480839"/>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NZ" sz="4200" dirty="0" smtClean="0">
                <a:solidFill>
                  <a:srgbClr val="4F81BD">
                    <a:lumMod val="75000"/>
                  </a:srgbClr>
                </a:solidFill>
                <a:latin typeface="Arial" charset="0"/>
                <a:cs typeface="Arial" charset="0"/>
              </a:rPr>
              <a:t>25% of household incomes earning $100,000 or more per annum (national average 28%)</a:t>
            </a:r>
          </a:p>
          <a:p>
            <a:pPr marL="357188" lvl="1" indent="-357188">
              <a:spcBef>
                <a:spcPct val="0"/>
              </a:spcBef>
              <a:buFont typeface="Arial" pitchFamily="34" charset="0"/>
              <a:buChar char="•"/>
            </a:pPr>
            <a:endParaRPr lang="en-NZ" sz="42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US" sz="4200" dirty="0">
                <a:solidFill>
                  <a:srgbClr val="4F81BD">
                    <a:lumMod val="75000"/>
                  </a:srgbClr>
                </a:solidFill>
                <a:latin typeface="Arial" charset="0"/>
                <a:cs typeface="Arial" charset="0"/>
              </a:rPr>
              <a:t>A high number of retirees.  25% of the working age population earning an  income from </a:t>
            </a:r>
            <a:r>
              <a:rPr lang="en-US" sz="4200" dirty="0" smtClean="0">
                <a:solidFill>
                  <a:srgbClr val="4F81BD">
                    <a:lumMod val="75000"/>
                  </a:srgbClr>
                </a:solidFill>
                <a:latin typeface="Arial" charset="0"/>
                <a:cs typeface="Arial" charset="0"/>
              </a:rPr>
              <a:t>superannuation</a:t>
            </a:r>
            <a:endParaRPr lang="en-NZ" sz="4200" dirty="0" smtClean="0">
              <a:solidFill>
                <a:srgbClr val="4F81BD">
                  <a:lumMod val="75000"/>
                </a:srgbClr>
              </a:solidFill>
              <a:latin typeface="Arial" charset="0"/>
              <a:cs typeface="Arial" charset="0"/>
            </a:endParaRPr>
          </a:p>
          <a:p>
            <a:pPr marL="357188" lvl="1" indent="-357188">
              <a:spcBef>
                <a:spcPct val="0"/>
              </a:spcBef>
              <a:buNone/>
            </a:pPr>
            <a:endParaRPr lang="en-NZ" sz="42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NZ" sz="4200" dirty="0" smtClean="0">
                <a:solidFill>
                  <a:srgbClr val="4F81BD">
                    <a:lumMod val="75000"/>
                  </a:srgbClr>
                </a:solidFill>
                <a:latin typeface="Arial" charset="0"/>
                <a:cs typeface="Arial" charset="0"/>
              </a:rPr>
              <a:t>Cheaper place to live. Only 17% of renters pay more that $350 a week rent (compared to 41% nationally)</a:t>
            </a: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457200" lvl="1" indent="0">
              <a:spcBef>
                <a:spcPct val="0"/>
              </a:spcBef>
              <a:buNone/>
            </a:pPr>
            <a:endParaRPr lang="en-NZ" dirty="0">
              <a:solidFill>
                <a:srgbClr val="4F81BD">
                  <a:lumMod val="75000"/>
                </a:srgbClr>
              </a:solidFill>
              <a:latin typeface="Arial" charset="0"/>
              <a:cs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962" y="5324091"/>
            <a:ext cx="1186154" cy="11861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054" y="1598353"/>
            <a:ext cx="3397583" cy="5075402"/>
          </a:xfrm>
          <a:prstGeom prst="rect">
            <a:avLst/>
          </a:prstGeom>
        </p:spPr>
      </p:pic>
    </p:spTree>
    <p:extLst>
      <p:ext uri="{BB962C8B-B14F-4D97-AF65-F5344CB8AC3E}">
        <p14:creationId xmlns:p14="http://schemas.microsoft.com/office/powerpoint/2010/main" val="3954173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22502" y="377538"/>
            <a:ext cx="5876364" cy="1184268"/>
          </a:xfrm>
        </p:spPr>
        <p:txBody>
          <a:bodyPr>
            <a:noAutofit/>
          </a:bodyPr>
          <a:lstStyle/>
          <a:p>
            <a:pPr algn="l"/>
            <a:r>
              <a:rPr lang="en-NZ" sz="3800" b="1" i="1" dirty="0" smtClean="0">
                <a:solidFill>
                  <a:srgbClr val="009FB5"/>
                </a:solidFill>
              </a:rPr>
              <a:t>The Stats – Our District</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4354497" y="1773280"/>
            <a:ext cx="4284282" cy="3494526"/>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spcBef>
                <a:spcPct val="0"/>
              </a:spcBef>
              <a:buNone/>
            </a:pPr>
            <a:endParaRPr lang="en-NZ" sz="29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NZ" sz="8000" dirty="0" smtClean="0">
                <a:solidFill>
                  <a:srgbClr val="4F81BD">
                    <a:lumMod val="75000"/>
                  </a:srgbClr>
                </a:solidFill>
                <a:latin typeface="Arial" charset="0"/>
                <a:cs typeface="Arial" charset="0"/>
              </a:rPr>
              <a:t>The industrial sector accounts for 30% of total employment</a:t>
            </a:r>
          </a:p>
          <a:p>
            <a:pPr marL="357188" lvl="1" indent="-357188">
              <a:spcBef>
                <a:spcPct val="0"/>
              </a:spcBef>
              <a:buNone/>
            </a:pPr>
            <a:endParaRPr lang="en-NZ" sz="80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NZ" sz="8000" dirty="0" smtClean="0">
                <a:solidFill>
                  <a:srgbClr val="4F81BD">
                    <a:lumMod val="75000"/>
                  </a:srgbClr>
                </a:solidFill>
                <a:latin typeface="Arial" charset="0"/>
                <a:cs typeface="Arial" charset="0"/>
              </a:rPr>
              <a:t>Commercial sector accounts for 23%</a:t>
            </a:r>
          </a:p>
          <a:p>
            <a:pPr marL="357188" lvl="1" indent="-357188">
              <a:spcBef>
                <a:spcPct val="0"/>
              </a:spcBef>
              <a:buFont typeface="Arial" pitchFamily="34" charset="0"/>
              <a:buChar char="•"/>
            </a:pPr>
            <a:endParaRPr lang="en-NZ" sz="8000" dirty="0" smtClean="0">
              <a:solidFill>
                <a:srgbClr val="4F81BD">
                  <a:lumMod val="75000"/>
                </a:srgbClr>
              </a:solidFill>
              <a:latin typeface="Arial" charset="0"/>
              <a:cs typeface="Arial" charset="0"/>
            </a:endParaRPr>
          </a:p>
          <a:p>
            <a:pPr marL="357188" lvl="1" indent="-357188">
              <a:spcBef>
                <a:spcPct val="0"/>
              </a:spcBef>
              <a:buFont typeface="Arial" pitchFamily="34" charset="0"/>
              <a:buChar char="•"/>
            </a:pPr>
            <a:r>
              <a:rPr lang="en-NZ" sz="8000" dirty="0" smtClean="0">
                <a:solidFill>
                  <a:srgbClr val="4F81BD">
                    <a:lumMod val="75000"/>
                  </a:srgbClr>
                </a:solidFill>
                <a:latin typeface="Arial" charset="0"/>
                <a:cs typeface="Arial" charset="0"/>
              </a:rPr>
              <a:t>The </a:t>
            </a:r>
            <a:r>
              <a:rPr lang="en-NZ" sz="8000" dirty="0">
                <a:solidFill>
                  <a:srgbClr val="4F81BD">
                    <a:lumMod val="75000"/>
                  </a:srgbClr>
                </a:solidFill>
                <a:latin typeface="Arial" charset="0"/>
                <a:cs typeface="Arial" charset="0"/>
              </a:rPr>
              <a:t>oil and gas industry has seen almost 140% growth in employment from 2000-2015. </a:t>
            </a:r>
            <a:r>
              <a:rPr lang="en-NZ" sz="8000" dirty="0" smtClean="0">
                <a:solidFill>
                  <a:srgbClr val="4F81BD">
                    <a:lumMod val="75000"/>
                  </a:srgbClr>
                </a:solidFill>
                <a:latin typeface="Arial" charset="0"/>
                <a:cs typeface="Arial" charset="0"/>
              </a:rPr>
              <a:t>Associated </a:t>
            </a:r>
            <a:r>
              <a:rPr lang="en-US" sz="8000" dirty="0">
                <a:solidFill>
                  <a:srgbClr val="4F81BD">
                    <a:lumMod val="75000"/>
                  </a:srgbClr>
                </a:solidFill>
                <a:latin typeface="Arial" charset="0"/>
                <a:cs typeface="Arial" charset="0"/>
              </a:rPr>
              <a:t>a</a:t>
            </a:r>
            <a:r>
              <a:rPr lang="en-US" sz="8000" dirty="0" smtClean="0">
                <a:solidFill>
                  <a:srgbClr val="4F81BD">
                    <a:lumMod val="75000"/>
                  </a:srgbClr>
                </a:solidFill>
                <a:latin typeface="Arial" charset="0"/>
                <a:cs typeface="Arial" charset="0"/>
              </a:rPr>
              <a:t>dministration </a:t>
            </a:r>
            <a:r>
              <a:rPr lang="en-US" sz="8000" dirty="0">
                <a:solidFill>
                  <a:srgbClr val="4F81BD">
                    <a:lumMod val="75000"/>
                  </a:srgbClr>
                </a:solidFill>
                <a:latin typeface="Arial" charset="0"/>
                <a:cs typeface="Arial" charset="0"/>
              </a:rPr>
              <a:t>and safety sectors continue to experience rapid </a:t>
            </a:r>
            <a:r>
              <a:rPr lang="en-US" sz="8000" dirty="0" smtClean="0">
                <a:solidFill>
                  <a:srgbClr val="4F81BD">
                    <a:lumMod val="75000"/>
                  </a:srgbClr>
                </a:solidFill>
                <a:latin typeface="Arial" charset="0"/>
                <a:cs typeface="Arial" charset="0"/>
              </a:rPr>
              <a:t>growth</a:t>
            </a:r>
            <a:r>
              <a:rPr lang="en-US" sz="6000" dirty="0" smtClean="0">
                <a:solidFill>
                  <a:srgbClr val="4F81BD">
                    <a:lumMod val="75000"/>
                  </a:srgbClr>
                </a:solidFill>
                <a:latin typeface="Arial" charset="0"/>
                <a:cs typeface="Arial" charset="0"/>
              </a:rPr>
              <a:t> </a:t>
            </a:r>
            <a:endParaRPr lang="en-NZ" sz="6000" dirty="0" smtClean="0">
              <a:solidFill>
                <a:srgbClr val="4F81BD">
                  <a:lumMod val="75000"/>
                </a:srgbClr>
              </a:solidFill>
              <a:latin typeface="Arial" charset="0"/>
              <a:cs typeface="Arial" charset="0"/>
            </a:endParaRPr>
          </a:p>
          <a:p>
            <a:pPr marL="457200" lvl="1" indent="0">
              <a:spcBef>
                <a:spcPct val="0"/>
              </a:spcBef>
              <a:buNone/>
            </a:pPr>
            <a:endParaRPr lang="en-NZ" sz="2900"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sz="2900"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457200" lvl="1" indent="0">
              <a:spcBef>
                <a:spcPct val="0"/>
              </a:spcBef>
              <a:buNone/>
            </a:pPr>
            <a:endParaRPr lang="en-NZ" dirty="0">
              <a:solidFill>
                <a:srgbClr val="4F81BD">
                  <a:lumMod val="75000"/>
                </a:srgbClr>
              </a:solidFill>
              <a:latin typeface="Arial" charset="0"/>
              <a:cs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843" y="5272225"/>
            <a:ext cx="1220046" cy="1220046"/>
          </a:xfrm>
          <a:prstGeom prst="rect">
            <a:avLst/>
          </a:prstGeom>
        </p:spPr>
      </p:pic>
      <p:pic>
        <p:nvPicPr>
          <p:cNvPr id="5" name="Picture 4"/>
          <p:cNvPicPr>
            <a:picLocks noChangeAspect="1"/>
          </p:cNvPicPr>
          <p:nvPr/>
        </p:nvPicPr>
        <p:blipFill>
          <a:blip r:embed="rId5"/>
          <a:stretch>
            <a:fillRect/>
          </a:stretch>
        </p:blipFill>
        <p:spPr>
          <a:xfrm>
            <a:off x="549613" y="3865914"/>
            <a:ext cx="3430703" cy="256742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613" y="1269945"/>
            <a:ext cx="3416645" cy="2272202"/>
          </a:xfrm>
          <a:prstGeom prst="rect">
            <a:avLst/>
          </a:prstGeom>
        </p:spPr>
      </p:pic>
    </p:spTree>
    <p:extLst>
      <p:ext uri="{BB962C8B-B14F-4D97-AF65-F5344CB8AC3E}">
        <p14:creationId xmlns:p14="http://schemas.microsoft.com/office/powerpoint/2010/main" val="644962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539" y="297435"/>
            <a:ext cx="6821649" cy="1420434"/>
          </a:xfrm>
        </p:spPr>
        <p:txBody>
          <a:bodyPr>
            <a:noAutofit/>
          </a:bodyPr>
          <a:lstStyle/>
          <a:p>
            <a:pPr algn="l"/>
            <a:r>
              <a:rPr lang="en-NZ" sz="3800" b="1" i="1" dirty="0" smtClean="0">
                <a:solidFill>
                  <a:srgbClr val="009FB5"/>
                </a:solidFill>
              </a:rPr>
              <a:t>The Stats</a:t>
            </a:r>
            <a:br>
              <a:rPr lang="en-NZ" sz="3800" b="1" i="1" dirty="0" smtClean="0">
                <a:solidFill>
                  <a:srgbClr val="009FB5"/>
                </a:solidFill>
              </a:rPr>
            </a:br>
            <a:r>
              <a:rPr lang="en-NZ" sz="3800" b="1" i="1" dirty="0" smtClean="0">
                <a:solidFill>
                  <a:srgbClr val="009FB5"/>
                </a:solidFill>
              </a:rPr>
              <a:t>Where do we spend our money?</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387852" y="1591649"/>
            <a:ext cx="4973490" cy="5159415"/>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a:t>
            </a:r>
            <a:r>
              <a:rPr lang="en-NZ" sz="2900" dirty="0">
                <a:solidFill>
                  <a:srgbClr val="4F81BD">
                    <a:lumMod val="75000"/>
                  </a:srgbClr>
                </a:solidFill>
                <a:latin typeface="Arial" charset="0"/>
                <a:cs typeface="Arial" charset="0"/>
              </a:rPr>
              <a:t>554.9m spent in Taranaki during half year to June </a:t>
            </a:r>
            <a:r>
              <a:rPr lang="en-NZ" sz="2900" dirty="0" smtClean="0">
                <a:solidFill>
                  <a:srgbClr val="4F81BD">
                    <a:lumMod val="75000"/>
                  </a:srgbClr>
                </a:solidFill>
                <a:latin typeface="Arial" charset="0"/>
                <a:cs typeface="Arial" charset="0"/>
              </a:rPr>
              <a:t>2016</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Local </a:t>
            </a:r>
            <a:r>
              <a:rPr lang="en-NZ" sz="2900" dirty="0">
                <a:solidFill>
                  <a:srgbClr val="4F81BD">
                    <a:lumMod val="75000"/>
                  </a:srgbClr>
                </a:solidFill>
                <a:latin typeface="Arial" charset="0"/>
                <a:cs typeface="Arial" charset="0"/>
              </a:rPr>
              <a:t>Customers - 87% of spending </a:t>
            </a:r>
            <a:r>
              <a:rPr lang="en-NZ" sz="2900" dirty="0" smtClean="0">
                <a:solidFill>
                  <a:srgbClr val="4F81BD">
                    <a:lumMod val="75000"/>
                  </a:srgbClr>
                </a:solidFill>
                <a:latin typeface="Arial" charset="0"/>
                <a:cs typeface="Arial" charset="0"/>
              </a:rPr>
              <a:t>in </a:t>
            </a:r>
            <a:r>
              <a:rPr lang="en-NZ" sz="2900" dirty="0">
                <a:solidFill>
                  <a:srgbClr val="4F81BD">
                    <a:lumMod val="75000"/>
                  </a:srgbClr>
                </a:solidFill>
                <a:latin typeface="Arial" charset="0"/>
                <a:cs typeface="Arial" charset="0"/>
              </a:rPr>
              <a:t>the Taranaki region </a:t>
            </a:r>
            <a:r>
              <a:rPr lang="en-NZ" sz="2900" dirty="0" smtClean="0">
                <a:solidFill>
                  <a:srgbClr val="4F81BD">
                    <a:lumMod val="75000"/>
                  </a:srgbClr>
                </a:solidFill>
                <a:latin typeface="Arial" charset="0"/>
                <a:cs typeface="Arial" charset="0"/>
              </a:rPr>
              <a:t>is </a:t>
            </a:r>
            <a:r>
              <a:rPr lang="en-NZ" sz="2900" dirty="0">
                <a:solidFill>
                  <a:srgbClr val="4F81BD">
                    <a:lumMod val="75000"/>
                  </a:srgbClr>
                </a:solidFill>
                <a:latin typeface="Arial" charset="0"/>
                <a:cs typeface="Arial" charset="0"/>
              </a:rPr>
              <a:t>from Taranaki </a:t>
            </a:r>
            <a:r>
              <a:rPr lang="en-NZ" sz="2900" dirty="0" smtClean="0">
                <a:solidFill>
                  <a:srgbClr val="4F81BD">
                    <a:lumMod val="75000"/>
                  </a:srgbClr>
                </a:solidFill>
                <a:latin typeface="Arial" charset="0"/>
                <a:cs typeface="Arial" charset="0"/>
              </a:rPr>
              <a:t>cardholders  </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75.5% of that spending spent within </a:t>
            </a:r>
            <a:br>
              <a:rPr lang="en-NZ" sz="2900" dirty="0" smtClean="0">
                <a:solidFill>
                  <a:srgbClr val="4F81BD">
                    <a:lumMod val="75000"/>
                  </a:srgbClr>
                </a:solidFill>
                <a:latin typeface="Arial" charset="0"/>
                <a:cs typeface="Arial" charset="0"/>
              </a:rPr>
            </a:br>
            <a:r>
              <a:rPr lang="en-NZ" sz="2900" dirty="0" smtClean="0">
                <a:solidFill>
                  <a:srgbClr val="4F81BD">
                    <a:lumMod val="75000"/>
                  </a:srgbClr>
                </a:solidFill>
                <a:latin typeface="Arial" charset="0"/>
                <a:cs typeface="Arial" charset="0"/>
              </a:rPr>
              <a:t>New Plymouth District</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11% were from outside of the District (mostly Stratford and </a:t>
            </a:r>
            <a:r>
              <a:rPr lang="en-NZ" sz="2900" dirty="0" err="1" smtClean="0">
                <a:solidFill>
                  <a:srgbClr val="4F81BD">
                    <a:lumMod val="75000"/>
                  </a:srgbClr>
                </a:solidFill>
                <a:latin typeface="Arial" charset="0"/>
                <a:cs typeface="Arial" charset="0"/>
              </a:rPr>
              <a:t>SouthTaranaki</a:t>
            </a:r>
            <a:r>
              <a:rPr lang="en-NZ" sz="2900" dirty="0" smtClean="0">
                <a:solidFill>
                  <a:srgbClr val="4F81BD">
                    <a:lumMod val="75000"/>
                  </a:srgbClr>
                </a:solidFill>
                <a:latin typeface="Arial" charset="0"/>
                <a:cs typeface="Arial" charset="0"/>
              </a:rPr>
              <a:t>)</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Key peaks in spending: New Year, Waitangi Weekend, Easter and ANZAC weekend</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Department stores attract the highest level of retail inflow into the district</a:t>
            </a:r>
          </a:p>
          <a:p>
            <a:pPr marL="357188" lvl="1" indent="-357188">
              <a:lnSpc>
                <a:spcPct val="120000"/>
              </a:lnSpc>
              <a:spcBef>
                <a:spcPts val="1200"/>
              </a:spcBef>
              <a:buFont typeface="Arial" pitchFamily="34" charset="0"/>
              <a:buChar char="•"/>
            </a:pPr>
            <a:r>
              <a:rPr lang="en-NZ" sz="2900" dirty="0" smtClean="0">
                <a:solidFill>
                  <a:srgbClr val="4F81BD">
                    <a:lumMod val="75000"/>
                  </a:srgbClr>
                </a:solidFill>
                <a:latin typeface="Arial" charset="0"/>
                <a:cs typeface="Arial" charset="0"/>
              </a:rPr>
              <a:t>6-8% retail spend is online:  </a:t>
            </a:r>
            <a:r>
              <a:rPr lang="en-US" sz="2900" dirty="0" smtClean="0">
                <a:solidFill>
                  <a:srgbClr val="4F81BD">
                    <a:lumMod val="75000"/>
                  </a:srgbClr>
                </a:solidFill>
                <a:latin typeface="Arial" charset="0"/>
                <a:cs typeface="Arial" charset="0"/>
              </a:rPr>
              <a:t>Biggest spend on department/variety/other </a:t>
            </a:r>
            <a:r>
              <a:rPr lang="en-US" sz="2900" dirty="0">
                <a:solidFill>
                  <a:srgbClr val="4F81BD">
                    <a:lumMod val="75000"/>
                  </a:srgbClr>
                </a:solidFill>
                <a:latin typeface="Arial" charset="0"/>
                <a:cs typeface="Arial" charset="0"/>
              </a:rPr>
              <a:t>(23.7</a:t>
            </a:r>
            <a:r>
              <a:rPr lang="en-US" sz="2900" dirty="0" smtClean="0">
                <a:solidFill>
                  <a:srgbClr val="4F81BD">
                    <a:lumMod val="75000"/>
                  </a:srgbClr>
                </a:solidFill>
                <a:latin typeface="Arial" charset="0"/>
                <a:cs typeface="Arial" charset="0"/>
              </a:rPr>
              <a:t>%)</a:t>
            </a:r>
            <a:endParaRPr lang="en-US" sz="2900" dirty="0">
              <a:solidFill>
                <a:srgbClr val="4F81BD">
                  <a:lumMod val="75000"/>
                </a:srgbClr>
              </a:solidFill>
              <a:latin typeface="Arial" charset="0"/>
              <a:cs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262" y="3056633"/>
            <a:ext cx="3494171" cy="2397944"/>
          </a:xfrm>
          <a:prstGeom prst="rect">
            <a:avLst/>
          </a:prstGeom>
        </p:spPr>
      </p:pic>
      <p:sp>
        <p:nvSpPr>
          <p:cNvPr id="3" name="TextBox 2"/>
          <p:cNvSpPr txBox="1"/>
          <p:nvPr/>
        </p:nvSpPr>
        <p:spPr>
          <a:xfrm>
            <a:off x="5212501" y="5494465"/>
            <a:ext cx="4074288" cy="307777"/>
          </a:xfrm>
          <a:prstGeom prst="rect">
            <a:avLst/>
          </a:prstGeom>
          <a:noFill/>
        </p:spPr>
        <p:txBody>
          <a:bodyPr wrap="square" rtlCol="0">
            <a:spAutoFit/>
          </a:bodyPr>
          <a:lstStyle/>
          <a:p>
            <a:pPr algn="ctr"/>
            <a:r>
              <a:rPr lang="en-NZ" sz="1400" dirty="0" smtClean="0">
                <a:solidFill>
                  <a:schemeClr val="accent1">
                    <a:lumMod val="75000"/>
                  </a:schemeClr>
                </a:solidFill>
              </a:rPr>
              <a:t>New Plymouth Waitangi weekend</a:t>
            </a:r>
            <a:endParaRPr lang="en-NZ" sz="1400" dirty="0">
              <a:solidFill>
                <a:schemeClr val="accent1">
                  <a:lumMod val="75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978" y="1911646"/>
            <a:ext cx="951210" cy="95121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3198" y="1904797"/>
            <a:ext cx="940635" cy="940635"/>
          </a:xfrm>
          <a:prstGeom prst="rect">
            <a:avLst/>
          </a:prstGeom>
        </p:spPr>
      </p:pic>
    </p:spTree>
    <p:extLst>
      <p:ext uri="{BB962C8B-B14F-4D97-AF65-F5344CB8AC3E}">
        <p14:creationId xmlns:p14="http://schemas.microsoft.com/office/powerpoint/2010/main" val="1332817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2906" y="596885"/>
            <a:ext cx="8229600" cy="1420434"/>
          </a:xfrm>
        </p:spPr>
        <p:txBody>
          <a:bodyPr>
            <a:noAutofit/>
          </a:bodyPr>
          <a:lstStyle/>
          <a:p>
            <a:pPr algn="l"/>
            <a:r>
              <a:rPr lang="en-NZ" sz="3800" b="1" i="1" dirty="0" smtClean="0">
                <a:solidFill>
                  <a:srgbClr val="009FB5"/>
                </a:solidFill>
              </a:rPr>
              <a:t>The Stats </a:t>
            </a:r>
            <a:r>
              <a:rPr lang="en-NZ" sz="3800" b="1" i="1" dirty="0">
                <a:solidFill>
                  <a:srgbClr val="009FB5"/>
                </a:solidFill>
              </a:rPr>
              <a:t/>
            </a:r>
            <a:br>
              <a:rPr lang="en-NZ" sz="3800" b="1" i="1" dirty="0">
                <a:solidFill>
                  <a:srgbClr val="009FB5"/>
                </a:solidFill>
              </a:rPr>
            </a:br>
            <a:r>
              <a:rPr lang="en-NZ" sz="3800" b="1" i="1" dirty="0" smtClean="0">
                <a:solidFill>
                  <a:srgbClr val="009FB5"/>
                </a:solidFill>
              </a:rPr>
              <a:t>Talented work force and a destination</a:t>
            </a:r>
            <a:br>
              <a:rPr lang="en-NZ" sz="3800" b="1" i="1" dirty="0" smtClean="0">
                <a:solidFill>
                  <a:srgbClr val="009FB5"/>
                </a:solidFill>
              </a:rPr>
            </a:br>
            <a:endParaRPr lang="en-NZ" sz="3200" dirty="0">
              <a:solidFill>
                <a:srgbClr val="009FB5"/>
              </a:solidFill>
            </a:endParaRPr>
          </a:p>
        </p:txBody>
      </p:sp>
      <p:sp>
        <p:nvSpPr>
          <p:cNvPr id="7" name="Content Placeholder 2"/>
          <p:cNvSpPr txBox="1">
            <a:spLocks/>
          </p:cNvSpPr>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a:solidFill>
                <a:srgbClr val="4F81BD">
                  <a:lumMod val="75000"/>
                </a:srgbClr>
              </a:solidFill>
              <a:latin typeface="Arial" charset="0"/>
              <a:cs typeface="Arial" charset="0"/>
            </a:endParaRPr>
          </a:p>
        </p:txBody>
      </p:sp>
      <p:sp>
        <p:nvSpPr>
          <p:cNvPr id="2" name="Rectangle 1"/>
          <p:cNvSpPr/>
          <p:nvPr/>
        </p:nvSpPr>
        <p:spPr>
          <a:xfrm>
            <a:off x="231494" y="1694154"/>
            <a:ext cx="7500396" cy="646331"/>
          </a:xfrm>
          <a:prstGeom prst="rect">
            <a:avLst/>
          </a:prstGeom>
        </p:spPr>
        <p:txBody>
          <a:bodyPr wrap="square">
            <a:spAutoFit/>
          </a:bodyPr>
          <a:lstStyle/>
          <a:p>
            <a:pPr lvl="1">
              <a:buFont typeface="Arial" pitchFamily="34" charset="0"/>
              <a:buChar char="•"/>
            </a:pPr>
            <a:endParaRPr lang="en-US" dirty="0">
              <a:solidFill>
                <a:srgbClr val="4F81BD">
                  <a:lumMod val="75000"/>
                </a:srgbClr>
              </a:solidFill>
            </a:endParaRPr>
          </a:p>
          <a:p>
            <a:pPr lvl="1">
              <a:buFont typeface="Arial" pitchFamily="34" charset="0"/>
              <a:buChar char="•"/>
            </a:pPr>
            <a:endParaRPr lang="en-NZ" dirty="0">
              <a:solidFill>
                <a:srgbClr val="4F81BD">
                  <a:lumMod val="75000"/>
                </a:srgb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164" y="5113555"/>
            <a:ext cx="1138799" cy="1138799"/>
          </a:xfrm>
          <a:prstGeom prst="rect">
            <a:avLst/>
          </a:prstGeom>
        </p:spPr>
      </p:pic>
      <p:sp>
        <p:nvSpPr>
          <p:cNvPr id="9" name="Content Placeholder 2"/>
          <p:cNvSpPr txBox="1">
            <a:spLocks/>
          </p:cNvSpPr>
          <p:nvPr/>
        </p:nvSpPr>
        <p:spPr>
          <a:xfrm>
            <a:off x="697443" y="2164248"/>
            <a:ext cx="5930107" cy="41332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2913" lvl="1" indent="-442913">
              <a:spcBef>
                <a:spcPct val="0"/>
              </a:spcBef>
              <a:buFont typeface="Arial" pitchFamily="34" charset="0"/>
              <a:buChar char="•"/>
            </a:pPr>
            <a:r>
              <a:rPr lang="en-NZ" dirty="0" smtClean="0">
                <a:solidFill>
                  <a:srgbClr val="4F81BD">
                    <a:lumMod val="75000"/>
                  </a:srgbClr>
                </a:solidFill>
                <a:latin typeface="Arial" charset="0"/>
                <a:cs typeface="Arial" charset="0"/>
              </a:rPr>
              <a:t>We have specialised skill sets that support our industry and strengthen our economy</a:t>
            </a:r>
          </a:p>
          <a:p>
            <a:pPr marL="442913" lvl="1" indent="-442913">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442913" lvl="1" indent="-442913">
              <a:spcBef>
                <a:spcPct val="0"/>
              </a:spcBef>
              <a:buFont typeface="Arial" pitchFamily="34" charset="0"/>
              <a:buChar char="•"/>
            </a:pPr>
            <a:r>
              <a:rPr lang="en-NZ" dirty="0" smtClean="0">
                <a:solidFill>
                  <a:srgbClr val="4F81BD">
                    <a:lumMod val="75000"/>
                  </a:srgbClr>
                </a:solidFill>
                <a:latin typeface="Arial" charset="0"/>
                <a:cs typeface="Arial" charset="0"/>
              </a:rPr>
              <a:t>Our lifestyle continues to attract businesses and talent</a:t>
            </a:r>
          </a:p>
          <a:p>
            <a:pPr marL="442913" lvl="1" indent="-442913">
              <a:spcBef>
                <a:spcPct val="0"/>
              </a:spcBef>
              <a:buFont typeface="Arial" pitchFamily="34" charset="0"/>
              <a:buChar char="•"/>
            </a:pPr>
            <a:endParaRPr lang="en-NZ" dirty="0" smtClean="0">
              <a:solidFill>
                <a:srgbClr val="4F81BD">
                  <a:lumMod val="75000"/>
                </a:srgbClr>
              </a:solidFill>
              <a:latin typeface="Arial" charset="0"/>
              <a:cs typeface="Arial" charset="0"/>
            </a:endParaRPr>
          </a:p>
          <a:p>
            <a:pPr marL="442913" lvl="1" indent="-442913">
              <a:spcBef>
                <a:spcPct val="0"/>
              </a:spcBef>
              <a:buFont typeface="Arial" pitchFamily="34" charset="0"/>
              <a:buChar char="•"/>
            </a:pPr>
            <a:r>
              <a:rPr lang="en-NZ" dirty="0" smtClean="0">
                <a:solidFill>
                  <a:srgbClr val="4F81BD">
                    <a:lumMod val="75000"/>
                  </a:srgbClr>
                </a:solidFill>
                <a:latin typeface="Arial" charset="0"/>
                <a:cs typeface="Arial" charset="0"/>
              </a:rPr>
              <a:t>We have world class attractions that are unique to Taranaki</a:t>
            </a:r>
          </a:p>
          <a:p>
            <a:pPr lvl="1">
              <a:spcBef>
                <a:spcPct val="0"/>
              </a:spcBef>
              <a:buFont typeface="Arial" pitchFamily="34" charset="0"/>
              <a:buChar char="•"/>
            </a:pPr>
            <a:endParaRPr lang="en-NZ" sz="2900" dirty="0">
              <a:solidFill>
                <a:srgbClr val="4F81BD">
                  <a:lumMod val="75000"/>
                </a:srgbClr>
              </a:solidFill>
              <a:latin typeface="Arial" charset="0"/>
              <a:cs typeface="Arial"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812" y="2035539"/>
            <a:ext cx="1133910" cy="113391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947" y="3610546"/>
            <a:ext cx="1124435" cy="1124435"/>
          </a:xfrm>
          <a:prstGeom prst="rect">
            <a:avLst/>
          </a:prstGeom>
        </p:spPr>
      </p:pic>
    </p:spTree>
    <p:extLst>
      <p:ext uri="{BB962C8B-B14F-4D97-AF65-F5344CB8AC3E}">
        <p14:creationId xmlns:p14="http://schemas.microsoft.com/office/powerpoint/2010/main" val="1018926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97300"/>
            <a:ext cx="6306670" cy="1420434"/>
          </a:xfrm>
        </p:spPr>
        <p:txBody>
          <a:bodyPr>
            <a:noAutofit/>
          </a:bodyPr>
          <a:lstStyle/>
          <a:p>
            <a:pPr algn="l"/>
            <a:r>
              <a:rPr lang="en-NZ" sz="3800" b="1" i="1" dirty="0" smtClean="0">
                <a:solidFill>
                  <a:srgbClr val="009FB5"/>
                </a:solidFill>
              </a:rPr>
              <a:t>The Stats </a:t>
            </a:r>
            <a:r>
              <a:rPr lang="en-NZ" sz="3800" b="1" i="1" dirty="0">
                <a:solidFill>
                  <a:srgbClr val="009FB5"/>
                </a:solidFill>
              </a:rPr>
              <a:t/>
            </a:r>
            <a:br>
              <a:rPr lang="en-NZ" sz="3800" b="1" i="1" dirty="0">
                <a:solidFill>
                  <a:srgbClr val="009FB5"/>
                </a:solidFill>
              </a:rPr>
            </a:br>
            <a:r>
              <a:rPr lang="en-NZ" sz="3800" b="1" i="1" dirty="0" smtClean="0">
                <a:solidFill>
                  <a:srgbClr val="009FB5"/>
                </a:solidFill>
              </a:rPr>
              <a:t>We are a destination</a:t>
            </a:r>
            <a:br>
              <a:rPr lang="en-NZ" sz="3800" b="1" i="1" dirty="0" smtClean="0">
                <a:solidFill>
                  <a:srgbClr val="009FB5"/>
                </a:solidFill>
              </a:rPr>
            </a:br>
            <a:endParaRPr lang="en-NZ" sz="3200" dirty="0">
              <a:solidFill>
                <a:srgbClr val="009FB5"/>
              </a:solidFill>
            </a:endParaRPr>
          </a:p>
        </p:txBody>
      </p:sp>
      <p:pic>
        <p:nvPicPr>
          <p:cNvPr id="8" name="Picture 7" descr="SOFT.jpg"/>
          <p:cNvPicPr>
            <a:picLocks noChangeAspect="1"/>
          </p:cNvPicPr>
          <p:nvPr/>
        </p:nvPicPr>
        <p:blipFill>
          <a:blip r:embed="rId3" cstate="print"/>
          <a:srcRect l="11597" r="16833" b="60494"/>
          <a:stretch>
            <a:fillRect/>
          </a:stretch>
        </p:blipFill>
        <p:spPr>
          <a:xfrm>
            <a:off x="7361424" y="206660"/>
            <a:ext cx="1580872" cy="1233851"/>
          </a:xfrm>
          <a:prstGeom prst="rect">
            <a:avLst/>
          </a:prstGeom>
        </p:spPr>
      </p:pic>
      <p:sp>
        <p:nvSpPr>
          <p:cNvPr id="7" name="Content Placeholder 2"/>
          <p:cNvSpPr txBox="1">
            <a:spLocks/>
          </p:cNvSpPr>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smtClean="0">
              <a:solidFill>
                <a:srgbClr val="4F81BD">
                  <a:lumMod val="75000"/>
                </a:srgbClr>
              </a:solidFill>
              <a:latin typeface="Arial" charset="0"/>
              <a:cs typeface="Arial" charset="0"/>
            </a:endParaRPr>
          </a:p>
          <a:p>
            <a:pPr lvl="1">
              <a:spcBef>
                <a:spcPct val="0"/>
              </a:spcBef>
              <a:buFont typeface="Arial" pitchFamily="34" charset="0"/>
              <a:buChar char="•"/>
            </a:pPr>
            <a:endParaRPr lang="en-NZ" dirty="0">
              <a:solidFill>
                <a:srgbClr val="4F81BD">
                  <a:lumMod val="75000"/>
                </a:srgbClr>
              </a:solidFill>
              <a:latin typeface="Arial" charset="0"/>
              <a:cs typeface="Arial" charset="0"/>
            </a:endParaRPr>
          </a:p>
        </p:txBody>
      </p:sp>
      <p:sp>
        <p:nvSpPr>
          <p:cNvPr id="2" name="Rectangle 1"/>
          <p:cNvSpPr/>
          <p:nvPr/>
        </p:nvSpPr>
        <p:spPr>
          <a:xfrm>
            <a:off x="457200" y="1669906"/>
            <a:ext cx="8219483" cy="2416046"/>
          </a:xfrm>
          <a:prstGeom prst="rect">
            <a:avLst/>
          </a:prstGeom>
        </p:spPr>
        <p:txBody>
          <a:bodyPr wrap="square">
            <a:spAutoFit/>
          </a:bodyPr>
          <a:lstStyle/>
          <a:p>
            <a:pPr marL="357188" lvl="1" indent="-357188">
              <a:spcBef>
                <a:spcPts val="600"/>
              </a:spcBef>
              <a:spcAft>
                <a:spcPts val="600"/>
              </a:spcAft>
              <a:buFont typeface="Arial" panose="020B0604020202020204" pitchFamily="34" charset="0"/>
              <a:buChar char="•"/>
            </a:pPr>
            <a:r>
              <a:rPr lang="en-US" sz="2000" dirty="0" smtClean="0">
                <a:solidFill>
                  <a:srgbClr val="4F81BD">
                    <a:lumMod val="75000"/>
                  </a:srgbClr>
                </a:solidFill>
              </a:rPr>
              <a:t>17.7% growth </a:t>
            </a:r>
            <a:r>
              <a:rPr lang="en-US" sz="2000" dirty="0">
                <a:solidFill>
                  <a:srgbClr val="4F81BD">
                    <a:lumMod val="75000"/>
                  </a:srgbClr>
                </a:solidFill>
              </a:rPr>
              <a:t>in visitor numbers in Taranaki (</a:t>
            </a:r>
            <a:r>
              <a:rPr lang="en-US" sz="2000" dirty="0" smtClean="0">
                <a:solidFill>
                  <a:srgbClr val="4F81BD">
                    <a:lumMod val="75000"/>
                  </a:srgbClr>
                </a:solidFill>
              </a:rPr>
              <a:t>national </a:t>
            </a:r>
            <a:r>
              <a:rPr lang="en-US" sz="2000" dirty="0">
                <a:solidFill>
                  <a:srgbClr val="4F81BD">
                    <a:lumMod val="75000"/>
                  </a:srgbClr>
                </a:solidFill>
              </a:rPr>
              <a:t>average </a:t>
            </a:r>
            <a:r>
              <a:rPr lang="en-US" sz="2000" dirty="0" smtClean="0">
                <a:solidFill>
                  <a:srgbClr val="4F81BD">
                    <a:lumMod val="75000"/>
                  </a:srgbClr>
                </a:solidFill>
              </a:rPr>
              <a:t>6.9%) </a:t>
            </a:r>
            <a:endParaRPr lang="en-US" sz="2000" dirty="0">
              <a:solidFill>
                <a:srgbClr val="4F81BD">
                  <a:lumMod val="75000"/>
                </a:srgbClr>
              </a:solidFill>
            </a:endParaRPr>
          </a:p>
          <a:p>
            <a:pPr marL="357188" lvl="2" indent="-357188">
              <a:spcBef>
                <a:spcPts val="600"/>
              </a:spcBef>
              <a:spcAft>
                <a:spcPts val="600"/>
              </a:spcAft>
              <a:buFont typeface="Arial" panose="020B0604020202020204" pitchFamily="34" charset="0"/>
              <a:buChar char="•"/>
            </a:pPr>
            <a:r>
              <a:rPr lang="en-US" sz="2000" dirty="0" smtClean="0">
                <a:solidFill>
                  <a:srgbClr val="4F81BD">
                    <a:lumMod val="75000"/>
                  </a:srgbClr>
                </a:solidFill>
              </a:rPr>
              <a:t>Guest </a:t>
            </a:r>
            <a:r>
              <a:rPr lang="en-US" sz="2000" dirty="0">
                <a:solidFill>
                  <a:srgbClr val="4F81BD">
                    <a:lumMod val="75000"/>
                  </a:srgbClr>
                </a:solidFill>
              </a:rPr>
              <a:t>nights went up 17.7% </a:t>
            </a:r>
            <a:endParaRPr lang="en-US" sz="2000" dirty="0" smtClean="0">
              <a:solidFill>
                <a:srgbClr val="4F81BD">
                  <a:lumMod val="75000"/>
                </a:srgbClr>
              </a:solidFill>
            </a:endParaRPr>
          </a:p>
          <a:p>
            <a:pPr marL="357188" lvl="2" indent="-357188">
              <a:spcBef>
                <a:spcPts val="600"/>
              </a:spcBef>
              <a:spcAft>
                <a:spcPts val="600"/>
              </a:spcAft>
              <a:buFont typeface="Arial" panose="020B0604020202020204" pitchFamily="34" charset="0"/>
              <a:buChar char="•"/>
            </a:pPr>
            <a:r>
              <a:rPr lang="en-US" sz="2000" dirty="0" smtClean="0">
                <a:solidFill>
                  <a:srgbClr val="4F81BD">
                    <a:lumMod val="75000"/>
                  </a:srgbClr>
                </a:solidFill>
              </a:rPr>
              <a:t>International </a:t>
            </a:r>
            <a:r>
              <a:rPr lang="en-US" sz="2000" dirty="0">
                <a:solidFill>
                  <a:srgbClr val="4F81BD">
                    <a:lumMod val="75000"/>
                  </a:srgbClr>
                </a:solidFill>
              </a:rPr>
              <a:t>nights were up </a:t>
            </a:r>
            <a:r>
              <a:rPr lang="en-US" sz="2000" dirty="0" smtClean="0">
                <a:solidFill>
                  <a:srgbClr val="4F81BD">
                    <a:lumMod val="75000"/>
                  </a:srgbClr>
                </a:solidFill>
              </a:rPr>
              <a:t>36.4%</a:t>
            </a:r>
          </a:p>
          <a:p>
            <a:pPr marL="357188" lvl="2" indent="-357188">
              <a:spcBef>
                <a:spcPts val="600"/>
              </a:spcBef>
              <a:spcAft>
                <a:spcPts val="600"/>
              </a:spcAft>
              <a:buFont typeface="Arial" panose="020B0604020202020204" pitchFamily="34" charset="0"/>
              <a:buChar char="•"/>
            </a:pPr>
            <a:r>
              <a:rPr lang="en-US" sz="2000" dirty="0" smtClean="0">
                <a:solidFill>
                  <a:srgbClr val="4F81BD">
                    <a:lumMod val="75000"/>
                  </a:srgbClr>
                </a:solidFill>
              </a:rPr>
              <a:t>Average </a:t>
            </a:r>
            <a:r>
              <a:rPr lang="en-US" sz="2000" dirty="0">
                <a:solidFill>
                  <a:srgbClr val="4F81BD">
                    <a:lumMod val="75000"/>
                  </a:srgbClr>
                </a:solidFill>
              </a:rPr>
              <a:t>length of stay rose to 2.08 </a:t>
            </a:r>
            <a:r>
              <a:rPr lang="en-US" sz="2000" dirty="0" smtClean="0">
                <a:solidFill>
                  <a:srgbClr val="4F81BD">
                    <a:lumMod val="75000"/>
                  </a:srgbClr>
                </a:solidFill>
              </a:rPr>
              <a:t>nights</a:t>
            </a:r>
          </a:p>
          <a:p>
            <a:pPr lvl="1">
              <a:buFont typeface="Arial" pitchFamily="34" charset="0"/>
              <a:buChar char="•"/>
            </a:pPr>
            <a:endParaRPr lang="en-US" dirty="0">
              <a:solidFill>
                <a:srgbClr val="4F81BD">
                  <a:lumMod val="75000"/>
                </a:srgbClr>
              </a:solidFill>
            </a:endParaRPr>
          </a:p>
          <a:p>
            <a:pPr lvl="1">
              <a:buFont typeface="Arial" pitchFamily="34" charset="0"/>
              <a:buChar char="•"/>
            </a:pPr>
            <a:endParaRPr lang="en-NZ" dirty="0">
              <a:solidFill>
                <a:srgbClr val="4F81BD">
                  <a:lumMod val="75000"/>
                </a:srgb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139" y="2314432"/>
            <a:ext cx="1126995" cy="1126995"/>
          </a:xfrm>
          <a:prstGeom prst="rect">
            <a:avLst/>
          </a:prstGeom>
        </p:spPr>
      </p:pic>
      <p:pic>
        <p:nvPicPr>
          <p:cNvPr id="6" name="Picture 5"/>
          <p:cNvPicPr>
            <a:picLocks noChangeAspect="1"/>
          </p:cNvPicPr>
          <p:nvPr/>
        </p:nvPicPr>
        <p:blipFill>
          <a:blip r:embed="rId5"/>
          <a:stretch>
            <a:fillRect/>
          </a:stretch>
        </p:blipFill>
        <p:spPr>
          <a:xfrm>
            <a:off x="467317" y="3818650"/>
            <a:ext cx="8219483" cy="2719221"/>
          </a:xfrm>
          <a:prstGeom prst="rect">
            <a:avLst/>
          </a:prstGeom>
        </p:spPr>
      </p:pic>
    </p:spTree>
    <p:extLst>
      <p:ext uri="{BB962C8B-B14F-4D97-AF65-F5344CB8AC3E}">
        <p14:creationId xmlns:p14="http://schemas.microsoft.com/office/powerpoint/2010/main" val="4196698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13580</TotalTime>
  <Words>2307</Words>
  <Application>Microsoft Office PowerPoint</Application>
  <PresentationFormat>On-screen Show (4:3)</PresentationFormat>
  <Paragraphs>353</Paragraphs>
  <Slides>32</Slides>
  <Notes>32</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32</vt:i4>
      </vt:variant>
    </vt:vector>
  </HeadingPairs>
  <TitlesOfParts>
    <vt:vector size="38" baseType="lpstr">
      <vt:lpstr>Arial</vt:lpstr>
      <vt:lpstr>Calibri</vt:lpstr>
      <vt:lpstr>Office Theme</vt:lpstr>
      <vt:lpstr>1_Office Theme</vt:lpstr>
      <vt:lpstr>2_Office Theme</vt:lpstr>
      <vt:lpstr>3_Office Theme</vt:lpstr>
      <vt:lpstr>NZPIF Conference Liam Hodgetts – Group Manager Strategy New Plymouth District Council  </vt:lpstr>
      <vt:lpstr>Outline </vt:lpstr>
      <vt:lpstr>PowerPoint Presentation</vt:lpstr>
      <vt:lpstr>The Stats – Our District </vt:lpstr>
      <vt:lpstr>The Stats – Our District </vt:lpstr>
      <vt:lpstr>The Stats – Our District </vt:lpstr>
      <vt:lpstr>The Stats Where do we spend our money? </vt:lpstr>
      <vt:lpstr>The Stats  Talented work force and a destination </vt:lpstr>
      <vt:lpstr>The Stats  We are a destination </vt:lpstr>
      <vt:lpstr>The Stats  So much to do </vt:lpstr>
      <vt:lpstr>BUT (there is always a but)….... </vt:lpstr>
      <vt:lpstr>PowerPoint Presentation</vt:lpstr>
      <vt:lpstr>PowerPoint Presentation</vt:lpstr>
      <vt:lpstr>PowerPoint Presentation</vt:lpstr>
      <vt:lpstr>City and Local Centres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Fonterra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Kathleen Lonergan</dc:creator>
  <cp:lastModifiedBy>Jan Hains</cp:lastModifiedBy>
  <cp:revision>916</cp:revision>
  <cp:lastPrinted>2016-10-12T20:28:24Z</cp:lastPrinted>
  <dcterms:created xsi:type="dcterms:W3CDTF">2006-09-11T02:02:19Z</dcterms:created>
  <dcterms:modified xsi:type="dcterms:W3CDTF">2016-10-21T02:40:04Z</dcterms:modified>
</cp:coreProperties>
</file>