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72" r:id="rId3"/>
    <p:sldMasterId id="2147483696" r:id="rId4"/>
    <p:sldMasterId id="2147483660" r:id="rId5"/>
  </p:sldMasterIdLst>
  <p:handoutMasterIdLst>
    <p:handoutMasterId r:id="rId27"/>
  </p:handoutMasterIdLst>
  <p:sldIdLst>
    <p:sldId id="256" r:id="rId6"/>
    <p:sldId id="288" r:id="rId7"/>
    <p:sldId id="292" r:id="rId8"/>
    <p:sldId id="290" r:id="rId9"/>
    <p:sldId id="291" r:id="rId10"/>
    <p:sldId id="293" r:id="rId11"/>
    <p:sldId id="296" r:id="rId12"/>
    <p:sldId id="273" r:id="rId13"/>
    <p:sldId id="294" r:id="rId14"/>
    <p:sldId id="297" r:id="rId15"/>
    <p:sldId id="299" r:id="rId16"/>
    <p:sldId id="295" r:id="rId17"/>
    <p:sldId id="298" r:id="rId18"/>
    <p:sldId id="301" r:id="rId19"/>
    <p:sldId id="302" r:id="rId20"/>
    <p:sldId id="287" r:id="rId21"/>
    <p:sldId id="278" r:id="rId22"/>
    <p:sldId id="279" r:id="rId23"/>
    <p:sldId id="280" r:id="rId24"/>
    <p:sldId id="281" r:id="rId25"/>
    <p:sldId id="282" r:id="rId26"/>
  </p:sldIdLst>
  <p:sldSz cx="9144000" cy="6858000" type="screen4x3"/>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4870" cy="502676"/>
          </a:xfrm>
          <a:prstGeom prst="rect">
            <a:avLst/>
          </a:prstGeom>
        </p:spPr>
        <p:txBody>
          <a:bodyPr vert="horz" lIns="92437" tIns="46218" rIns="92437" bIns="46218" rtlCol="0"/>
          <a:lstStyle>
            <a:lvl1pPr algn="l">
              <a:defRPr sz="1200"/>
            </a:lvl1pPr>
          </a:lstStyle>
          <a:p>
            <a:endParaRPr lang="en-NZ"/>
          </a:p>
        </p:txBody>
      </p:sp>
      <p:sp>
        <p:nvSpPr>
          <p:cNvPr id="3" name="Date Placeholder 2"/>
          <p:cNvSpPr>
            <a:spLocks noGrp="1"/>
          </p:cNvSpPr>
          <p:nvPr>
            <p:ph type="dt" sz="quarter" idx="1"/>
          </p:nvPr>
        </p:nvSpPr>
        <p:spPr>
          <a:xfrm>
            <a:off x="3901699" y="0"/>
            <a:ext cx="2984870" cy="502676"/>
          </a:xfrm>
          <a:prstGeom prst="rect">
            <a:avLst/>
          </a:prstGeom>
        </p:spPr>
        <p:txBody>
          <a:bodyPr vert="horz" lIns="92437" tIns="46218" rIns="92437" bIns="46218" rtlCol="0"/>
          <a:lstStyle>
            <a:lvl1pPr algn="r">
              <a:defRPr sz="1200"/>
            </a:lvl1pPr>
          </a:lstStyle>
          <a:p>
            <a:fld id="{3FB7F42F-DD1D-49F4-A21C-1B16257AD346}" type="datetimeFigureOut">
              <a:rPr lang="en-NZ" smtClean="0"/>
              <a:t>21/10/2016</a:t>
            </a:fld>
            <a:endParaRPr lang="en-NZ"/>
          </a:p>
        </p:txBody>
      </p:sp>
      <p:sp>
        <p:nvSpPr>
          <p:cNvPr id="4" name="Footer Placeholder 3"/>
          <p:cNvSpPr>
            <a:spLocks noGrp="1"/>
          </p:cNvSpPr>
          <p:nvPr>
            <p:ph type="ftr" sz="quarter" idx="2"/>
          </p:nvPr>
        </p:nvSpPr>
        <p:spPr>
          <a:xfrm>
            <a:off x="1" y="9516040"/>
            <a:ext cx="2984870" cy="502675"/>
          </a:xfrm>
          <a:prstGeom prst="rect">
            <a:avLst/>
          </a:prstGeom>
        </p:spPr>
        <p:txBody>
          <a:bodyPr vert="horz" lIns="92437" tIns="46218" rIns="92437" bIns="46218" rtlCol="0" anchor="b"/>
          <a:lstStyle>
            <a:lvl1pPr algn="l">
              <a:defRPr sz="1200"/>
            </a:lvl1pPr>
          </a:lstStyle>
          <a:p>
            <a:endParaRPr lang="en-NZ"/>
          </a:p>
        </p:txBody>
      </p:sp>
      <p:sp>
        <p:nvSpPr>
          <p:cNvPr id="5" name="Slide Number Placeholder 4"/>
          <p:cNvSpPr>
            <a:spLocks noGrp="1"/>
          </p:cNvSpPr>
          <p:nvPr>
            <p:ph type="sldNum" sz="quarter" idx="3"/>
          </p:nvPr>
        </p:nvSpPr>
        <p:spPr>
          <a:xfrm>
            <a:off x="3901699" y="9516040"/>
            <a:ext cx="2984870" cy="502675"/>
          </a:xfrm>
          <a:prstGeom prst="rect">
            <a:avLst/>
          </a:prstGeom>
        </p:spPr>
        <p:txBody>
          <a:bodyPr vert="horz" lIns="92437" tIns="46218" rIns="92437" bIns="46218" rtlCol="0" anchor="b"/>
          <a:lstStyle>
            <a:lvl1pPr algn="r">
              <a:defRPr sz="1200"/>
            </a:lvl1pPr>
          </a:lstStyle>
          <a:p>
            <a:fld id="{76B192E1-8E33-498D-9839-16847A84F566}" type="slidenum">
              <a:rPr lang="en-NZ" smtClean="0"/>
              <a:t>‹#›</a:t>
            </a:fld>
            <a:endParaRPr lang="en-NZ"/>
          </a:p>
        </p:txBody>
      </p:sp>
    </p:spTree>
    <p:extLst>
      <p:ext uri="{BB962C8B-B14F-4D97-AF65-F5344CB8AC3E}">
        <p14:creationId xmlns:p14="http://schemas.microsoft.com/office/powerpoint/2010/main" val="80896889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1AFE5047-DE6D-4D61-B4F8-89D8B66EBA15}" type="datetimeFigureOut">
              <a:rPr lang="en-NZ" smtClean="0"/>
              <a:t>21/10/2016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7175722-D22F-431A-8BB7-3CE95962A09B}" type="slidenum">
              <a:rPr lang="en-NZ" smtClean="0"/>
              <a:t>‹#›</a:t>
            </a:fld>
            <a:endParaRPr lang="en-NZ"/>
          </a:p>
        </p:txBody>
      </p:sp>
    </p:spTree>
    <p:extLst>
      <p:ext uri="{BB962C8B-B14F-4D97-AF65-F5344CB8AC3E}">
        <p14:creationId xmlns:p14="http://schemas.microsoft.com/office/powerpoint/2010/main" val="3356926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1AFE5047-DE6D-4D61-B4F8-89D8B66EBA15}" type="datetimeFigureOut">
              <a:rPr lang="en-NZ" smtClean="0"/>
              <a:t>21/10/2016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7175722-D22F-431A-8BB7-3CE95962A09B}" type="slidenum">
              <a:rPr lang="en-NZ" smtClean="0"/>
              <a:t>‹#›</a:t>
            </a:fld>
            <a:endParaRPr lang="en-NZ"/>
          </a:p>
        </p:txBody>
      </p:sp>
    </p:spTree>
    <p:extLst>
      <p:ext uri="{BB962C8B-B14F-4D97-AF65-F5344CB8AC3E}">
        <p14:creationId xmlns:p14="http://schemas.microsoft.com/office/powerpoint/2010/main" val="1146127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1AFE5047-DE6D-4D61-B4F8-89D8B66EBA15}" type="datetimeFigureOut">
              <a:rPr lang="en-NZ" smtClean="0"/>
              <a:t>21/10/2016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7175722-D22F-431A-8BB7-3CE95962A09B}" type="slidenum">
              <a:rPr lang="en-NZ" smtClean="0"/>
              <a:t>‹#›</a:t>
            </a:fld>
            <a:endParaRPr lang="en-NZ"/>
          </a:p>
        </p:txBody>
      </p:sp>
    </p:spTree>
    <p:extLst>
      <p:ext uri="{BB962C8B-B14F-4D97-AF65-F5344CB8AC3E}">
        <p14:creationId xmlns:p14="http://schemas.microsoft.com/office/powerpoint/2010/main" val="2224816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p:cNvSpPr>
            <a:spLocks noGrp="1"/>
          </p:cNvSpPr>
          <p:nvPr>
            <p:ph type="ctrTitle"/>
          </p:nvPr>
        </p:nvSpPr>
        <p:spPr>
          <a:xfrm>
            <a:off x="683568" y="659278"/>
            <a:ext cx="7772400" cy="786919"/>
          </a:xfrm>
          <a:prstGeom prst="rect">
            <a:avLst/>
          </a:prstGeom>
        </p:spPr>
        <p:txBody>
          <a:bodyPr/>
          <a:lstStyle/>
          <a:p>
            <a:endParaRPr lang="en-NZ" dirty="0"/>
          </a:p>
        </p:txBody>
      </p:sp>
      <p:sp>
        <p:nvSpPr>
          <p:cNvPr id="8" name="Subtitle 4"/>
          <p:cNvSpPr>
            <a:spLocks noGrp="1"/>
          </p:cNvSpPr>
          <p:nvPr>
            <p:ph type="subTitle" idx="1"/>
          </p:nvPr>
        </p:nvSpPr>
        <p:spPr>
          <a:xfrm>
            <a:off x="683568" y="2060848"/>
            <a:ext cx="6400800" cy="1752600"/>
          </a:xfrm>
          <a:prstGeom prst="rect">
            <a:avLst/>
          </a:prstGeom>
        </p:spPr>
        <p:txBody>
          <a:bodyPr/>
          <a:lstStyle/>
          <a:p>
            <a:endParaRPr lang="en-NZ" dirty="0"/>
          </a:p>
        </p:txBody>
      </p:sp>
    </p:spTree>
    <p:extLst>
      <p:ext uri="{BB962C8B-B14F-4D97-AF65-F5344CB8AC3E}">
        <p14:creationId xmlns:p14="http://schemas.microsoft.com/office/powerpoint/2010/main" val="1716337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NZ"/>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AC84B53F-0F33-4543-AF76-6DF25FD1A870}" type="datetimeFigureOut">
              <a:rPr lang="en-NZ" smtClean="0"/>
              <a:t>21/10/2016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2320995-0638-4CD8-B1E7-4394DC236332}" type="slidenum">
              <a:rPr lang="en-NZ" smtClean="0"/>
              <a:t>‹#›</a:t>
            </a:fld>
            <a:endParaRPr lang="en-NZ"/>
          </a:p>
        </p:txBody>
      </p:sp>
    </p:spTree>
    <p:extLst>
      <p:ext uri="{BB962C8B-B14F-4D97-AF65-F5344CB8AC3E}">
        <p14:creationId xmlns:p14="http://schemas.microsoft.com/office/powerpoint/2010/main" val="2502103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84B53F-0F33-4543-AF76-6DF25FD1A870}" type="datetimeFigureOut">
              <a:rPr lang="en-NZ" smtClean="0"/>
              <a:t>21/10/2016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2320995-0638-4CD8-B1E7-4394DC236332}" type="slidenum">
              <a:rPr lang="en-NZ" smtClean="0"/>
              <a:t>‹#›</a:t>
            </a:fld>
            <a:endParaRPr lang="en-NZ"/>
          </a:p>
        </p:txBody>
      </p:sp>
    </p:spTree>
    <p:extLst>
      <p:ext uri="{BB962C8B-B14F-4D97-AF65-F5344CB8AC3E}">
        <p14:creationId xmlns:p14="http://schemas.microsoft.com/office/powerpoint/2010/main" val="183808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AC84B53F-0F33-4543-AF76-6DF25FD1A870}" type="datetimeFigureOut">
              <a:rPr lang="en-NZ" smtClean="0"/>
              <a:t>21/10/2016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F2320995-0638-4CD8-B1E7-4394DC236332}" type="slidenum">
              <a:rPr lang="en-NZ" smtClean="0"/>
              <a:t>‹#›</a:t>
            </a:fld>
            <a:endParaRPr lang="en-NZ"/>
          </a:p>
        </p:txBody>
      </p:sp>
    </p:spTree>
    <p:extLst>
      <p:ext uri="{BB962C8B-B14F-4D97-AF65-F5344CB8AC3E}">
        <p14:creationId xmlns:p14="http://schemas.microsoft.com/office/powerpoint/2010/main" val="1227428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AC84B53F-0F33-4543-AF76-6DF25FD1A870}" type="datetimeFigureOut">
              <a:rPr lang="en-NZ" smtClean="0"/>
              <a:t>21/10/2016</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F2320995-0638-4CD8-B1E7-4394DC236332}" type="slidenum">
              <a:rPr lang="en-NZ" smtClean="0"/>
              <a:t>‹#›</a:t>
            </a:fld>
            <a:endParaRPr lang="en-NZ"/>
          </a:p>
        </p:txBody>
      </p:sp>
    </p:spTree>
    <p:extLst>
      <p:ext uri="{BB962C8B-B14F-4D97-AF65-F5344CB8AC3E}">
        <p14:creationId xmlns:p14="http://schemas.microsoft.com/office/powerpoint/2010/main" val="1002840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AC84B53F-0F33-4543-AF76-6DF25FD1A870}" type="datetimeFigureOut">
              <a:rPr lang="en-NZ" smtClean="0"/>
              <a:t>21/10/2016</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F2320995-0638-4CD8-B1E7-4394DC236332}" type="slidenum">
              <a:rPr lang="en-NZ" smtClean="0"/>
              <a:t>‹#›</a:t>
            </a:fld>
            <a:endParaRPr lang="en-NZ"/>
          </a:p>
        </p:txBody>
      </p:sp>
    </p:spTree>
    <p:extLst>
      <p:ext uri="{BB962C8B-B14F-4D97-AF65-F5344CB8AC3E}">
        <p14:creationId xmlns:p14="http://schemas.microsoft.com/office/powerpoint/2010/main" val="14117501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84B53F-0F33-4543-AF76-6DF25FD1A870}" type="datetimeFigureOut">
              <a:rPr lang="en-NZ" smtClean="0"/>
              <a:t>21/10/2016</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F2320995-0638-4CD8-B1E7-4394DC236332}" type="slidenum">
              <a:rPr lang="en-NZ" smtClean="0"/>
              <a:t>‹#›</a:t>
            </a:fld>
            <a:endParaRPr lang="en-NZ"/>
          </a:p>
        </p:txBody>
      </p:sp>
    </p:spTree>
    <p:extLst>
      <p:ext uri="{BB962C8B-B14F-4D97-AF65-F5344CB8AC3E}">
        <p14:creationId xmlns:p14="http://schemas.microsoft.com/office/powerpoint/2010/main" val="7055306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84B53F-0F33-4543-AF76-6DF25FD1A870}" type="datetimeFigureOut">
              <a:rPr lang="en-NZ" smtClean="0"/>
              <a:t>21/10/2016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F2320995-0638-4CD8-B1E7-4394DC236332}" type="slidenum">
              <a:rPr lang="en-NZ" smtClean="0"/>
              <a:t>‹#›</a:t>
            </a:fld>
            <a:endParaRPr lang="en-NZ"/>
          </a:p>
        </p:txBody>
      </p:sp>
    </p:spTree>
    <p:extLst>
      <p:ext uri="{BB962C8B-B14F-4D97-AF65-F5344CB8AC3E}">
        <p14:creationId xmlns:p14="http://schemas.microsoft.com/office/powerpoint/2010/main" val="4253071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NZ"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1AFE5047-DE6D-4D61-B4F8-89D8B66EBA15}" type="datetimeFigureOut">
              <a:rPr lang="en-NZ" smtClean="0"/>
              <a:t>21/10/2016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7175722-D22F-431A-8BB7-3CE95962A09B}" type="slidenum">
              <a:rPr lang="en-NZ" smtClean="0"/>
              <a:t>‹#›</a:t>
            </a:fld>
            <a:endParaRPr lang="en-NZ"/>
          </a:p>
        </p:txBody>
      </p:sp>
    </p:spTree>
    <p:extLst>
      <p:ext uri="{BB962C8B-B14F-4D97-AF65-F5344CB8AC3E}">
        <p14:creationId xmlns:p14="http://schemas.microsoft.com/office/powerpoint/2010/main" val="7318616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84B53F-0F33-4543-AF76-6DF25FD1A870}" type="datetimeFigureOut">
              <a:rPr lang="en-NZ" smtClean="0"/>
              <a:t>21/10/2016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F2320995-0638-4CD8-B1E7-4394DC236332}" type="slidenum">
              <a:rPr lang="en-NZ" smtClean="0"/>
              <a:t>‹#›</a:t>
            </a:fld>
            <a:endParaRPr lang="en-NZ"/>
          </a:p>
        </p:txBody>
      </p:sp>
    </p:spTree>
    <p:extLst>
      <p:ext uri="{BB962C8B-B14F-4D97-AF65-F5344CB8AC3E}">
        <p14:creationId xmlns:p14="http://schemas.microsoft.com/office/powerpoint/2010/main" val="1359152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NZ"/>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AC84B53F-0F33-4543-AF76-6DF25FD1A870}" type="datetimeFigureOut">
              <a:rPr lang="en-NZ" smtClean="0"/>
              <a:t>21/10/2016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2320995-0638-4CD8-B1E7-4394DC236332}" type="slidenum">
              <a:rPr lang="en-NZ" smtClean="0"/>
              <a:t>‹#›</a:t>
            </a:fld>
            <a:endParaRPr lang="en-NZ"/>
          </a:p>
        </p:txBody>
      </p:sp>
    </p:spTree>
    <p:extLst>
      <p:ext uri="{BB962C8B-B14F-4D97-AF65-F5344CB8AC3E}">
        <p14:creationId xmlns:p14="http://schemas.microsoft.com/office/powerpoint/2010/main" val="2871801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AC84B53F-0F33-4543-AF76-6DF25FD1A870}" type="datetimeFigureOut">
              <a:rPr lang="en-NZ" smtClean="0"/>
              <a:t>21/10/2016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2320995-0638-4CD8-B1E7-4394DC236332}" type="slidenum">
              <a:rPr lang="en-NZ" smtClean="0"/>
              <a:t>‹#›</a:t>
            </a:fld>
            <a:endParaRPr lang="en-NZ"/>
          </a:p>
        </p:txBody>
      </p:sp>
    </p:spTree>
    <p:extLst>
      <p:ext uri="{BB962C8B-B14F-4D97-AF65-F5344CB8AC3E}">
        <p14:creationId xmlns:p14="http://schemas.microsoft.com/office/powerpoint/2010/main" val="22579658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03648" y="1282942"/>
            <a:ext cx="7772400" cy="786919"/>
          </a:xfrm>
        </p:spPr>
        <p:txBody>
          <a:bodyPr>
            <a:normAutofit/>
          </a:bodyPr>
          <a:lstStyle>
            <a:lvl1pPr algn="l">
              <a:defRPr sz="3600"/>
            </a:lvl1pPr>
          </a:lstStyle>
          <a:p>
            <a:r>
              <a:rPr lang="en-US" dirty="0"/>
              <a:t>Page heading</a:t>
            </a:r>
            <a:endParaRPr lang="en-NZ" dirty="0"/>
          </a:p>
        </p:txBody>
      </p:sp>
      <p:sp>
        <p:nvSpPr>
          <p:cNvPr id="3" name="Subtitle 2"/>
          <p:cNvSpPr>
            <a:spLocks noGrp="1"/>
          </p:cNvSpPr>
          <p:nvPr>
            <p:ph type="subTitle" idx="1" hasCustomPrompt="1"/>
          </p:nvPr>
        </p:nvSpPr>
        <p:spPr>
          <a:xfrm>
            <a:off x="1403648" y="2684512"/>
            <a:ext cx="6400800" cy="17526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Body type</a:t>
            </a:r>
          </a:p>
          <a:p>
            <a:r>
              <a:rPr lang="en-US" dirty="0"/>
              <a:t>Body type</a:t>
            </a:r>
          </a:p>
          <a:p>
            <a:endParaRPr lang="en-US" dirty="0"/>
          </a:p>
        </p:txBody>
      </p:sp>
    </p:spTree>
    <p:extLst>
      <p:ext uri="{BB962C8B-B14F-4D97-AF65-F5344CB8AC3E}">
        <p14:creationId xmlns:p14="http://schemas.microsoft.com/office/powerpoint/2010/main" val="39431919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AAA67310-3F17-4740-BD9E-A4C455AEFF6B}" type="datetimeFigureOut">
              <a:rPr lang="en-NZ" smtClean="0"/>
              <a:t>21/10/2016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1C912D2-A799-42DF-9512-32C6F3F7D0BF}" type="slidenum">
              <a:rPr lang="en-NZ" smtClean="0"/>
              <a:t>‹#›</a:t>
            </a:fld>
            <a:endParaRPr lang="en-NZ"/>
          </a:p>
        </p:txBody>
      </p:sp>
    </p:spTree>
    <p:extLst>
      <p:ext uri="{BB962C8B-B14F-4D97-AF65-F5344CB8AC3E}">
        <p14:creationId xmlns:p14="http://schemas.microsoft.com/office/powerpoint/2010/main" val="29292276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A67310-3F17-4740-BD9E-A4C455AEFF6B}" type="datetimeFigureOut">
              <a:rPr lang="en-NZ" smtClean="0"/>
              <a:t>21/10/2016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1C912D2-A799-42DF-9512-32C6F3F7D0BF}" type="slidenum">
              <a:rPr lang="en-NZ" smtClean="0"/>
              <a:t>‹#›</a:t>
            </a:fld>
            <a:endParaRPr lang="en-NZ"/>
          </a:p>
        </p:txBody>
      </p:sp>
    </p:spTree>
    <p:extLst>
      <p:ext uri="{BB962C8B-B14F-4D97-AF65-F5344CB8AC3E}">
        <p14:creationId xmlns:p14="http://schemas.microsoft.com/office/powerpoint/2010/main" val="41565239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AAA67310-3F17-4740-BD9E-A4C455AEFF6B}" type="datetimeFigureOut">
              <a:rPr lang="en-NZ" smtClean="0"/>
              <a:t>21/10/2016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1C912D2-A799-42DF-9512-32C6F3F7D0BF}" type="slidenum">
              <a:rPr lang="en-NZ" smtClean="0"/>
              <a:t>‹#›</a:t>
            </a:fld>
            <a:endParaRPr lang="en-NZ"/>
          </a:p>
        </p:txBody>
      </p:sp>
    </p:spTree>
    <p:extLst>
      <p:ext uri="{BB962C8B-B14F-4D97-AF65-F5344CB8AC3E}">
        <p14:creationId xmlns:p14="http://schemas.microsoft.com/office/powerpoint/2010/main" val="30280582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AAA67310-3F17-4740-BD9E-A4C455AEFF6B}" type="datetimeFigureOut">
              <a:rPr lang="en-NZ" smtClean="0"/>
              <a:t>21/10/2016</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71C912D2-A799-42DF-9512-32C6F3F7D0BF}" type="slidenum">
              <a:rPr lang="en-NZ" smtClean="0"/>
              <a:t>‹#›</a:t>
            </a:fld>
            <a:endParaRPr lang="en-NZ"/>
          </a:p>
        </p:txBody>
      </p:sp>
    </p:spTree>
    <p:extLst>
      <p:ext uri="{BB962C8B-B14F-4D97-AF65-F5344CB8AC3E}">
        <p14:creationId xmlns:p14="http://schemas.microsoft.com/office/powerpoint/2010/main" val="30218145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AAA67310-3F17-4740-BD9E-A4C455AEFF6B}" type="datetimeFigureOut">
              <a:rPr lang="en-NZ" smtClean="0"/>
              <a:t>21/10/2016</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71C912D2-A799-42DF-9512-32C6F3F7D0BF}" type="slidenum">
              <a:rPr lang="en-NZ" smtClean="0"/>
              <a:t>‹#›</a:t>
            </a:fld>
            <a:endParaRPr lang="en-NZ"/>
          </a:p>
        </p:txBody>
      </p:sp>
    </p:spTree>
    <p:extLst>
      <p:ext uri="{BB962C8B-B14F-4D97-AF65-F5344CB8AC3E}">
        <p14:creationId xmlns:p14="http://schemas.microsoft.com/office/powerpoint/2010/main" val="17355343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A67310-3F17-4740-BD9E-A4C455AEFF6B}" type="datetimeFigureOut">
              <a:rPr lang="en-NZ" smtClean="0"/>
              <a:t>21/10/2016</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71C912D2-A799-42DF-9512-32C6F3F7D0BF}" type="slidenum">
              <a:rPr lang="en-NZ" smtClean="0"/>
              <a:t>‹#›</a:t>
            </a:fld>
            <a:endParaRPr lang="en-NZ"/>
          </a:p>
        </p:txBody>
      </p:sp>
    </p:spTree>
    <p:extLst>
      <p:ext uri="{BB962C8B-B14F-4D97-AF65-F5344CB8AC3E}">
        <p14:creationId xmlns:p14="http://schemas.microsoft.com/office/powerpoint/2010/main" val="692070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FE5047-DE6D-4D61-B4F8-89D8B66EBA15}" type="datetimeFigureOut">
              <a:rPr lang="en-NZ" smtClean="0"/>
              <a:t>21/10/2016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7175722-D22F-431A-8BB7-3CE95962A09B}" type="slidenum">
              <a:rPr lang="en-NZ" smtClean="0"/>
              <a:t>‹#›</a:t>
            </a:fld>
            <a:endParaRPr lang="en-NZ"/>
          </a:p>
        </p:txBody>
      </p:sp>
    </p:spTree>
    <p:extLst>
      <p:ext uri="{BB962C8B-B14F-4D97-AF65-F5344CB8AC3E}">
        <p14:creationId xmlns:p14="http://schemas.microsoft.com/office/powerpoint/2010/main" val="18611900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A67310-3F17-4740-BD9E-A4C455AEFF6B}" type="datetimeFigureOut">
              <a:rPr lang="en-NZ" smtClean="0"/>
              <a:t>21/10/2016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1C912D2-A799-42DF-9512-32C6F3F7D0BF}" type="slidenum">
              <a:rPr lang="en-NZ" smtClean="0"/>
              <a:t>‹#›</a:t>
            </a:fld>
            <a:endParaRPr lang="en-NZ"/>
          </a:p>
        </p:txBody>
      </p:sp>
    </p:spTree>
    <p:extLst>
      <p:ext uri="{BB962C8B-B14F-4D97-AF65-F5344CB8AC3E}">
        <p14:creationId xmlns:p14="http://schemas.microsoft.com/office/powerpoint/2010/main" val="4325455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A67310-3F17-4740-BD9E-A4C455AEFF6B}" type="datetimeFigureOut">
              <a:rPr lang="en-NZ" smtClean="0"/>
              <a:t>21/10/2016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1C912D2-A799-42DF-9512-32C6F3F7D0BF}" type="slidenum">
              <a:rPr lang="en-NZ" smtClean="0"/>
              <a:t>‹#›</a:t>
            </a:fld>
            <a:endParaRPr lang="en-NZ"/>
          </a:p>
        </p:txBody>
      </p:sp>
    </p:spTree>
    <p:extLst>
      <p:ext uri="{BB962C8B-B14F-4D97-AF65-F5344CB8AC3E}">
        <p14:creationId xmlns:p14="http://schemas.microsoft.com/office/powerpoint/2010/main" val="21635692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AAA67310-3F17-4740-BD9E-A4C455AEFF6B}" type="datetimeFigureOut">
              <a:rPr lang="en-NZ" smtClean="0"/>
              <a:t>21/10/2016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1C912D2-A799-42DF-9512-32C6F3F7D0BF}" type="slidenum">
              <a:rPr lang="en-NZ" smtClean="0"/>
              <a:t>‹#›</a:t>
            </a:fld>
            <a:endParaRPr lang="en-NZ"/>
          </a:p>
        </p:txBody>
      </p:sp>
    </p:spTree>
    <p:extLst>
      <p:ext uri="{BB962C8B-B14F-4D97-AF65-F5344CB8AC3E}">
        <p14:creationId xmlns:p14="http://schemas.microsoft.com/office/powerpoint/2010/main" val="26879497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AAA67310-3F17-4740-BD9E-A4C455AEFF6B}" type="datetimeFigureOut">
              <a:rPr lang="en-NZ" smtClean="0"/>
              <a:t>21/10/2016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1C912D2-A799-42DF-9512-32C6F3F7D0BF}" type="slidenum">
              <a:rPr lang="en-NZ" smtClean="0"/>
              <a:t>‹#›</a:t>
            </a:fld>
            <a:endParaRPr lang="en-NZ"/>
          </a:p>
        </p:txBody>
      </p:sp>
    </p:spTree>
    <p:extLst>
      <p:ext uri="{BB962C8B-B14F-4D97-AF65-F5344CB8AC3E}">
        <p14:creationId xmlns:p14="http://schemas.microsoft.com/office/powerpoint/2010/main" val="29313170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342401-2614-439B-93D8-873D2B28E60E}" type="datetimeFigureOut">
              <a:rPr lang="en-NZ" smtClean="0"/>
              <a:t>21/10/2016</a:t>
            </a:fld>
            <a:endParaRPr lang="en-NZ"/>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NZ"/>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A2B27A0-4FDE-4693-AAD3-11FF11F304E5}" type="slidenum">
              <a:rPr lang="en-NZ" smtClean="0"/>
              <a:t>‹#›</a:t>
            </a:fld>
            <a:endParaRPr lang="en-NZ"/>
          </a:p>
        </p:txBody>
      </p:sp>
    </p:spTree>
    <p:extLst>
      <p:ext uri="{BB962C8B-B14F-4D97-AF65-F5344CB8AC3E}">
        <p14:creationId xmlns:p14="http://schemas.microsoft.com/office/powerpoint/2010/main" val="22391656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NZ"/>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342401-2614-439B-93D8-873D2B28E60E}" type="datetimeFigureOut">
              <a:rPr lang="en-NZ" smtClean="0"/>
              <a:t>21/10/2016</a:t>
            </a:fld>
            <a:endParaRPr lang="en-NZ"/>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NZ"/>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A2B27A0-4FDE-4693-AAD3-11FF11F304E5}" type="slidenum">
              <a:rPr lang="en-NZ" smtClean="0"/>
              <a:t>‹#›</a:t>
            </a:fld>
            <a:endParaRPr lang="en-NZ"/>
          </a:p>
        </p:txBody>
      </p:sp>
    </p:spTree>
    <p:extLst>
      <p:ext uri="{BB962C8B-B14F-4D97-AF65-F5344CB8AC3E}">
        <p14:creationId xmlns:p14="http://schemas.microsoft.com/office/powerpoint/2010/main" val="264344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342401-2614-439B-93D8-873D2B28E60E}" type="datetimeFigureOut">
              <a:rPr lang="en-NZ" smtClean="0"/>
              <a:t>21/10/2016</a:t>
            </a:fld>
            <a:endParaRPr lang="en-NZ"/>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NZ"/>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A2B27A0-4FDE-4693-AAD3-11FF11F304E5}" type="slidenum">
              <a:rPr lang="en-NZ" smtClean="0"/>
              <a:t>‹#›</a:t>
            </a:fld>
            <a:endParaRPr lang="en-NZ"/>
          </a:p>
        </p:txBody>
      </p:sp>
    </p:spTree>
    <p:extLst>
      <p:ext uri="{BB962C8B-B14F-4D97-AF65-F5344CB8AC3E}">
        <p14:creationId xmlns:p14="http://schemas.microsoft.com/office/powerpoint/2010/main" val="12644624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342401-2614-439B-93D8-873D2B28E60E}" type="datetimeFigureOut">
              <a:rPr lang="en-NZ" smtClean="0"/>
              <a:t>21/10/2016</a:t>
            </a:fld>
            <a:endParaRPr lang="en-NZ"/>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NZ"/>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2B27A0-4FDE-4693-AAD3-11FF11F304E5}" type="slidenum">
              <a:rPr lang="en-NZ" smtClean="0"/>
              <a:t>‹#›</a:t>
            </a:fld>
            <a:endParaRPr lang="en-NZ"/>
          </a:p>
        </p:txBody>
      </p:sp>
    </p:spTree>
    <p:extLst>
      <p:ext uri="{BB962C8B-B14F-4D97-AF65-F5344CB8AC3E}">
        <p14:creationId xmlns:p14="http://schemas.microsoft.com/office/powerpoint/2010/main" val="29785049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342401-2614-439B-93D8-873D2B28E60E}" type="datetimeFigureOut">
              <a:rPr lang="en-NZ" smtClean="0"/>
              <a:t>21/10/2016</a:t>
            </a:fld>
            <a:endParaRPr lang="en-NZ"/>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NZ"/>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A2B27A0-4FDE-4693-AAD3-11FF11F304E5}" type="slidenum">
              <a:rPr lang="en-NZ" smtClean="0"/>
              <a:t>‹#›</a:t>
            </a:fld>
            <a:endParaRPr lang="en-NZ"/>
          </a:p>
        </p:txBody>
      </p:sp>
    </p:spTree>
    <p:extLst>
      <p:ext uri="{BB962C8B-B14F-4D97-AF65-F5344CB8AC3E}">
        <p14:creationId xmlns:p14="http://schemas.microsoft.com/office/powerpoint/2010/main" val="23068256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NZ"/>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342401-2614-439B-93D8-873D2B28E60E}" type="datetimeFigureOut">
              <a:rPr lang="en-NZ" smtClean="0"/>
              <a:t>21/10/2016</a:t>
            </a:fld>
            <a:endParaRPr lang="en-NZ"/>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NZ"/>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A2B27A0-4FDE-4693-AAD3-11FF11F304E5}" type="slidenum">
              <a:rPr lang="en-NZ" smtClean="0"/>
              <a:t>‹#›</a:t>
            </a:fld>
            <a:endParaRPr lang="en-NZ"/>
          </a:p>
        </p:txBody>
      </p:sp>
    </p:spTree>
    <p:extLst>
      <p:ext uri="{BB962C8B-B14F-4D97-AF65-F5344CB8AC3E}">
        <p14:creationId xmlns:p14="http://schemas.microsoft.com/office/powerpoint/2010/main" val="2222745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1AFE5047-DE6D-4D61-B4F8-89D8B66EBA15}" type="datetimeFigureOut">
              <a:rPr lang="en-NZ" smtClean="0"/>
              <a:t>21/10/2016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17175722-D22F-431A-8BB7-3CE95962A09B}" type="slidenum">
              <a:rPr lang="en-NZ" smtClean="0"/>
              <a:t>‹#›</a:t>
            </a:fld>
            <a:endParaRPr lang="en-NZ"/>
          </a:p>
        </p:txBody>
      </p:sp>
    </p:spTree>
    <p:extLst>
      <p:ext uri="{BB962C8B-B14F-4D97-AF65-F5344CB8AC3E}">
        <p14:creationId xmlns:p14="http://schemas.microsoft.com/office/powerpoint/2010/main" val="35764708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342401-2614-439B-93D8-873D2B28E60E}" type="datetimeFigureOut">
              <a:rPr lang="en-NZ" smtClean="0"/>
              <a:t>21/10/2016</a:t>
            </a:fld>
            <a:endParaRPr lang="en-NZ"/>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NZ"/>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A2B27A0-4FDE-4693-AAD3-11FF11F304E5}" type="slidenum">
              <a:rPr lang="en-NZ" smtClean="0"/>
              <a:t>‹#›</a:t>
            </a:fld>
            <a:endParaRPr lang="en-NZ"/>
          </a:p>
        </p:txBody>
      </p:sp>
    </p:spTree>
    <p:extLst>
      <p:ext uri="{BB962C8B-B14F-4D97-AF65-F5344CB8AC3E}">
        <p14:creationId xmlns:p14="http://schemas.microsoft.com/office/powerpoint/2010/main" val="26424227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342401-2614-439B-93D8-873D2B28E60E}" type="datetimeFigureOut">
              <a:rPr lang="en-NZ" smtClean="0"/>
              <a:t>21/10/2016</a:t>
            </a:fld>
            <a:endParaRPr lang="en-NZ"/>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NZ"/>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2B27A0-4FDE-4693-AAD3-11FF11F304E5}" type="slidenum">
              <a:rPr lang="en-NZ" smtClean="0"/>
              <a:t>‹#›</a:t>
            </a:fld>
            <a:endParaRPr lang="en-NZ"/>
          </a:p>
        </p:txBody>
      </p:sp>
    </p:spTree>
    <p:extLst>
      <p:ext uri="{BB962C8B-B14F-4D97-AF65-F5344CB8AC3E}">
        <p14:creationId xmlns:p14="http://schemas.microsoft.com/office/powerpoint/2010/main" val="9522403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342401-2614-439B-93D8-873D2B28E60E}" type="datetimeFigureOut">
              <a:rPr lang="en-NZ" smtClean="0"/>
              <a:t>21/10/2016</a:t>
            </a:fld>
            <a:endParaRPr lang="en-NZ"/>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NZ"/>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2B27A0-4FDE-4693-AAD3-11FF11F304E5}" type="slidenum">
              <a:rPr lang="en-NZ" smtClean="0"/>
              <a:t>‹#›</a:t>
            </a:fld>
            <a:endParaRPr lang="en-NZ"/>
          </a:p>
        </p:txBody>
      </p:sp>
    </p:spTree>
    <p:extLst>
      <p:ext uri="{BB962C8B-B14F-4D97-AF65-F5344CB8AC3E}">
        <p14:creationId xmlns:p14="http://schemas.microsoft.com/office/powerpoint/2010/main" val="7169313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NZ"/>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342401-2614-439B-93D8-873D2B28E60E}" type="datetimeFigureOut">
              <a:rPr lang="en-NZ" smtClean="0"/>
              <a:t>21/10/2016</a:t>
            </a:fld>
            <a:endParaRPr lang="en-NZ"/>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NZ"/>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A2B27A0-4FDE-4693-AAD3-11FF11F304E5}" type="slidenum">
              <a:rPr lang="en-NZ" smtClean="0"/>
              <a:t>‹#›</a:t>
            </a:fld>
            <a:endParaRPr lang="en-NZ"/>
          </a:p>
        </p:txBody>
      </p:sp>
    </p:spTree>
    <p:extLst>
      <p:ext uri="{BB962C8B-B14F-4D97-AF65-F5344CB8AC3E}">
        <p14:creationId xmlns:p14="http://schemas.microsoft.com/office/powerpoint/2010/main" val="32709328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342401-2614-439B-93D8-873D2B28E60E}" type="datetimeFigureOut">
              <a:rPr lang="en-NZ" smtClean="0"/>
              <a:t>21/10/2016</a:t>
            </a:fld>
            <a:endParaRPr lang="en-NZ"/>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NZ"/>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A2B27A0-4FDE-4693-AAD3-11FF11F304E5}" type="slidenum">
              <a:rPr lang="en-NZ" smtClean="0"/>
              <a:t>‹#›</a:t>
            </a:fld>
            <a:endParaRPr lang="en-NZ"/>
          </a:p>
        </p:txBody>
      </p:sp>
    </p:spTree>
    <p:extLst>
      <p:ext uri="{BB962C8B-B14F-4D97-AF65-F5344CB8AC3E}">
        <p14:creationId xmlns:p14="http://schemas.microsoft.com/office/powerpoint/2010/main" val="19020533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5B2A0BE8-5897-4CDC-B436-BD64E919DE2F}" type="datetimeFigureOut">
              <a:rPr lang="en-NZ" smtClean="0"/>
              <a:t>21/10/2016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C65A25F-7FE5-49CC-940B-778487B88820}" type="slidenum">
              <a:rPr lang="en-NZ" smtClean="0"/>
              <a:t>‹#›</a:t>
            </a:fld>
            <a:endParaRPr lang="en-NZ"/>
          </a:p>
        </p:txBody>
      </p:sp>
    </p:spTree>
    <p:extLst>
      <p:ext uri="{BB962C8B-B14F-4D97-AF65-F5344CB8AC3E}">
        <p14:creationId xmlns:p14="http://schemas.microsoft.com/office/powerpoint/2010/main" val="654541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5B2A0BE8-5897-4CDC-B436-BD64E919DE2F}" type="datetimeFigureOut">
              <a:rPr lang="en-NZ" smtClean="0"/>
              <a:t>21/10/2016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C65A25F-7FE5-49CC-940B-778487B88820}" type="slidenum">
              <a:rPr lang="en-NZ" smtClean="0"/>
              <a:t>‹#›</a:t>
            </a:fld>
            <a:endParaRPr lang="en-NZ"/>
          </a:p>
        </p:txBody>
      </p:sp>
    </p:spTree>
    <p:extLst>
      <p:ext uri="{BB962C8B-B14F-4D97-AF65-F5344CB8AC3E}">
        <p14:creationId xmlns:p14="http://schemas.microsoft.com/office/powerpoint/2010/main" val="25275728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2A0BE8-5897-4CDC-B436-BD64E919DE2F}" type="datetimeFigureOut">
              <a:rPr lang="en-NZ" smtClean="0"/>
              <a:t>21/10/2016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C65A25F-7FE5-49CC-940B-778487B88820}" type="slidenum">
              <a:rPr lang="en-NZ" smtClean="0"/>
              <a:t>‹#›</a:t>
            </a:fld>
            <a:endParaRPr lang="en-NZ"/>
          </a:p>
        </p:txBody>
      </p:sp>
    </p:spTree>
    <p:extLst>
      <p:ext uri="{BB962C8B-B14F-4D97-AF65-F5344CB8AC3E}">
        <p14:creationId xmlns:p14="http://schemas.microsoft.com/office/powerpoint/2010/main" val="12851650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5B2A0BE8-5897-4CDC-B436-BD64E919DE2F}" type="datetimeFigureOut">
              <a:rPr lang="en-NZ" smtClean="0"/>
              <a:t>21/10/2016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8C65A25F-7FE5-49CC-940B-778487B88820}" type="slidenum">
              <a:rPr lang="en-NZ" smtClean="0"/>
              <a:t>‹#›</a:t>
            </a:fld>
            <a:endParaRPr lang="en-NZ"/>
          </a:p>
        </p:txBody>
      </p:sp>
    </p:spTree>
    <p:extLst>
      <p:ext uri="{BB962C8B-B14F-4D97-AF65-F5344CB8AC3E}">
        <p14:creationId xmlns:p14="http://schemas.microsoft.com/office/powerpoint/2010/main" val="7847285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5B2A0BE8-5897-4CDC-B436-BD64E919DE2F}" type="datetimeFigureOut">
              <a:rPr lang="en-NZ" smtClean="0"/>
              <a:t>21/10/2016</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8C65A25F-7FE5-49CC-940B-778487B88820}" type="slidenum">
              <a:rPr lang="en-NZ" smtClean="0"/>
              <a:t>‹#›</a:t>
            </a:fld>
            <a:endParaRPr lang="en-NZ"/>
          </a:p>
        </p:txBody>
      </p:sp>
    </p:spTree>
    <p:extLst>
      <p:ext uri="{BB962C8B-B14F-4D97-AF65-F5344CB8AC3E}">
        <p14:creationId xmlns:p14="http://schemas.microsoft.com/office/powerpoint/2010/main" val="3666449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1AFE5047-DE6D-4D61-B4F8-89D8B66EBA15}" type="datetimeFigureOut">
              <a:rPr lang="en-NZ" smtClean="0"/>
              <a:t>21/10/2016</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17175722-D22F-431A-8BB7-3CE95962A09B}" type="slidenum">
              <a:rPr lang="en-NZ" smtClean="0"/>
              <a:t>‹#›</a:t>
            </a:fld>
            <a:endParaRPr lang="en-NZ"/>
          </a:p>
        </p:txBody>
      </p:sp>
    </p:spTree>
    <p:extLst>
      <p:ext uri="{BB962C8B-B14F-4D97-AF65-F5344CB8AC3E}">
        <p14:creationId xmlns:p14="http://schemas.microsoft.com/office/powerpoint/2010/main" val="31631226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5B2A0BE8-5897-4CDC-B436-BD64E919DE2F}" type="datetimeFigureOut">
              <a:rPr lang="en-NZ" smtClean="0"/>
              <a:t>21/10/2016</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8C65A25F-7FE5-49CC-940B-778487B88820}" type="slidenum">
              <a:rPr lang="en-NZ" smtClean="0"/>
              <a:t>‹#›</a:t>
            </a:fld>
            <a:endParaRPr lang="en-NZ"/>
          </a:p>
        </p:txBody>
      </p:sp>
    </p:spTree>
    <p:extLst>
      <p:ext uri="{BB962C8B-B14F-4D97-AF65-F5344CB8AC3E}">
        <p14:creationId xmlns:p14="http://schemas.microsoft.com/office/powerpoint/2010/main" val="19204761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2A0BE8-5897-4CDC-B436-BD64E919DE2F}" type="datetimeFigureOut">
              <a:rPr lang="en-NZ" smtClean="0"/>
              <a:t>21/10/2016</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8C65A25F-7FE5-49CC-940B-778487B88820}" type="slidenum">
              <a:rPr lang="en-NZ" smtClean="0"/>
              <a:t>‹#›</a:t>
            </a:fld>
            <a:endParaRPr lang="en-NZ"/>
          </a:p>
        </p:txBody>
      </p:sp>
    </p:spTree>
    <p:extLst>
      <p:ext uri="{BB962C8B-B14F-4D97-AF65-F5344CB8AC3E}">
        <p14:creationId xmlns:p14="http://schemas.microsoft.com/office/powerpoint/2010/main" val="4565998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2A0BE8-5897-4CDC-B436-BD64E919DE2F}" type="datetimeFigureOut">
              <a:rPr lang="en-NZ" smtClean="0"/>
              <a:t>21/10/2016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8C65A25F-7FE5-49CC-940B-778487B88820}" type="slidenum">
              <a:rPr lang="en-NZ" smtClean="0"/>
              <a:t>‹#›</a:t>
            </a:fld>
            <a:endParaRPr lang="en-NZ"/>
          </a:p>
        </p:txBody>
      </p:sp>
    </p:spTree>
    <p:extLst>
      <p:ext uri="{BB962C8B-B14F-4D97-AF65-F5344CB8AC3E}">
        <p14:creationId xmlns:p14="http://schemas.microsoft.com/office/powerpoint/2010/main" val="13400995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2A0BE8-5897-4CDC-B436-BD64E919DE2F}" type="datetimeFigureOut">
              <a:rPr lang="en-NZ" smtClean="0"/>
              <a:t>21/10/2016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8C65A25F-7FE5-49CC-940B-778487B88820}" type="slidenum">
              <a:rPr lang="en-NZ" smtClean="0"/>
              <a:t>‹#›</a:t>
            </a:fld>
            <a:endParaRPr lang="en-NZ"/>
          </a:p>
        </p:txBody>
      </p:sp>
    </p:spTree>
    <p:extLst>
      <p:ext uri="{BB962C8B-B14F-4D97-AF65-F5344CB8AC3E}">
        <p14:creationId xmlns:p14="http://schemas.microsoft.com/office/powerpoint/2010/main" val="19344266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5B2A0BE8-5897-4CDC-B436-BD64E919DE2F}" type="datetimeFigureOut">
              <a:rPr lang="en-NZ" smtClean="0"/>
              <a:t>21/10/2016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C65A25F-7FE5-49CC-940B-778487B88820}" type="slidenum">
              <a:rPr lang="en-NZ" smtClean="0"/>
              <a:t>‹#›</a:t>
            </a:fld>
            <a:endParaRPr lang="en-NZ"/>
          </a:p>
        </p:txBody>
      </p:sp>
    </p:spTree>
    <p:extLst>
      <p:ext uri="{BB962C8B-B14F-4D97-AF65-F5344CB8AC3E}">
        <p14:creationId xmlns:p14="http://schemas.microsoft.com/office/powerpoint/2010/main" val="12315757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5B2A0BE8-5897-4CDC-B436-BD64E919DE2F}" type="datetimeFigureOut">
              <a:rPr lang="en-NZ" smtClean="0"/>
              <a:t>21/10/2016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C65A25F-7FE5-49CC-940B-778487B88820}" type="slidenum">
              <a:rPr lang="en-NZ" smtClean="0"/>
              <a:t>‹#›</a:t>
            </a:fld>
            <a:endParaRPr lang="en-NZ"/>
          </a:p>
        </p:txBody>
      </p:sp>
    </p:spTree>
    <p:extLst>
      <p:ext uri="{BB962C8B-B14F-4D97-AF65-F5344CB8AC3E}">
        <p14:creationId xmlns:p14="http://schemas.microsoft.com/office/powerpoint/2010/main" val="3390304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1AFE5047-DE6D-4D61-B4F8-89D8B66EBA15}" type="datetimeFigureOut">
              <a:rPr lang="en-NZ" smtClean="0"/>
              <a:t>21/10/2016</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17175722-D22F-431A-8BB7-3CE95962A09B}" type="slidenum">
              <a:rPr lang="en-NZ" smtClean="0"/>
              <a:t>‹#›</a:t>
            </a:fld>
            <a:endParaRPr lang="en-NZ"/>
          </a:p>
        </p:txBody>
      </p:sp>
    </p:spTree>
    <p:extLst>
      <p:ext uri="{BB962C8B-B14F-4D97-AF65-F5344CB8AC3E}">
        <p14:creationId xmlns:p14="http://schemas.microsoft.com/office/powerpoint/2010/main" val="279839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FE5047-DE6D-4D61-B4F8-89D8B66EBA15}" type="datetimeFigureOut">
              <a:rPr lang="en-NZ" smtClean="0"/>
              <a:t>21/10/2016</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17175722-D22F-431A-8BB7-3CE95962A09B}" type="slidenum">
              <a:rPr lang="en-NZ" smtClean="0"/>
              <a:t>‹#›</a:t>
            </a:fld>
            <a:endParaRPr lang="en-NZ"/>
          </a:p>
        </p:txBody>
      </p:sp>
    </p:spTree>
    <p:extLst>
      <p:ext uri="{BB962C8B-B14F-4D97-AF65-F5344CB8AC3E}">
        <p14:creationId xmlns:p14="http://schemas.microsoft.com/office/powerpoint/2010/main" val="1604222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FE5047-DE6D-4D61-B4F8-89D8B66EBA15}" type="datetimeFigureOut">
              <a:rPr lang="en-NZ" smtClean="0"/>
              <a:t>21/10/2016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17175722-D22F-431A-8BB7-3CE95962A09B}" type="slidenum">
              <a:rPr lang="en-NZ" smtClean="0"/>
              <a:t>‹#›</a:t>
            </a:fld>
            <a:endParaRPr lang="en-NZ"/>
          </a:p>
        </p:txBody>
      </p:sp>
    </p:spTree>
    <p:extLst>
      <p:ext uri="{BB962C8B-B14F-4D97-AF65-F5344CB8AC3E}">
        <p14:creationId xmlns:p14="http://schemas.microsoft.com/office/powerpoint/2010/main" val="2387985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FE5047-DE6D-4D61-B4F8-89D8B66EBA15}" type="datetimeFigureOut">
              <a:rPr lang="en-NZ" smtClean="0"/>
              <a:t>21/10/2016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17175722-D22F-431A-8BB7-3CE95962A09B}" type="slidenum">
              <a:rPr lang="en-NZ" smtClean="0"/>
              <a:t>‹#›</a:t>
            </a:fld>
            <a:endParaRPr lang="en-NZ"/>
          </a:p>
        </p:txBody>
      </p:sp>
    </p:spTree>
    <p:extLst>
      <p:ext uri="{BB962C8B-B14F-4D97-AF65-F5344CB8AC3E}">
        <p14:creationId xmlns:p14="http://schemas.microsoft.com/office/powerpoint/2010/main" val="3487274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FE5047-DE6D-4D61-B4F8-89D8B66EBA15}" type="datetimeFigureOut">
              <a:rPr lang="en-NZ" smtClean="0"/>
              <a:t>21/10/2016</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175722-D22F-431A-8BB7-3CE95962A09B}" type="slidenum">
              <a:rPr lang="en-NZ" smtClean="0"/>
              <a:t>‹#›</a:t>
            </a:fld>
            <a:endParaRPr lang="en-NZ"/>
          </a:p>
        </p:txBody>
      </p:sp>
      <p:pic>
        <p:nvPicPr>
          <p:cNvPr id="8" name="Picture 7" descr="bg1.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CRESA-Logo.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51520" y="6165304"/>
            <a:ext cx="2267744" cy="471919"/>
          </a:xfrm>
          <a:prstGeom prst="rect">
            <a:avLst/>
          </a:prstGeom>
        </p:spPr>
      </p:pic>
      <p:pic>
        <p:nvPicPr>
          <p:cNvPr id="10" name="Picture 9" descr="full_colour_TIFF.jp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020272" y="332656"/>
            <a:ext cx="1763688" cy="506903"/>
          </a:xfrm>
          <a:prstGeom prst="rect">
            <a:avLst/>
          </a:prstGeom>
        </p:spPr>
      </p:pic>
    </p:spTree>
    <p:extLst>
      <p:ext uri="{BB962C8B-B14F-4D97-AF65-F5344CB8AC3E}">
        <p14:creationId xmlns:p14="http://schemas.microsoft.com/office/powerpoint/2010/main" val="3905513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84B53F-0F33-4543-AF76-6DF25FD1A870}" type="datetimeFigureOut">
              <a:rPr lang="en-NZ" smtClean="0"/>
              <a:t>21/10/2016</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320995-0638-4CD8-B1E7-4394DC236332}" type="slidenum">
              <a:rPr lang="en-NZ" smtClean="0"/>
              <a:t>‹#›</a:t>
            </a:fld>
            <a:endParaRPr lang="en-NZ"/>
          </a:p>
        </p:txBody>
      </p:sp>
    </p:spTree>
    <p:extLst>
      <p:ext uri="{BB962C8B-B14F-4D97-AF65-F5344CB8AC3E}">
        <p14:creationId xmlns:p14="http://schemas.microsoft.com/office/powerpoint/2010/main" val="4548810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A67310-3F17-4740-BD9E-A4C455AEFF6B}" type="datetimeFigureOut">
              <a:rPr lang="en-NZ" smtClean="0"/>
              <a:t>21/10/2016</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C912D2-A799-42DF-9512-32C6F3F7D0BF}" type="slidenum">
              <a:rPr lang="en-NZ" smtClean="0"/>
              <a:t>‹#›</a:t>
            </a:fld>
            <a:endParaRPr lang="en-NZ"/>
          </a:p>
        </p:txBody>
      </p:sp>
      <p:pic>
        <p:nvPicPr>
          <p:cNvPr id="8" name="Picture 7" descr="bg2.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CRESA-Logo.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403648" y="6165304"/>
            <a:ext cx="2267744" cy="471919"/>
          </a:xfrm>
          <a:prstGeom prst="rect">
            <a:avLst/>
          </a:prstGeom>
        </p:spPr>
      </p:pic>
      <p:pic>
        <p:nvPicPr>
          <p:cNvPr id="10" name="Picture 9" descr="full_colour_TIFF.jp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51520" y="332656"/>
            <a:ext cx="1763688" cy="506903"/>
          </a:xfrm>
          <a:prstGeom prst="rect">
            <a:avLst/>
          </a:prstGeom>
        </p:spPr>
      </p:pic>
    </p:spTree>
    <p:extLst>
      <p:ext uri="{BB962C8B-B14F-4D97-AF65-F5344CB8AC3E}">
        <p14:creationId xmlns:p14="http://schemas.microsoft.com/office/powerpoint/2010/main" val="4540068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1"/>
          <p:cNvSpPr txBox="1">
            <a:spLocks/>
          </p:cNvSpPr>
          <p:nvPr userDrawn="1"/>
        </p:nvSpPr>
        <p:spPr>
          <a:xfrm>
            <a:off x="683568" y="659278"/>
            <a:ext cx="7772400" cy="786919"/>
          </a:xfrm>
          <a:prstGeom prst="rect">
            <a:avLst/>
          </a:prstGeom>
        </p:spPr>
        <p:txBody>
          <a:bodyPr>
            <a:normAutofit/>
          </a:bodyPr>
          <a:lstStyle>
            <a:lvl1pPr algn="l" defTabSz="914400" rtl="0" eaLnBrk="1" latinLnBrk="0" hangingPunct="1">
              <a:spcBef>
                <a:spcPct val="0"/>
              </a:spcBef>
              <a:buNone/>
              <a:defRPr sz="3600" kern="1200">
                <a:solidFill>
                  <a:schemeClr val="tx1"/>
                </a:solidFill>
                <a:latin typeface="+mj-lt"/>
                <a:ea typeface="+mj-ea"/>
                <a:cs typeface="+mj-cs"/>
              </a:defRPr>
            </a:lvl1pPr>
          </a:lstStyle>
          <a:p>
            <a:r>
              <a:rPr lang="en-US"/>
              <a:t>Page heading</a:t>
            </a:r>
            <a:endParaRPr lang="en-NZ" dirty="0"/>
          </a:p>
        </p:txBody>
      </p:sp>
      <p:sp>
        <p:nvSpPr>
          <p:cNvPr id="8" name="Subtitle 2"/>
          <p:cNvSpPr txBox="1">
            <a:spLocks/>
          </p:cNvSpPr>
          <p:nvPr userDrawn="1"/>
        </p:nvSpPr>
        <p:spPr>
          <a:xfrm>
            <a:off x="683568" y="2060848"/>
            <a:ext cx="6400800" cy="1752600"/>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400" kern="1200">
                <a:solidFill>
                  <a:schemeClr val="tx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a:t>Body type</a:t>
            </a:r>
          </a:p>
          <a:p>
            <a:r>
              <a:rPr lang="en-US"/>
              <a:t>Body type</a:t>
            </a:r>
          </a:p>
          <a:p>
            <a:endParaRPr lang="en-US" dirty="0"/>
          </a:p>
        </p:txBody>
      </p:sp>
    </p:spTree>
    <p:extLst>
      <p:ext uri="{BB962C8B-B14F-4D97-AF65-F5344CB8AC3E}">
        <p14:creationId xmlns:p14="http://schemas.microsoft.com/office/powerpoint/2010/main" val="38980112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A0BE8-5897-4CDC-B436-BD64E919DE2F}" type="datetimeFigureOut">
              <a:rPr lang="en-NZ" smtClean="0"/>
              <a:t>21/10/2016</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65A25F-7FE5-49CC-940B-778487B88820}" type="slidenum">
              <a:rPr lang="en-NZ" smtClean="0"/>
              <a:t>‹#›</a:t>
            </a:fld>
            <a:endParaRPr lang="en-NZ"/>
          </a:p>
        </p:txBody>
      </p:sp>
    </p:spTree>
    <p:extLst>
      <p:ext uri="{BB962C8B-B14F-4D97-AF65-F5344CB8AC3E}">
        <p14:creationId xmlns:p14="http://schemas.microsoft.com/office/powerpoint/2010/main" val="18473841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1720" y="1700807"/>
            <a:ext cx="5688632" cy="1728193"/>
          </a:xfrm>
        </p:spPr>
        <p:txBody>
          <a:bodyPr>
            <a:normAutofit/>
          </a:bodyPr>
          <a:lstStyle/>
          <a:p>
            <a:r>
              <a:rPr lang="en-US" sz="2800" b="1" dirty="0"/>
              <a:t>Social Housing, NZ’s Tenure Revolution, Ageing Society and Property Investment</a:t>
            </a:r>
            <a:r>
              <a:rPr lang="en-NZ" sz="3600" dirty="0"/>
              <a:t>	</a:t>
            </a:r>
          </a:p>
        </p:txBody>
      </p:sp>
      <p:sp>
        <p:nvSpPr>
          <p:cNvPr id="3" name="Subtitle 2"/>
          <p:cNvSpPr>
            <a:spLocks noGrp="1"/>
          </p:cNvSpPr>
          <p:nvPr>
            <p:ph type="subTitle" idx="1"/>
          </p:nvPr>
        </p:nvSpPr>
        <p:spPr>
          <a:xfrm>
            <a:off x="2051720" y="3717032"/>
            <a:ext cx="5688632" cy="1584176"/>
          </a:xfrm>
        </p:spPr>
        <p:txBody>
          <a:bodyPr>
            <a:normAutofit/>
          </a:bodyPr>
          <a:lstStyle/>
          <a:p>
            <a:r>
              <a:rPr lang="en-NZ" sz="2000" b="1" dirty="0">
                <a:solidFill>
                  <a:schemeClr val="tx1"/>
                </a:solidFill>
              </a:rPr>
              <a:t>Kay Saville-Smith, Director CRESA</a:t>
            </a:r>
          </a:p>
          <a:p>
            <a:r>
              <a:rPr lang="en-NZ" sz="2000" b="1" dirty="0">
                <a:solidFill>
                  <a:schemeClr val="tx1"/>
                </a:solidFill>
              </a:rPr>
              <a:t>Property Investors Federation Conference </a:t>
            </a:r>
          </a:p>
          <a:p>
            <a:r>
              <a:rPr lang="en-NZ" sz="2000" b="1" dirty="0">
                <a:solidFill>
                  <a:schemeClr val="tx1"/>
                </a:solidFill>
              </a:rPr>
              <a:t>New Plymouth </a:t>
            </a:r>
          </a:p>
          <a:p>
            <a:r>
              <a:rPr lang="en-NZ" sz="2000" b="1" dirty="0">
                <a:solidFill>
                  <a:schemeClr val="tx1"/>
                </a:solidFill>
              </a:rPr>
              <a:t>16 October 2016</a:t>
            </a:r>
          </a:p>
        </p:txBody>
      </p:sp>
      <p:pic>
        <p:nvPicPr>
          <p:cNvPr id="4" name="Picture 3"/>
          <p:cNvPicPr>
            <a:picLocks noChangeAspect="1"/>
          </p:cNvPicPr>
          <p:nvPr/>
        </p:nvPicPr>
        <p:blipFill>
          <a:blip r:embed="rId2"/>
          <a:stretch>
            <a:fillRect/>
          </a:stretch>
        </p:blipFill>
        <p:spPr>
          <a:xfrm>
            <a:off x="4572000" y="5878767"/>
            <a:ext cx="2376264" cy="979233"/>
          </a:xfrm>
          <a:prstGeom prst="rect">
            <a:avLst/>
          </a:prstGeom>
        </p:spPr>
      </p:pic>
    </p:spTree>
    <p:extLst>
      <p:ext uri="{BB962C8B-B14F-4D97-AF65-F5344CB8AC3E}">
        <p14:creationId xmlns:p14="http://schemas.microsoft.com/office/powerpoint/2010/main" val="909665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548680"/>
            <a:ext cx="6048672" cy="432048"/>
          </a:xfrm>
        </p:spPr>
        <p:txBody>
          <a:bodyPr>
            <a:noAutofit/>
          </a:bodyPr>
          <a:lstStyle/>
          <a:p>
            <a:r>
              <a:rPr lang="en-US" sz="2800" dirty="0"/>
              <a:t>Renting to Older People</a:t>
            </a:r>
          </a:p>
        </p:txBody>
      </p:sp>
      <p:sp>
        <p:nvSpPr>
          <p:cNvPr id="3" name="Subtitle 2"/>
          <p:cNvSpPr>
            <a:spLocks noGrp="1"/>
          </p:cNvSpPr>
          <p:nvPr>
            <p:ph type="subTitle" idx="1"/>
          </p:nvPr>
        </p:nvSpPr>
        <p:spPr>
          <a:xfrm>
            <a:off x="1691680" y="1196752"/>
            <a:ext cx="6552728" cy="4824536"/>
          </a:xfrm>
        </p:spPr>
        <p:txBody>
          <a:bodyPr>
            <a:normAutofit fontScale="92500" lnSpcReduction="20000"/>
          </a:bodyPr>
          <a:lstStyle/>
          <a:p>
            <a:pPr marL="342900" indent="-342900" algn="l">
              <a:buFont typeface="Arial" panose="020B0604020202020204" pitchFamily="34" charset="0"/>
              <a:buChar char="•"/>
            </a:pPr>
            <a:r>
              <a:rPr lang="en-US" sz="2400" dirty="0">
                <a:solidFill>
                  <a:schemeClr val="tx1"/>
                </a:solidFill>
              </a:rPr>
              <a:t>Future older tenants will be renters of the past</a:t>
            </a:r>
          </a:p>
          <a:p>
            <a:pPr marL="342900" indent="-342900" algn="l">
              <a:buFont typeface="Arial" panose="020B0604020202020204" pitchFamily="34" charset="0"/>
              <a:buChar char="•"/>
            </a:pPr>
            <a:r>
              <a:rPr lang="en-US" sz="2400" dirty="0">
                <a:solidFill>
                  <a:schemeClr val="tx1"/>
                </a:solidFill>
              </a:rPr>
              <a:t>Some will be downsizers</a:t>
            </a:r>
          </a:p>
          <a:p>
            <a:pPr marL="800100" lvl="1" indent="-438150" algn="l">
              <a:buFont typeface="Arial" panose="020B0604020202020204" pitchFamily="34" charset="0"/>
              <a:buChar char="•"/>
            </a:pPr>
            <a:r>
              <a:rPr lang="en-US" sz="1800" dirty="0">
                <a:solidFill>
                  <a:schemeClr val="accent4">
                    <a:lumMod val="50000"/>
                  </a:schemeClr>
                </a:solidFill>
              </a:rPr>
              <a:t>‘Shock survivors’</a:t>
            </a:r>
          </a:p>
          <a:p>
            <a:pPr marL="800100" lvl="1" indent="-438150" algn="l">
              <a:buFont typeface="Arial" panose="020B0604020202020204" pitchFamily="34" charset="0"/>
              <a:buChar char="•"/>
            </a:pPr>
            <a:r>
              <a:rPr lang="en-US" sz="1800" dirty="0">
                <a:solidFill>
                  <a:schemeClr val="accent4">
                    <a:lumMod val="50000"/>
                  </a:schemeClr>
                </a:solidFill>
              </a:rPr>
              <a:t>Equity release </a:t>
            </a:r>
          </a:p>
          <a:p>
            <a:pPr marL="342900" indent="-342900" algn="l">
              <a:buFont typeface="Arial" panose="020B0604020202020204" pitchFamily="34" charset="0"/>
              <a:buChar char="•"/>
            </a:pPr>
            <a:r>
              <a:rPr lang="en-US" sz="2400" dirty="0">
                <a:solidFill>
                  <a:schemeClr val="tx1"/>
                </a:solidFill>
              </a:rPr>
              <a:t>Equity releasers:</a:t>
            </a:r>
          </a:p>
          <a:p>
            <a:pPr marL="800100" lvl="1" indent="-438150" algn="l">
              <a:buFont typeface="Arial" panose="020B0604020202020204" pitchFamily="34" charset="0"/>
              <a:buChar char="•"/>
            </a:pPr>
            <a:r>
              <a:rPr lang="en-US" sz="1800" dirty="0">
                <a:solidFill>
                  <a:schemeClr val="accent4">
                    <a:lumMod val="50000"/>
                  </a:schemeClr>
                </a:solidFill>
              </a:rPr>
              <a:t>Some attractive to RVs – for </a:t>
            </a:r>
            <a:r>
              <a:rPr lang="en-US" sz="1800" b="1" dirty="0">
                <a:solidFill>
                  <a:schemeClr val="accent4">
                    <a:lumMod val="50000"/>
                  </a:schemeClr>
                </a:solidFill>
              </a:rPr>
              <a:t>LTOs</a:t>
            </a:r>
            <a:r>
              <a:rPr lang="en-US" sz="1800" dirty="0">
                <a:solidFill>
                  <a:schemeClr val="accent4">
                    <a:lumMod val="50000"/>
                  </a:schemeClr>
                </a:solidFill>
              </a:rPr>
              <a:t> and as </a:t>
            </a:r>
            <a:r>
              <a:rPr lang="en-US" sz="1800" b="1" dirty="0">
                <a:solidFill>
                  <a:schemeClr val="accent4">
                    <a:lumMod val="50000"/>
                  </a:schemeClr>
                </a:solidFill>
              </a:rPr>
              <a:t>Renters</a:t>
            </a:r>
            <a:endParaRPr lang="en-US" sz="1800" dirty="0">
              <a:solidFill>
                <a:schemeClr val="accent4">
                  <a:lumMod val="50000"/>
                </a:schemeClr>
              </a:solidFill>
            </a:endParaRPr>
          </a:p>
          <a:p>
            <a:pPr marL="800100" lvl="1" indent="-438150" algn="l">
              <a:buFont typeface="Arial" panose="020B0604020202020204" pitchFamily="34" charset="0"/>
              <a:buChar char="•"/>
            </a:pPr>
            <a:r>
              <a:rPr lang="en-US" sz="1800" dirty="0">
                <a:solidFill>
                  <a:schemeClr val="accent4">
                    <a:lumMod val="50000"/>
                  </a:schemeClr>
                </a:solidFill>
              </a:rPr>
              <a:t>But not all older people are not attractive RVs </a:t>
            </a:r>
          </a:p>
          <a:p>
            <a:pPr marL="800100" lvl="1" indent="-438150" algn="l">
              <a:buFont typeface="Arial" panose="020B0604020202020204" pitchFamily="34" charset="0"/>
              <a:buChar char="•"/>
            </a:pPr>
            <a:r>
              <a:rPr lang="en-US" sz="1800" dirty="0">
                <a:solidFill>
                  <a:schemeClr val="accent4">
                    <a:lumMod val="50000"/>
                  </a:schemeClr>
                </a:solidFill>
              </a:rPr>
              <a:t>Renting is an alternative - current equity release low – due to capital costs of re-purchase or LTO</a:t>
            </a:r>
          </a:p>
          <a:p>
            <a:pPr marL="1257300" lvl="2" indent="-438150" algn="l">
              <a:buFont typeface="Arial" panose="020B0604020202020204" pitchFamily="34" charset="0"/>
              <a:buChar char="•"/>
            </a:pPr>
            <a:r>
              <a:rPr lang="en-US" sz="1400" dirty="0">
                <a:solidFill>
                  <a:srgbClr val="C00000"/>
                </a:solidFill>
              </a:rPr>
              <a:t>11% of older movers from owned house to owned house releasing equity generate $130/</a:t>
            </a:r>
            <a:r>
              <a:rPr lang="en-US" sz="1400" dirty="0" err="1">
                <a:solidFill>
                  <a:srgbClr val="C00000"/>
                </a:solidFill>
              </a:rPr>
              <a:t>wk</a:t>
            </a:r>
            <a:r>
              <a:rPr lang="en-US" sz="1400" dirty="0">
                <a:solidFill>
                  <a:srgbClr val="C00000"/>
                </a:solidFill>
              </a:rPr>
              <a:t> at 3% interest </a:t>
            </a:r>
          </a:p>
          <a:p>
            <a:pPr marL="1257300" lvl="2" indent="-438150" algn="l">
              <a:buFont typeface="Arial" panose="020B0604020202020204" pitchFamily="34" charset="0"/>
              <a:buChar char="•"/>
            </a:pPr>
            <a:r>
              <a:rPr lang="en-US" sz="1400" dirty="0">
                <a:solidFill>
                  <a:srgbClr val="C00000"/>
                </a:solidFill>
              </a:rPr>
              <a:t>22% of movers to RVs releasing equity generate $130/</a:t>
            </a:r>
            <a:r>
              <a:rPr lang="en-US" sz="1400" dirty="0" err="1">
                <a:solidFill>
                  <a:srgbClr val="C00000"/>
                </a:solidFill>
              </a:rPr>
              <a:t>wk</a:t>
            </a:r>
            <a:r>
              <a:rPr lang="en-US" sz="1400" dirty="0">
                <a:solidFill>
                  <a:srgbClr val="C00000"/>
                </a:solidFill>
              </a:rPr>
              <a:t> at 3% interest  </a:t>
            </a:r>
          </a:p>
          <a:p>
            <a:pPr marL="342900" indent="-342900" algn="l">
              <a:buFont typeface="Arial" panose="020B0604020202020204" pitchFamily="34" charset="0"/>
              <a:buChar char="•"/>
            </a:pPr>
            <a:r>
              <a:rPr lang="en-US" sz="2200" dirty="0">
                <a:solidFill>
                  <a:schemeClr val="tx1"/>
                </a:solidFill>
              </a:rPr>
              <a:t>Older people need fit-for-purpose dwellings and tenancies</a:t>
            </a:r>
          </a:p>
          <a:p>
            <a:pPr marL="800100" lvl="1" indent="-438150" algn="l">
              <a:buFont typeface="Arial" panose="020B0604020202020204" pitchFamily="34" charset="0"/>
              <a:buChar char="•"/>
            </a:pPr>
            <a:r>
              <a:rPr lang="en-US" sz="1800" dirty="0">
                <a:solidFill>
                  <a:schemeClr val="tx1"/>
                </a:solidFill>
              </a:rPr>
              <a:t>Size counts</a:t>
            </a:r>
          </a:p>
          <a:p>
            <a:pPr marL="800100" lvl="1" indent="-438150" algn="l">
              <a:buFont typeface="Arial" panose="020B0604020202020204" pitchFamily="34" charset="0"/>
              <a:buChar char="•"/>
            </a:pPr>
            <a:r>
              <a:rPr lang="en-US" sz="1800" dirty="0">
                <a:solidFill>
                  <a:schemeClr val="tx1"/>
                </a:solidFill>
              </a:rPr>
              <a:t>Accessibility and performance</a:t>
            </a:r>
          </a:p>
          <a:p>
            <a:pPr marL="800100" lvl="1" indent="-438150" algn="l">
              <a:buFont typeface="Arial" panose="020B0604020202020204" pitchFamily="34" charset="0"/>
              <a:buChar char="•"/>
            </a:pPr>
            <a:r>
              <a:rPr lang="en-US" sz="1800" dirty="0">
                <a:solidFill>
                  <a:schemeClr val="tx1"/>
                </a:solidFill>
              </a:rPr>
              <a:t>Tenure security</a:t>
            </a:r>
          </a:p>
          <a:p>
            <a:pPr marL="800100" lvl="1" indent="-438150" algn="l">
              <a:buFont typeface="Arial" panose="020B0604020202020204" pitchFamily="34" charset="0"/>
              <a:buChar char="•"/>
            </a:pPr>
            <a:r>
              <a:rPr lang="en-US" sz="1800" dirty="0">
                <a:solidFill>
                  <a:schemeClr val="tx1"/>
                </a:solidFill>
              </a:rPr>
              <a:t>Responding to changes in physical and cognitive capacity</a:t>
            </a:r>
          </a:p>
        </p:txBody>
      </p:sp>
      <p:pic>
        <p:nvPicPr>
          <p:cNvPr id="4" name="Picture 3"/>
          <p:cNvPicPr>
            <a:picLocks noChangeAspect="1"/>
          </p:cNvPicPr>
          <p:nvPr/>
        </p:nvPicPr>
        <p:blipFill>
          <a:blip r:embed="rId2"/>
          <a:stretch>
            <a:fillRect/>
          </a:stretch>
        </p:blipFill>
        <p:spPr>
          <a:xfrm>
            <a:off x="4499992" y="5831835"/>
            <a:ext cx="2377646" cy="981541"/>
          </a:xfrm>
          <a:prstGeom prst="rect">
            <a:avLst/>
          </a:prstGeom>
        </p:spPr>
      </p:pic>
    </p:spTree>
    <p:extLst>
      <p:ext uri="{BB962C8B-B14F-4D97-AF65-F5344CB8AC3E}">
        <p14:creationId xmlns:p14="http://schemas.microsoft.com/office/powerpoint/2010/main" val="28096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91680" y="1340768"/>
            <a:ext cx="7706012" cy="4608975"/>
          </a:xfrm>
          <a:prstGeom prst="rect">
            <a:avLst/>
          </a:prstGeom>
        </p:spPr>
      </p:pic>
      <p:pic>
        <p:nvPicPr>
          <p:cNvPr id="4" name="Picture 3"/>
          <p:cNvPicPr>
            <a:picLocks noChangeAspect="1"/>
          </p:cNvPicPr>
          <p:nvPr/>
        </p:nvPicPr>
        <p:blipFill>
          <a:blip r:embed="rId3"/>
          <a:stretch>
            <a:fillRect/>
          </a:stretch>
        </p:blipFill>
        <p:spPr>
          <a:xfrm>
            <a:off x="4574613" y="5876459"/>
            <a:ext cx="2377646" cy="981541"/>
          </a:xfrm>
          <a:prstGeom prst="rect">
            <a:avLst/>
          </a:prstGeom>
        </p:spPr>
      </p:pic>
      <p:sp>
        <p:nvSpPr>
          <p:cNvPr id="5" name="Title 1"/>
          <p:cNvSpPr txBox="1">
            <a:spLocks/>
          </p:cNvSpPr>
          <p:nvPr/>
        </p:nvSpPr>
        <p:spPr>
          <a:xfrm>
            <a:off x="1691680" y="548680"/>
            <a:ext cx="6048672" cy="43204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a:t>Renting to Older People</a:t>
            </a:r>
            <a:endParaRPr lang="en-US" sz="2800" dirty="0"/>
          </a:p>
        </p:txBody>
      </p:sp>
    </p:spTree>
    <p:extLst>
      <p:ext uri="{BB962C8B-B14F-4D97-AF65-F5344CB8AC3E}">
        <p14:creationId xmlns:p14="http://schemas.microsoft.com/office/powerpoint/2010/main" val="3529314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2919" y="2657974"/>
            <a:ext cx="3559001" cy="3223378"/>
          </a:xfrm>
          <a:prstGeom prst="rect">
            <a:avLst/>
          </a:prstGeom>
        </p:spPr>
      </p:pic>
      <p:sp>
        <p:nvSpPr>
          <p:cNvPr id="6" name="Title 5"/>
          <p:cNvSpPr>
            <a:spLocks noGrp="1"/>
          </p:cNvSpPr>
          <p:nvPr>
            <p:ph type="title"/>
          </p:nvPr>
        </p:nvSpPr>
        <p:spPr>
          <a:xfrm>
            <a:off x="1763688" y="1268760"/>
            <a:ext cx="6480720" cy="864096"/>
          </a:xfrm>
        </p:spPr>
        <p:txBody>
          <a:bodyPr>
            <a:normAutofit/>
          </a:bodyPr>
          <a:lstStyle/>
          <a:p>
            <a:r>
              <a:rPr lang="en-NZ" sz="2800" b="1" dirty="0"/>
              <a:t>Stock Counts in Getting at the Action</a:t>
            </a:r>
          </a:p>
        </p:txBody>
      </p:sp>
      <p:pic>
        <p:nvPicPr>
          <p:cNvPr id="7" name="Picture 6"/>
          <p:cNvPicPr>
            <a:picLocks noChangeAspect="1"/>
          </p:cNvPicPr>
          <p:nvPr/>
        </p:nvPicPr>
        <p:blipFill>
          <a:blip r:embed="rId3"/>
          <a:stretch>
            <a:fillRect/>
          </a:stretch>
        </p:blipFill>
        <p:spPr>
          <a:xfrm>
            <a:off x="3820896" y="1988840"/>
            <a:ext cx="5136661" cy="3456384"/>
          </a:xfrm>
          <a:prstGeom prst="rect">
            <a:avLst/>
          </a:prstGeom>
        </p:spPr>
      </p:pic>
      <p:pic>
        <p:nvPicPr>
          <p:cNvPr id="2" name="Picture 1"/>
          <p:cNvPicPr>
            <a:picLocks noChangeAspect="1"/>
          </p:cNvPicPr>
          <p:nvPr/>
        </p:nvPicPr>
        <p:blipFill>
          <a:blip r:embed="rId4"/>
          <a:stretch>
            <a:fillRect/>
          </a:stretch>
        </p:blipFill>
        <p:spPr>
          <a:xfrm>
            <a:off x="4541469" y="5864565"/>
            <a:ext cx="2377646" cy="981541"/>
          </a:xfrm>
          <a:prstGeom prst="rect">
            <a:avLst/>
          </a:prstGeom>
        </p:spPr>
      </p:pic>
    </p:spTree>
    <p:extLst>
      <p:ext uri="{BB962C8B-B14F-4D97-AF65-F5344CB8AC3E}">
        <p14:creationId xmlns:p14="http://schemas.microsoft.com/office/powerpoint/2010/main" val="534098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1196752"/>
            <a:ext cx="6048672" cy="648072"/>
          </a:xfrm>
        </p:spPr>
        <p:txBody>
          <a:bodyPr>
            <a:normAutofit fontScale="90000"/>
          </a:bodyPr>
          <a:lstStyle/>
          <a:p>
            <a:pPr algn="l"/>
            <a:r>
              <a:rPr lang="en-US" sz="2800" dirty="0"/>
              <a:t>New alliances, networks and collaborations</a:t>
            </a:r>
          </a:p>
        </p:txBody>
      </p:sp>
      <p:sp>
        <p:nvSpPr>
          <p:cNvPr id="3" name="Subtitle 2"/>
          <p:cNvSpPr>
            <a:spLocks noGrp="1"/>
          </p:cNvSpPr>
          <p:nvPr>
            <p:ph type="subTitle" idx="1"/>
          </p:nvPr>
        </p:nvSpPr>
        <p:spPr>
          <a:xfrm>
            <a:off x="1691680" y="1844824"/>
            <a:ext cx="6283396" cy="3888432"/>
          </a:xfrm>
        </p:spPr>
        <p:txBody>
          <a:bodyPr>
            <a:normAutofit fontScale="92500" lnSpcReduction="20000"/>
          </a:bodyPr>
          <a:lstStyle/>
          <a:p>
            <a:pPr marL="346075" indent="-441325" algn="l">
              <a:buFont typeface="Arial" panose="020B0604020202020204" pitchFamily="34" charset="0"/>
              <a:buChar char="•"/>
            </a:pPr>
            <a:r>
              <a:rPr lang="en-US" sz="2600" dirty="0">
                <a:solidFill>
                  <a:schemeClr val="tx1"/>
                </a:solidFill>
              </a:rPr>
              <a:t>Service alliances</a:t>
            </a:r>
          </a:p>
          <a:p>
            <a:pPr marL="803275" lvl="1" indent="-350838" algn="l">
              <a:buFont typeface="Arial" panose="020B0604020202020204" pitchFamily="34" charset="0"/>
              <a:buChar char="•"/>
            </a:pPr>
            <a:r>
              <a:rPr lang="en-US" sz="2200" dirty="0">
                <a:solidFill>
                  <a:schemeClr val="accent4">
                    <a:lumMod val="50000"/>
                  </a:schemeClr>
                </a:solidFill>
              </a:rPr>
              <a:t>Community sector including</a:t>
            </a:r>
          </a:p>
          <a:p>
            <a:pPr marL="1260475" lvl="2" indent="-441325" algn="l">
              <a:buFont typeface="Arial" panose="020B0604020202020204" pitchFamily="34" charset="0"/>
              <a:buChar char="•"/>
            </a:pPr>
            <a:r>
              <a:rPr lang="en-US" sz="1800" dirty="0">
                <a:solidFill>
                  <a:srgbClr val="C00000"/>
                </a:solidFill>
              </a:rPr>
              <a:t>Disability resource </a:t>
            </a:r>
            <a:r>
              <a:rPr lang="en-US" sz="1800" dirty="0" err="1">
                <a:solidFill>
                  <a:srgbClr val="C00000"/>
                </a:solidFill>
              </a:rPr>
              <a:t>centres</a:t>
            </a:r>
            <a:r>
              <a:rPr lang="en-US" sz="1800" dirty="0">
                <a:solidFill>
                  <a:srgbClr val="C00000"/>
                </a:solidFill>
              </a:rPr>
              <a:t> </a:t>
            </a:r>
          </a:p>
          <a:p>
            <a:pPr marL="1260475" lvl="2" indent="-441325" algn="l">
              <a:buFont typeface="Arial" panose="020B0604020202020204" pitchFamily="34" charset="0"/>
              <a:buChar char="•"/>
            </a:pPr>
            <a:r>
              <a:rPr lang="en-US" sz="1800" dirty="0">
                <a:solidFill>
                  <a:srgbClr val="C00000"/>
                </a:solidFill>
              </a:rPr>
              <a:t>Age concern</a:t>
            </a:r>
          </a:p>
          <a:p>
            <a:pPr marL="1260475" lvl="2" indent="-441325" algn="l">
              <a:buFont typeface="Arial" panose="020B0604020202020204" pitchFamily="34" charset="0"/>
              <a:buChar char="•"/>
            </a:pPr>
            <a:r>
              <a:rPr lang="en-US" sz="1800" dirty="0">
                <a:solidFill>
                  <a:srgbClr val="C00000"/>
                </a:solidFill>
              </a:rPr>
              <a:t>CAB</a:t>
            </a:r>
          </a:p>
          <a:p>
            <a:pPr marL="1260475" lvl="2" indent="-441325" algn="l">
              <a:buFont typeface="Arial" panose="020B0604020202020204" pitchFamily="34" charset="0"/>
              <a:buChar char="•"/>
            </a:pPr>
            <a:r>
              <a:rPr lang="en-US" sz="1800" dirty="0">
                <a:solidFill>
                  <a:srgbClr val="C00000"/>
                </a:solidFill>
              </a:rPr>
              <a:t>Budget services</a:t>
            </a:r>
          </a:p>
          <a:p>
            <a:pPr marL="1260475" lvl="2" indent="-441325" algn="l">
              <a:buFont typeface="Arial" panose="020B0604020202020204" pitchFamily="34" charset="0"/>
              <a:buChar char="•"/>
            </a:pPr>
            <a:r>
              <a:rPr lang="en-US" sz="1800" dirty="0">
                <a:solidFill>
                  <a:srgbClr val="C00000"/>
                </a:solidFill>
              </a:rPr>
              <a:t>Men’s sheds</a:t>
            </a:r>
          </a:p>
          <a:p>
            <a:pPr marL="806450" lvl="1" indent="-354013" algn="l">
              <a:buFont typeface="Arial" panose="020B0604020202020204" pitchFamily="34" charset="0"/>
              <a:buChar char="•"/>
            </a:pPr>
            <a:r>
              <a:rPr lang="en-US" sz="2400" dirty="0">
                <a:solidFill>
                  <a:schemeClr val="accent4">
                    <a:lumMod val="50000"/>
                  </a:schemeClr>
                </a:solidFill>
              </a:rPr>
              <a:t>In-home care services</a:t>
            </a:r>
          </a:p>
          <a:p>
            <a:pPr marL="806450" lvl="1" indent="-354013" algn="l">
              <a:buFont typeface="Arial" panose="020B0604020202020204" pitchFamily="34" charset="0"/>
              <a:buChar char="•"/>
            </a:pPr>
            <a:r>
              <a:rPr lang="en-US" sz="2400" dirty="0">
                <a:solidFill>
                  <a:schemeClr val="accent4">
                    <a:lumMod val="50000"/>
                  </a:schemeClr>
                </a:solidFill>
              </a:rPr>
              <a:t>Public agencies</a:t>
            </a:r>
          </a:p>
          <a:p>
            <a:pPr marL="1260475" lvl="2" indent="-441325" algn="l">
              <a:buFont typeface="Arial" panose="020B0604020202020204" pitchFamily="34" charset="0"/>
              <a:buChar char="•"/>
            </a:pPr>
            <a:r>
              <a:rPr lang="en-US" sz="1800" dirty="0">
                <a:solidFill>
                  <a:srgbClr val="C00000"/>
                </a:solidFill>
              </a:rPr>
              <a:t>ACC</a:t>
            </a:r>
          </a:p>
          <a:p>
            <a:pPr marL="1260475" lvl="2" indent="-441325" algn="l">
              <a:buFont typeface="Arial" panose="020B0604020202020204" pitchFamily="34" charset="0"/>
              <a:buChar char="•"/>
            </a:pPr>
            <a:r>
              <a:rPr lang="en-US" sz="1800" dirty="0">
                <a:solidFill>
                  <a:srgbClr val="C00000"/>
                </a:solidFill>
              </a:rPr>
              <a:t>Ministry of Health</a:t>
            </a:r>
          </a:p>
          <a:p>
            <a:pPr marL="1260475" lvl="2" indent="-441325" algn="l">
              <a:buFont typeface="Arial" panose="020B0604020202020204" pitchFamily="34" charset="0"/>
              <a:buChar char="•"/>
            </a:pPr>
            <a:r>
              <a:rPr lang="en-US" sz="1800" dirty="0">
                <a:solidFill>
                  <a:srgbClr val="C00000"/>
                </a:solidFill>
              </a:rPr>
              <a:t>Councils</a:t>
            </a:r>
          </a:p>
          <a:p>
            <a:pPr marL="1260475" lvl="2" indent="-441325" algn="l">
              <a:buFont typeface="Arial" panose="020B0604020202020204" pitchFamily="34" charset="0"/>
              <a:buChar char="•"/>
            </a:pPr>
            <a:r>
              <a:rPr lang="en-US" sz="1800" dirty="0">
                <a:solidFill>
                  <a:srgbClr val="C00000"/>
                </a:solidFill>
              </a:rPr>
              <a:t>MSD</a:t>
            </a:r>
            <a:endParaRPr lang="en-US" sz="2000" dirty="0">
              <a:solidFill>
                <a:schemeClr val="accent4">
                  <a:lumMod val="50000"/>
                </a:schemeClr>
              </a:solidFill>
            </a:endParaRPr>
          </a:p>
          <a:p>
            <a:pPr marL="803275" lvl="1" indent="-441325" algn="l">
              <a:buFont typeface="Arial" panose="020B0604020202020204" pitchFamily="34" charset="0"/>
              <a:buChar char="•"/>
            </a:pPr>
            <a:endParaRPr lang="en-US" sz="2200" dirty="0">
              <a:solidFill>
                <a:schemeClr val="accent4">
                  <a:lumMod val="50000"/>
                </a:schemeClr>
              </a:solidFill>
            </a:endParaRPr>
          </a:p>
          <a:p>
            <a:pPr marL="342900" indent="-342900" algn="l">
              <a:buFont typeface="Arial" panose="020B0604020202020204" pitchFamily="34" charset="0"/>
              <a:buChar char="•"/>
            </a:pPr>
            <a:endParaRPr lang="en-US" sz="2600" dirty="0">
              <a:solidFill>
                <a:schemeClr val="tx1"/>
              </a:solidFill>
            </a:endParaRPr>
          </a:p>
          <a:p>
            <a:pPr marL="342900" indent="-342900" algn="l">
              <a:buFont typeface="Arial" panose="020B0604020202020204" pitchFamily="34" charset="0"/>
              <a:buChar char="•"/>
            </a:pPr>
            <a:endParaRPr lang="en-US" sz="2600" dirty="0">
              <a:solidFill>
                <a:schemeClr val="tx1"/>
              </a:solidFill>
            </a:endParaRPr>
          </a:p>
          <a:p>
            <a:pPr marL="342900" indent="-342900" algn="l">
              <a:buFont typeface="Arial" panose="020B0604020202020204" pitchFamily="34" charset="0"/>
              <a:buChar char="•"/>
            </a:pPr>
            <a:endParaRPr lang="en-US" sz="2600" dirty="0">
              <a:solidFill>
                <a:schemeClr val="tx1"/>
              </a:solidFill>
            </a:endParaRPr>
          </a:p>
          <a:p>
            <a:pPr marL="171450" indent="-171450" algn="l">
              <a:buFont typeface="Arial" panose="020B0604020202020204" pitchFamily="34" charset="0"/>
              <a:buChar char="•"/>
            </a:pPr>
            <a:endParaRPr lang="en-NZ" sz="1400" dirty="0">
              <a:solidFill>
                <a:schemeClr val="accent2">
                  <a:lumMod val="50000"/>
                </a:schemeClr>
              </a:solidFill>
            </a:endParaRPr>
          </a:p>
        </p:txBody>
      </p:sp>
      <p:pic>
        <p:nvPicPr>
          <p:cNvPr id="4" name="Picture 3"/>
          <p:cNvPicPr>
            <a:picLocks noChangeAspect="1"/>
          </p:cNvPicPr>
          <p:nvPr/>
        </p:nvPicPr>
        <p:blipFill>
          <a:blip r:embed="rId2"/>
          <a:stretch>
            <a:fillRect/>
          </a:stretch>
        </p:blipFill>
        <p:spPr>
          <a:xfrm>
            <a:off x="4538485" y="5831835"/>
            <a:ext cx="2377646" cy="981541"/>
          </a:xfrm>
          <a:prstGeom prst="rect">
            <a:avLst/>
          </a:prstGeom>
        </p:spPr>
      </p:pic>
    </p:spTree>
    <p:extLst>
      <p:ext uri="{BB962C8B-B14F-4D97-AF65-F5344CB8AC3E}">
        <p14:creationId xmlns:p14="http://schemas.microsoft.com/office/powerpoint/2010/main" val="7812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91680" y="1556792"/>
            <a:ext cx="6624736" cy="4035697"/>
          </a:xfrm>
          <a:prstGeom prst="rect">
            <a:avLst/>
          </a:prstGeom>
        </p:spPr>
      </p:pic>
      <p:pic>
        <p:nvPicPr>
          <p:cNvPr id="3" name="Picture 2"/>
          <p:cNvPicPr>
            <a:picLocks noChangeAspect="1"/>
          </p:cNvPicPr>
          <p:nvPr/>
        </p:nvPicPr>
        <p:blipFill>
          <a:blip r:embed="rId3"/>
          <a:stretch>
            <a:fillRect/>
          </a:stretch>
        </p:blipFill>
        <p:spPr>
          <a:xfrm>
            <a:off x="4572000" y="5876459"/>
            <a:ext cx="2377646" cy="981541"/>
          </a:xfrm>
          <a:prstGeom prst="rect">
            <a:avLst/>
          </a:prstGeom>
        </p:spPr>
      </p:pic>
    </p:spTree>
    <p:extLst>
      <p:ext uri="{BB962C8B-B14F-4D97-AF65-F5344CB8AC3E}">
        <p14:creationId xmlns:p14="http://schemas.microsoft.com/office/powerpoint/2010/main" val="1664027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447735"/>
            <a:ext cx="6048672" cy="605001"/>
          </a:xfrm>
        </p:spPr>
        <p:txBody>
          <a:bodyPr>
            <a:noAutofit/>
          </a:bodyPr>
          <a:lstStyle/>
          <a:p>
            <a:pPr algn="l"/>
            <a:r>
              <a:rPr lang="en-US" sz="2800" dirty="0"/>
              <a:t>Reducing Complexity </a:t>
            </a:r>
          </a:p>
        </p:txBody>
      </p:sp>
      <p:sp>
        <p:nvSpPr>
          <p:cNvPr id="3" name="Subtitle 2"/>
          <p:cNvSpPr>
            <a:spLocks noGrp="1"/>
          </p:cNvSpPr>
          <p:nvPr>
            <p:ph type="subTitle" idx="1"/>
          </p:nvPr>
        </p:nvSpPr>
        <p:spPr>
          <a:xfrm>
            <a:off x="1691680" y="1284012"/>
            <a:ext cx="6552728" cy="4665268"/>
          </a:xfrm>
        </p:spPr>
        <p:txBody>
          <a:bodyPr>
            <a:normAutofit lnSpcReduction="10000"/>
          </a:bodyPr>
          <a:lstStyle/>
          <a:p>
            <a:pPr marL="342900" indent="-342900" algn="l">
              <a:buFont typeface="Arial" panose="020B0604020202020204" pitchFamily="34" charset="0"/>
              <a:buChar char="•"/>
            </a:pPr>
            <a:r>
              <a:rPr lang="en-US" sz="2400" dirty="0">
                <a:solidFill>
                  <a:schemeClr val="tx1"/>
                </a:solidFill>
              </a:rPr>
              <a:t>De-coupling tenancy management from building ownership</a:t>
            </a:r>
          </a:p>
          <a:p>
            <a:pPr marL="800100" lvl="1" indent="-438150" algn="l">
              <a:buFont typeface="Arial" panose="020B0604020202020204" pitchFamily="34" charset="0"/>
              <a:buChar char="•"/>
            </a:pPr>
            <a:r>
              <a:rPr lang="en-US" sz="1800" dirty="0">
                <a:solidFill>
                  <a:schemeClr val="accent4">
                    <a:lumMod val="50000"/>
                  </a:schemeClr>
                </a:solidFill>
              </a:rPr>
              <a:t>Property agents</a:t>
            </a:r>
          </a:p>
          <a:p>
            <a:pPr marL="800100" lvl="1" indent="-438150" algn="l">
              <a:buFont typeface="Arial" panose="020B0604020202020204" pitchFamily="34" charset="0"/>
              <a:buChar char="•"/>
            </a:pPr>
            <a:r>
              <a:rPr lang="en-US" sz="1800" dirty="0">
                <a:solidFill>
                  <a:schemeClr val="accent4">
                    <a:lumMod val="50000"/>
                  </a:schemeClr>
                </a:solidFill>
              </a:rPr>
              <a:t>Public housing – HNZC lease backs</a:t>
            </a:r>
          </a:p>
          <a:p>
            <a:pPr marL="800100" lvl="1" indent="-438150" algn="l">
              <a:buFont typeface="Arial" panose="020B0604020202020204" pitchFamily="34" charset="0"/>
              <a:buChar char="•"/>
            </a:pPr>
            <a:r>
              <a:rPr lang="en-US" sz="1800" dirty="0">
                <a:solidFill>
                  <a:schemeClr val="accent4">
                    <a:lumMod val="50000"/>
                  </a:schemeClr>
                </a:solidFill>
              </a:rPr>
              <a:t>Social housing </a:t>
            </a:r>
          </a:p>
          <a:p>
            <a:pPr marL="1257300" lvl="2" indent="-438150" algn="l">
              <a:buFont typeface="Arial" panose="020B0604020202020204" pitchFamily="34" charset="0"/>
              <a:buChar char="•"/>
            </a:pPr>
            <a:r>
              <a:rPr lang="en-US" sz="1400" dirty="0">
                <a:solidFill>
                  <a:srgbClr val="C00000"/>
                </a:solidFill>
              </a:rPr>
              <a:t>Opportunities for leaseback</a:t>
            </a:r>
          </a:p>
          <a:p>
            <a:pPr marL="1257300" lvl="2" indent="-438150" algn="l">
              <a:buFont typeface="Arial" panose="020B0604020202020204" pitchFamily="34" charset="0"/>
              <a:buChar char="•"/>
            </a:pPr>
            <a:r>
              <a:rPr lang="en-US" sz="1400" dirty="0">
                <a:solidFill>
                  <a:srgbClr val="C00000"/>
                </a:solidFill>
              </a:rPr>
              <a:t>Opportunities for CHO management</a:t>
            </a:r>
          </a:p>
          <a:p>
            <a:pPr marL="1257300" lvl="2" indent="-438150" algn="l">
              <a:buFont typeface="Arial" panose="020B0604020202020204" pitchFamily="34" charset="0"/>
              <a:buChar char="•"/>
            </a:pPr>
            <a:r>
              <a:rPr lang="en-US" sz="1400" dirty="0">
                <a:solidFill>
                  <a:srgbClr val="C00000"/>
                </a:solidFill>
              </a:rPr>
              <a:t>Looking to expand</a:t>
            </a:r>
          </a:p>
          <a:p>
            <a:pPr marL="363538" indent="-363538" algn="l">
              <a:buFont typeface="Arial" panose="020B0604020202020204" pitchFamily="34" charset="0"/>
              <a:buChar char="•"/>
            </a:pPr>
            <a:r>
              <a:rPr lang="en-US" sz="2200" dirty="0">
                <a:solidFill>
                  <a:schemeClr val="tx1"/>
                </a:solidFill>
              </a:rPr>
              <a:t>Contributing and getting a share</a:t>
            </a:r>
          </a:p>
          <a:p>
            <a:pPr marL="800100" lvl="1" indent="-438150" algn="l">
              <a:buFont typeface="Arial" panose="020B0604020202020204" pitchFamily="34" charset="0"/>
              <a:buChar char="•"/>
            </a:pPr>
            <a:r>
              <a:rPr lang="en-US" sz="1800" dirty="0">
                <a:solidFill>
                  <a:schemeClr val="accent4">
                    <a:lumMod val="50000"/>
                  </a:schemeClr>
                </a:solidFill>
              </a:rPr>
              <a:t>Investment is often about investing in managed funds</a:t>
            </a:r>
          </a:p>
          <a:p>
            <a:pPr marL="800100" lvl="1" indent="-438150" algn="l">
              <a:buFont typeface="Arial" panose="020B0604020202020204" pitchFamily="34" charset="0"/>
              <a:buChar char="•"/>
            </a:pPr>
            <a:r>
              <a:rPr lang="en-US" sz="1800" dirty="0">
                <a:solidFill>
                  <a:schemeClr val="accent4">
                    <a:lumMod val="50000"/>
                  </a:schemeClr>
                </a:solidFill>
              </a:rPr>
              <a:t>Private investment in social housing not typical in NZ</a:t>
            </a:r>
          </a:p>
          <a:p>
            <a:pPr marL="800100" lvl="1" indent="-438150" algn="l">
              <a:buFont typeface="Arial" panose="020B0604020202020204" pitchFamily="34" charset="0"/>
              <a:buChar char="•"/>
            </a:pPr>
            <a:r>
              <a:rPr lang="en-US" sz="1800" dirty="0">
                <a:solidFill>
                  <a:schemeClr val="accent4">
                    <a:lumMod val="50000"/>
                  </a:schemeClr>
                </a:solidFill>
              </a:rPr>
              <a:t>Social housing providers (CHOs) looking to expand from 5,000 units:</a:t>
            </a:r>
          </a:p>
          <a:p>
            <a:pPr marL="1257300" lvl="2" indent="-438150" algn="l">
              <a:buFont typeface="Arial" panose="020B0604020202020204" pitchFamily="34" charset="0"/>
              <a:buChar char="•"/>
            </a:pPr>
            <a:r>
              <a:rPr lang="en-US" sz="1400" dirty="0">
                <a:solidFill>
                  <a:srgbClr val="C00000"/>
                </a:solidFill>
              </a:rPr>
              <a:t>Access to IRR</a:t>
            </a:r>
          </a:p>
          <a:p>
            <a:pPr marL="1257300" lvl="2" indent="-438150" algn="l">
              <a:buFont typeface="Arial" panose="020B0604020202020204" pitchFamily="34" charset="0"/>
              <a:buChar char="•"/>
            </a:pPr>
            <a:r>
              <a:rPr lang="en-US" sz="1400" dirty="0">
                <a:solidFill>
                  <a:srgbClr val="C00000"/>
                </a:solidFill>
              </a:rPr>
              <a:t>Wrap-around services </a:t>
            </a:r>
          </a:p>
          <a:p>
            <a:pPr marL="1257300" lvl="2" indent="-438150" algn="l">
              <a:buFont typeface="Arial" panose="020B0604020202020204" pitchFamily="34" charset="0"/>
              <a:buChar char="•"/>
            </a:pPr>
            <a:r>
              <a:rPr lang="en-US" sz="1400" dirty="0">
                <a:solidFill>
                  <a:srgbClr val="C00000"/>
                </a:solidFill>
              </a:rPr>
              <a:t>Looking for capital</a:t>
            </a:r>
          </a:p>
          <a:p>
            <a:pPr marL="342900" indent="-438150" algn="l">
              <a:buFont typeface="Arial" panose="020B0604020202020204" pitchFamily="34" charset="0"/>
              <a:buChar char="•"/>
            </a:pPr>
            <a:endParaRPr lang="en-US" sz="2200" dirty="0">
              <a:solidFill>
                <a:schemeClr val="tx1"/>
              </a:solidFill>
            </a:endParaRPr>
          </a:p>
        </p:txBody>
      </p:sp>
      <p:pic>
        <p:nvPicPr>
          <p:cNvPr id="4" name="Picture 3"/>
          <p:cNvPicPr>
            <a:picLocks noChangeAspect="1"/>
          </p:cNvPicPr>
          <p:nvPr/>
        </p:nvPicPr>
        <p:blipFill>
          <a:blip r:embed="rId2"/>
          <a:stretch>
            <a:fillRect/>
          </a:stretch>
        </p:blipFill>
        <p:spPr>
          <a:xfrm>
            <a:off x="4499992" y="5831835"/>
            <a:ext cx="2377646" cy="981541"/>
          </a:xfrm>
          <a:prstGeom prst="rect">
            <a:avLst/>
          </a:prstGeom>
        </p:spPr>
      </p:pic>
    </p:spTree>
    <p:extLst>
      <p:ext uri="{BB962C8B-B14F-4D97-AF65-F5344CB8AC3E}">
        <p14:creationId xmlns:p14="http://schemas.microsoft.com/office/powerpoint/2010/main" val="248691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4749" y="549087"/>
            <a:ext cx="6048672" cy="792088"/>
          </a:xfrm>
        </p:spPr>
        <p:txBody>
          <a:bodyPr>
            <a:normAutofit fontScale="90000"/>
          </a:bodyPr>
          <a:lstStyle/>
          <a:p>
            <a:pPr algn="l"/>
            <a:r>
              <a:rPr lang="en-US" sz="2400" dirty="0"/>
              <a:t>Responding to new demand and new challenges</a:t>
            </a:r>
          </a:p>
        </p:txBody>
      </p:sp>
      <p:sp>
        <p:nvSpPr>
          <p:cNvPr id="3" name="Subtitle 2"/>
          <p:cNvSpPr>
            <a:spLocks noGrp="1"/>
          </p:cNvSpPr>
          <p:nvPr>
            <p:ph type="subTitle" idx="1"/>
          </p:nvPr>
        </p:nvSpPr>
        <p:spPr>
          <a:xfrm>
            <a:off x="1714749" y="1341176"/>
            <a:ext cx="6552728" cy="4392080"/>
          </a:xfrm>
        </p:spPr>
        <p:txBody>
          <a:bodyPr>
            <a:noAutofit/>
          </a:bodyPr>
          <a:lstStyle/>
          <a:p>
            <a:pPr marL="342900" indent="-342900" algn="l">
              <a:buFont typeface="Arial" panose="020B0604020202020204" pitchFamily="34" charset="0"/>
              <a:buChar char="•"/>
            </a:pPr>
            <a:r>
              <a:rPr lang="en-US" sz="1800" dirty="0">
                <a:solidFill>
                  <a:schemeClr val="tx1"/>
                </a:solidFill>
              </a:rPr>
              <a:t>Limited rent rise and high house price threats</a:t>
            </a:r>
          </a:p>
          <a:p>
            <a:pPr marL="342900" indent="-342900" algn="l">
              <a:buFont typeface="Arial" panose="020B0604020202020204" pitchFamily="34" charset="0"/>
              <a:buChar char="•"/>
            </a:pPr>
            <a:r>
              <a:rPr lang="en-US" sz="1800" dirty="0">
                <a:solidFill>
                  <a:schemeClr val="tx1"/>
                </a:solidFill>
              </a:rPr>
              <a:t>Competition from rising sectors – student housing providers and possibly RVs</a:t>
            </a:r>
          </a:p>
          <a:p>
            <a:pPr marL="342900" indent="-342900" algn="l">
              <a:buFont typeface="Arial" panose="020B0604020202020204" pitchFamily="34" charset="0"/>
              <a:buChar char="•"/>
            </a:pPr>
            <a:r>
              <a:rPr lang="en-US" sz="1800" dirty="0">
                <a:solidFill>
                  <a:schemeClr val="tx1"/>
                </a:solidFill>
              </a:rPr>
              <a:t>Potential problems of succession planning and exit for property investors</a:t>
            </a:r>
          </a:p>
          <a:p>
            <a:pPr marL="342900" indent="-342900" algn="l">
              <a:buFont typeface="Arial" panose="020B0604020202020204" pitchFamily="34" charset="0"/>
              <a:buChar char="•"/>
            </a:pPr>
            <a:r>
              <a:rPr lang="en-US" sz="1800" dirty="0">
                <a:solidFill>
                  <a:schemeClr val="tx1"/>
                </a:solidFill>
              </a:rPr>
              <a:t>Ways forward:</a:t>
            </a:r>
          </a:p>
          <a:p>
            <a:pPr marL="800100" lvl="1" indent="-438150" algn="l">
              <a:buFont typeface="Arial" panose="020B0604020202020204" pitchFamily="34" charset="0"/>
              <a:buChar char="•"/>
            </a:pPr>
            <a:r>
              <a:rPr lang="en-US" sz="1600" dirty="0">
                <a:solidFill>
                  <a:schemeClr val="accent4">
                    <a:lumMod val="50000"/>
                  </a:schemeClr>
                </a:solidFill>
              </a:rPr>
              <a:t>Good landlord accreditation</a:t>
            </a:r>
          </a:p>
          <a:p>
            <a:pPr marL="800100" lvl="1" indent="-438150" algn="l">
              <a:buFont typeface="Arial" panose="020B0604020202020204" pitchFamily="34" charset="0"/>
              <a:buChar char="•"/>
            </a:pPr>
            <a:r>
              <a:rPr lang="en-US" sz="1600" dirty="0">
                <a:solidFill>
                  <a:schemeClr val="accent4">
                    <a:lumMod val="50000"/>
                  </a:schemeClr>
                </a:solidFill>
              </a:rPr>
              <a:t>Accessible homes – </a:t>
            </a:r>
            <a:r>
              <a:rPr lang="en-US" sz="1600" dirty="0" err="1">
                <a:solidFill>
                  <a:schemeClr val="accent4">
                    <a:lumMod val="50000"/>
                  </a:schemeClr>
                </a:solidFill>
              </a:rPr>
              <a:t>LifeMark</a:t>
            </a:r>
            <a:endParaRPr lang="en-US" sz="1600" dirty="0">
              <a:solidFill>
                <a:schemeClr val="accent4">
                  <a:lumMod val="50000"/>
                </a:schemeClr>
              </a:solidFill>
            </a:endParaRPr>
          </a:p>
          <a:p>
            <a:pPr marL="800100" lvl="1" indent="-438150" algn="l">
              <a:buFont typeface="Arial" panose="020B0604020202020204" pitchFamily="34" charset="0"/>
              <a:buChar char="•"/>
            </a:pPr>
            <a:r>
              <a:rPr lang="en-US" sz="1600" dirty="0">
                <a:solidFill>
                  <a:schemeClr val="accent4">
                    <a:lumMod val="50000"/>
                  </a:schemeClr>
                </a:solidFill>
              </a:rPr>
              <a:t>‘Right-size’ stock</a:t>
            </a:r>
          </a:p>
          <a:p>
            <a:pPr marL="800100" lvl="1" indent="-438150" algn="l">
              <a:buFont typeface="Arial" panose="020B0604020202020204" pitchFamily="34" charset="0"/>
              <a:buChar char="•"/>
            </a:pPr>
            <a:r>
              <a:rPr lang="en-US" sz="1600" dirty="0">
                <a:solidFill>
                  <a:schemeClr val="accent4">
                    <a:lumMod val="50000"/>
                  </a:schemeClr>
                </a:solidFill>
              </a:rPr>
              <a:t>Secure tenancies</a:t>
            </a:r>
          </a:p>
          <a:p>
            <a:pPr marL="800100" lvl="1" indent="-438150" algn="l">
              <a:buFont typeface="Arial" panose="020B0604020202020204" pitchFamily="34" charset="0"/>
              <a:buChar char="•"/>
            </a:pPr>
            <a:r>
              <a:rPr lang="en-US" sz="1600" dirty="0">
                <a:solidFill>
                  <a:schemeClr val="accent4">
                    <a:lumMod val="50000"/>
                  </a:schemeClr>
                </a:solidFill>
              </a:rPr>
              <a:t>Investing in social housing partnerships</a:t>
            </a:r>
          </a:p>
          <a:p>
            <a:pPr marL="1257300" lvl="2" indent="-438150" algn="l">
              <a:buFont typeface="Arial" panose="020B0604020202020204" pitchFamily="34" charset="0"/>
              <a:buChar char="•"/>
            </a:pPr>
            <a:r>
              <a:rPr lang="en-US" sz="1200" dirty="0">
                <a:solidFill>
                  <a:schemeClr val="accent4">
                    <a:lumMod val="50000"/>
                  </a:schemeClr>
                </a:solidFill>
              </a:rPr>
              <a:t>Improved margins</a:t>
            </a:r>
          </a:p>
          <a:p>
            <a:pPr marL="1257300" lvl="2" indent="-438150" algn="l">
              <a:buFont typeface="Arial" panose="020B0604020202020204" pitchFamily="34" charset="0"/>
              <a:buChar char="•"/>
            </a:pPr>
            <a:r>
              <a:rPr lang="en-US" sz="1200" dirty="0">
                <a:solidFill>
                  <a:schemeClr val="accent4">
                    <a:lumMod val="50000"/>
                  </a:schemeClr>
                </a:solidFill>
              </a:rPr>
              <a:t>Development opportunities</a:t>
            </a:r>
          </a:p>
          <a:p>
            <a:pPr marL="1257300" lvl="2" indent="-438150" algn="l">
              <a:buFont typeface="Arial" panose="020B0604020202020204" pitchFamily="34" charset="0"/>
              <a:buChar char="•"/>
            </a:pPr>
            <a:r>
              <a:rPr lang="en-US" sz="1200" dirty="0">
                <a:solidFill>
                  <a:schemeClr val="accent4">
                    <a:lumMod val="50000"/>
                  </a:schemeClr>
                </a:solidFill>
              </a:rPr>
              <a:t>Integrated site management</a:t>
            </a:r>
          </a:p>
          <a:p>
            <a:pPr marL="1257300" lvl="2" indent="-438150" algn="l">
              <a:buFont typeface="Arial" panose="020B0604020202020204" pitchFamily="34" charset="0"/>
              <a:buChar char="•"/>
            </a:pPr>
            <a:r>
              <a:rPr lang="en-US" sz="1200" dirty="0">
                <a:solidFill>
                  <a:schemeClr val="accent4">
                    <a:lumMod val="50000"/>
                  </a:schemeClr>
                </a:solidFill>
              </a:rPr>
              <a:t>Integrated tenant management</a:t>
            </a:r>
          </a:p>
          <a:p>
            <a:pPr marL="800100" lvl="1" indent="-438150" algn="l">
              <a:buFont typeface="Arial" panose="020B0604020202020204" pitchFamily="34" charset="0"/>
              <a:buChar char="•"/>
            </a:pPr>
            <a:endParaRPr lang="en-US" sz="1600" dirty="0">
              <a:solidFill>
                <a:schemeClr val="accent4">
                  <a:lumMod val="50000"/>
                </a:schemeClr>
              </a:solidFill>
            </a:endParaRPr>
          </a:p>
        </p:txBody>
      </p:sp>
      <p:pic>
        <p:nvPicPr>
          <p:cNvPr id="4" name="Picture 3"/>
          <p:cNvPicPr>
            <a:picLocks noChangeAspect="1"/>
          </p:cNvPicPr>
          <p:nvPr/>
        </p:nvPicPr>
        <p:blipFill>
          <a:blip r:embed="rId2"/>
          <a:stretch>
            <a:fillRect/>
          </a:stretch>
        </p:blipFill>
        <p:spPr>
          <a:xfrm>
            <a:off x="4499992" y="5876459"/>
            <a:ext cx="2377646" cy="981541"/>
          </a:xfrm>
          <a:prstGeom prst="rect">
            <a:avLst/>
          </a:prstGeom>
        </p:spPr>
      </p:pic>
    </p:spTree>
    <p:extLst>
      <p:ext uri="{BB962C8B-B14F-4D97-AF65-F5344CB8AC3E}">
        <p14:creationId xmlns:p14="http://schemas.microsoft.com/office/powerpoint/2010/main" val="418724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547665" y="1196753"/>
            <a:ext cx="6194530" cy="936104"/>
          </a:xfrm>
          <a:prstGeom prst="rect">
            <a:avLst/>
          </a:prstGeom>
        </p:spPr>
      </p:pic>
      <p:pic>
        <p:nvPicPr>
          <p:cNvPr id="9" name="Picture 8"/>
          <p:cNvPicPr>
            <a:picLocks noChangeAspect="1"/>
          </p:cNvPicPr>
          <p:nvPr/>
        </p:nvPicPr>
        <p:blipFill>
          <a:blip r:embed="rId3"/>
          <a:stretch>
            <a:fillRect/>
          </a:stretch>
        </p:blipFill>
        <p:spPr>
          <a:xfrm>
            <a:off x="1285971" y="2348880"/>
            <a:ext cx="6572058" cy="3371380"/>
          </a:xfrm>
          <a:prstGeom prst="rect">
            <a:avLst/>
          </a:prstGeom>
        </p:spPr>
      </p:pic>
      <p:pic>
        <p:nvPicPr>
          <p:cNvPr id="2" name="Picture 1"/>
          <p:cNvPicPr>
            <a:picLocks noChangeAspect="1"/>
          </p:cNvPicPr>
          <p:nvPr/>
        </p:nvPicPr>
        <p:blipFill>
          <a:blip r:embed="rId4"/>
          <a:stretch>
            <a:fillRect/>
          </a:stretch>
        </p:blipFill>
        <p:spPr>
          <a:xfrm>
            <a:off x="4427984" y="5882559"/>
            <a:ext cx="2377646" cy="981541"/>
          </a:xfrm>
          <a:prstGeom prst="rect">
            <a:avLst/>
          </a:prstGeom>
        </p:spPr>
      </p:pic>
    </p:spTree>
    <p:extLst>
      <p:ext uri="{BB962C8B-B14F-4D97-AF65-F5344CB8AC3E}">
        <p14:creationId xmlns:p14="http://schemas.microsoft.com/office/powerpoint/2010/main" val="3518077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3648" y="980728"/>
            <a:ext cx="6336704" cy="1080120"/>
          </a:xfrm>
        </p:spPr>
        <p:txBody>
          <a:bodyPr>
            <a:normAutofit/>
          </a:bodyPr>
          <a:lstStyle/>
          <a:p>
            <a:r>
              <a:rPr lang="en-US" sz="2400" dirty="0"/>
              <a:t>Ageing Well Science Challenge – Tenure Revolution Research</a:t>
            </a:r>
          </a:p>
        </p:txBody>
      </p:sp>
      <p:sp>
        <p:nvSpPr>
          <p:cNvPr id="3" name="Subtitle 2"/>
          <p:cNvSpPr>
            <a:spLocks noGrp="1"/>
          </p:cNvSpPr>
          <p:nvPr>
            <p:ph type="subTitle" idx="1"/>
          </p:nvPr>
        </p:nvSpPr>
        <p:spPr>
          <a:xfrm>
            <a:off x="1619672" y="2564904"/>
            <a:ext cx="6408712" cy="3168352"/>
          </a:xfrm>
        </p:spPr>
        <p:txBody>
          <a:bodyPr>
            <a:normAutofit/>
          </a:bodyPr>
          <a:lstStyle/>
          <a:p>
            <a:pPr marL="171450" indent="-171450" algn="l">
              <a:buFont typeface="Arial" panose="020B0604020202020204" pitchFamily="34" charset="0"/>
              <a:buChar char="•"/>
            </a:pPr>
            <a:r>
              <a:rPr lang="en-US" sz="1800" b="1" i="1" dirty="0">
                <a:solidFill>
                  <a:schemeClr val="tx1"/>
                </a:solidFill>
              </a:rPr>
              <a:t>Component 1: Housing tenure transitions</a:t>
            </a:r>
            <a:r>
              <a:rPr lang="en-US" sz="1800" b="1" dirty="0">
                <a:solidFill>
                  <a:schemeClr val="tx1"/>
                </a:solidFill>
              </a:rPr>
              <a:t> – </a:t>
            </a:r>
            <a:r>
              <a:rPr lang="en-US" sz="1800" dirty="0">
                <a:solidFill>
                  <a:schemeClr val="tx1"/>
                </a:solidFill>
              </a:rPr>
              <a:t>This uses cohort analysis to establish the who, where and what of the tenure revolution.</a:t>
            </a:r>
          </a:p>
          <a:p>
            <a:pPr marL="171450" indent="-171450" algn="l">
              <a:buFont typeface="Arial" panose="020B0604020202020204" pitchFamily="34" charset="0"/>
              <a:buChar char="•"/>
            </a:pPr>
            <a:r>
              <a:rPr lang="en-US" sz="1800" b="1" i="1" dirty="0">
                <a:solidFill>
                  <a:schemeClr val="tx1"/>
                </a:solidFill>
              </a:rPr>
              <a:t>Component 2: Tenure, in-home and residential care transitions – </a:t>
            </a:r>
            <a:r>
              <a:rPr lang="en-US" sz="1800" dirty="0">
                <a:solidFill>
                  <a:schemeClr val="tx1"/>
                </a:solidFill>
              </a:rPr>
              <a:t>This component tests whether: </a:t>
            </a:r>
            <a:endParaRPr lang="en-NZ" sz="1800" dirty="0">
              <a:solidFill>
                <a:schemeClr val="tx1"/>
              </a:solidFill>
            </a:endParaRPr>
          </a:p>
          <a:p>
            <a:pPr marL="628650" lvl="1" indent="-171450" algn="l">
              <a:buFont typeface="Arial" panose="020B0604020202020204" pitchFamily="34" charset="0"/>
              <a:buChar char="•"/>
            </a:pPr>
            <a:r>
              <a:rPr lang="en-NZ" sz="1600" dirty="0">
                <a:solidFill>
                  <a:schemeClr val="accent2">
                    <a:lumMod val="50000"/>
                  </a:schemeClr>
                </a:solidFill>
              </a:rPr>
              <a:t>Older renters are more likely to move (and/or move earlier) into residential care than older people in owner occupation or license to occupy dwellings; </a:t>
            </a:r>
          </a:p>
          <a:p>
            <a:pPr marL="628650" lvl="1" indent="-171450" algn="l">
              <a:buFont typeface="Arial" panose="020B0604020202020204" pitchFamily="34" charset="0"/>
              <a:buChar char="•"/>
            </a:pPr>
            <a:r>
              <a:rPr lang="en-NZ" sz="1600" dirty="0">
                <a:solidFill>
                  <a:schemeClr val="accent2">
                    <a:lumMod val="50000"/>
                  </a:schemeClr>
                </a:solidFill>
              </a:rPr>
              <a:t>Older renters are less likely to access in-home care; and </a:t>
            </a:r>
          </a:p>
          <a:p>
            <a:pPr marL="628650" lvl="1" indent="-171450" algn="l">
              <a:buFont typeface="Arial" panose="020B0604020202020204" pitchFamily="34" charset="0"/>
              <a:buChar char="•"/>
            </a:pPr>
            <a:r>
              <a:rPr lang="en-NZ" sz="1600" dirty="0">
                <a:solidFill>
                  <a:schemeClr val="accent2">
                    <a:lumMod val="50000"/>
                  </a:schemeClr>
                </a:solidFill>
              </a:rPr>
              <a:t>Older renters are less likely to access home modifications. </a:t>
            </a:r>
            <a:endParaRPr lang="en-NZ" sz="1300" dirty="0">
              <a:solidFill>
                <a:schemeClr val="accent2">
                  <a:lumMod val="50000"/>
                </a:schemeClr>
              </a:solidFill>
            </a:endParaRPr>
          </a:p>
        </p:txBody>
      </p:sp>
      <p:pic>
        <p:nvPicPr>
          <p:cNvPr id="4" name="Picture 3"/>
          <p:cNvPicPr>
            <a:picLocks noChangeAspect="1"/>
          </p:cNvPicPr>
          <p:nvPr/>
        </p:nvPicPr>
        <p:blipFill>
          <a:blip r:embed="rId2"/>
          <a:stretch>
            <a:fillRect/>
          </a:stretch>
        </p:blipFill>
        <p:spPr>
          <a:xfrm>
            <a:off x="4499992" y="5876459"/>
            <a:ext cx="2377646" cy="981541"/>
          </a:xfrm>
          <a:prstGeom prst="rect">
            <a:avLst/>
          </a:prstGeom>
        </p:spPr>
      </p:pic>
    </p:spTree>
    <p:extLst>
      <p:ext uri="{BB962C8B-B14F-4D97-AF65-F5344CB8AC3E}">
        <p14:creationId xmlns:p14="http://schemas.microsoft.com/office/powerpoint/2010/main" val="718832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1340768"/>
            <a:ext cx="6336704" cy="1080120"/>
          </a:xfrm>
        </p:spPr>
        <p:txBody>
          <a:bodyPr>
            <a:normAutofit/>
          </a:bodyPr>
          <a:lstStyle/>
          <a:p>
            <a:r>
              <a:rPr lang="en-US" sz="2400" dirty="0"/>
              <a:t>Ageing Well Science Challenge – Tenure Revolution Research</a:t>
            </a:r>
          </a:p>
        </p:txBody>
      </p:sp>
      <p:sp>
        <p:nvSpPr>
          <p:cNvPr id="3" name="Subtitle 2"/>
          <p:cNvSpPr>
            <a:spLocks noGrp="1"/>
          </p:cNvSpPr>
          <p:nvPr>
            <p:ph type="subTitle" idx="1"/>
          </p:nvPr>
        </p:nvSpPr>
        <p:spPr>
          <a:xfrm>
            <a:off x="1619672" y="2708920"/>
            <a:ext cx="6408712" cy="3024336"/>
          </a:xfrm>
        </p:spPr>
        <p:txBody>
          <a:bodyPr>
            <a:normAutofit/>
          </a:bodyPr>
          <a:lstStyle/>
          <a:p>
            <a:pPr marL="171450" indent="-171450" algn="l">
              <a:buFont typeface="Arial" panose="020B0604020202020204" pitchFamily="34" charset="0"/>
              <a:buChar char="•"/>
            </a:pPr>
            <a:r>
              <a:rPr lang="en-US" sz="1600" b="1" i="1" dirty="0">
                <a:solidFill>
                  <a:schemeClr val="tx1"/>
                </a:solidFill>
              </a:rPr>
              <a:t>Component 3: A National Perspective on Older Renters in Policy, Planning and Services – </a:t>
            </a:r>
            <a:r>
              <a:rPr lang="en-US" sz="1600" dirty="0">
                <a:solidFill>
                  <a:schemeClr val="tx1"/>
                </a:solidFill>
              </a:rPr>
              <a:t>This component uses two methods: </a:t>
            </a:r>
            <a:endParaRPr lang="en-NZ" sz="1600" dirty="0">
              <a:solidFill>
                <a:schemeClr val="tx1"/>
              </a:solidFill>
            </a:endParaRPr>
          </a:p>
          <a:p>
            <a:pPr marL="628650" lvl="1" indent="-171450" algn="l">
              <a:buFont typeface="Arial" panose="020B0604020202020204" pitchFamily="34" charset="0"/>
              <a:buChar char="•"/>
            </a:pPr>
            <a:r>
              <a:rPr lang="en-US" sz="1400" i="1" u="sng" dirty="0">
                <a:solidFill>
                  <a:schemeClr val="accent2">
                    <a:lumMod val="50000"/>
                  </a:schemeClr>
                </a:solidFill>
              </a:rPr>
              <a:t>Cross-sectoral Reviews</a:t>
            </a:r>
            <a:r>
              <a:rPr lang="en-US" sz="1400" dirty="0">
                <a:solidFill>
                  <a:schemeClr val="accent2">
                    <a:lumMod val="50000"/>
                  </a:schemeClr>
                </a:solidFill>
              </a:rPr>
              <a:t>: (a) central government policy, funding, and services in the health and disability sector (including residential care and home modifications), income support, social services, and housing; (b) Regional and local councils.  Comprising of documentary analysis of strategies, statutes, service frameworks and practices, and provisions to increase older people’s financial independence (</a:t>
            </a:r>
            <a:r>
              <a:rPr lang="en-US" sz="1400" dirty="0" err="1">
                <a:solidFill>
                  <a:schemeClr val="accent2">
                    <a:lumMod val="50000"/>
                  </a:schemeClr>
                </a:solidFill>
              </a:rPr>
              <a:t>eg</a:t>
            </a:r>
            <a:r>
              <a:rPr lang="en-US" sz="1400" dirty="0">
                <a:solidFill>
                  <a:schemeClr val="accent2">
                    <a:lumMod val="50000"/>
                  </a:schemeClr>
                </a:solidFill>
              </a:rPr>
              <a:t>., through rates relief and deferral, warm homes subsidies, pensioner housing </a:t>
            </a:r>
            <a:r>
              <a:rPr lang="en-US" sz="1400" dirty="0" err="1">
                <a:solidFill>
                  <a:schemeClr val="accent2">
                    <a:lumMod val="50000"/>
                  </a:schemeClr>
                </a:solidFill>
              </a:rPr>
              <a:t>programmes</a:t>
            </a:r>
            <a:r>
              <a:rPr lang="en-US" sz="1400" dirty="0">
                <a:solidFill>
                  <a:schemeClr val="accent2">
                    <a:lumMod val="50000"/>
                  </a:schemeClr>
                </a:solidFill>
              </a:rPr>
              <a:t>). </a:t>
            </a:r>
          </a:p>
          <a:p>
            <a:pPr marL="628650" lvl="1" indent="-171450" algn="l">
              <a:buFont typeface="Arial" panose="020B0604020202020204" pitchFamily="34" charset="0"/>
              <a:buChar char="•"/>
            </a:pPr>
            <a:r>
              <a:rPr lang="en-US" sz="1400" i="1" u="sng" dirty="0">
                <a:solidFill>
                  <a:schemeClr val="accent2">
                    <a:lumMod val="50000"/>
                  </a:schemeClr>
                </a:solidFill>
              </a:rPr>
              <a:t>National Landlord Survey</a:t>
            </a:r>
            <a:r>
              <a:rPr lang="en-US" sz="1400" i="1" dirty="0">
                <a:solidFill>
                  <a:schemeClr val="accent2">
                    <a:lumMod val="50000"/>
                  </a:schemeClr>
                </a:solidFill>
              </a:rPr>
              <a:t>.</a:t>
            </a:r>
            <a:r>
              <a:rPr lang="en-US" sz="1400" dirty="0">
                <a:solidFill>
                  <a:schemeClr val="accent2">
                    <a:lumMod val="50000"/>
                  </a:schemeClr>
                </a:solidFill>
              </a:rPr>
              <a:t> The community and public housing will have a census. Private sector landlords will be accessed through a census of regional property investor association memberships.</a:t>
            </a:r>
          </a:p>
        </p:txBody>
      </p:sp>
      <p:pic>
        <p:nvPicPr>
          <p:cNvPr id="4" name="Picture 3"/>
          <p:cNvPicPr>
            <a:picLocks noChangeAspect="1"/>
          </p:cNvPicPr>
          <p:nvPr/>
        </p:nvPicPr>
        <p:blipFill>
          <a:blip r:embed="rId2"/>
          <a:stretch>
            <a:fillRect/>
          </a:stretch>
        </p:blipFill>
        <p:spPr>
          <a:xfrm>
            <a:off x="4499992" y="5848857"/>
            <a:ext cx="2377646" cy="981541"/>
          </a:xfrm>
          <a:prstGeom prst="rect">
            <a:avLst/>
          </a:prstGeom>
        </p:spPr>
      </p:pic>
    </p:spTree>
    <p:extLst>
      <p:ext uri="{BB962C8B-B14F-4D97-AF65-F5344CB8AC3E}">
        <p14:creationId xmlns:p14="http://schemas.microsoft.com/office/powerpoint/2010/main" val="3053410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1196752"/>
            <a:ext cx="6048672" cy="549493"/>
          </a:xfrm>
        </p:spPr>
        <p:txBody>
          <a:bodyPr>
            <a:normAutofit/>
          </a:bodyPr>
          <a:lstStyle/>
          <a:p>
            <a:pPr algn="l"/>
            <a:r>
              <a:rPr lang="en-US" sz="2800" dirty="0"/>
              <a:t>New Opportunities and Challenges</a:t>
            </a:r>
          </a:p>
        </p:txBody>
      </p:sp>
      <p:sp>
        <p:nvSpPr>
          <p:cNvPr id="3" name="Subtitle 2"/>
          <p:cNvSpPr>
            <a:spLocks noGrp="1"/>
          </p:cNvSpPr>
          <p:nvPr>
            <p:ph type="subTitle" idx="1"/>
          </p:nvPr>
        </p:nvSpPr>
        <p:spPr>
          <a:xfrm>
            <a:off x="1691680" y="1795533"/>
            <a:ext cx="3168352" cy="3915003"/>
          </a:xfrm>
        </p:spPr>
        <p:txBody>
          <a:bodyPr>
            <a:normAutofit fontScale="92500" lnSpcReduction="20000"/>
          </a:bodyPr>
          <a:lstStyle/>
          <a:p>
            <a:pPr marL="342900" indent="-342900" algn="l">
              <a:buFont typeface="Arial" panose="020B0604020202020204" pitchFamily="34" charset="0"/>
              <a:buChar char="•"/>
            </a:pPr>
            <a:r>
              <a:rPr lang="en-US" sz="2600" dirty="0">
                <a:solidFill>
                  <a:schemeClr val="tx1"/>
                </a:solidFill>
              </a:rPr>
              <a:t>More people than ever before in rental</a:t>
            </a:r>
          </a:p>
          <a:p>
            <a:pPr marL="342900" indent="-342900" algn="l">
              <a:buFont typeface="Arial" panose="020B0604020202020204" pitchFamily="34" charset="0"/>
              <a:buChar char="•"/>
            </a:pPr>
            <a:r>
              <a:rPr lang="en-US" sz="2600" dirty="0">
                <a:solidFill>
                  <a:schemeClr val="tx1"/>
                </a:solidFill>
              </a:rPr>
              <a:t>More stock in rental</a:t>
            </a:r>
          </a:p>
          <a:p>
            <a:pPr marL="342900" indent="-342900" algn="l">
              <a:buFont typeface="Arial" panose="020B0604020202020204" pitchFamily="34" charset="0"/>
              <a:buChar char="•"/>
            </a:pPr>
            <a:r>
              <a:rPr lang="en-US" sz="2600" dirty="0">
                <a:solidFill>
                  <a:schemeClr val="tx1"/>
                </a:solidFill>
              </a:rPr>
              <a:t>Rental - no longer residual</a:t>
            </a:r>
          </a:p>
          <a:p>
            <a:pPr marL="342900" indent="-342900" algn="l">
              <a:buFont typeface="Arial" panose="020B0604020202020204" pitchFamily="34" charset="0"/>
              <a:buChar char="•"/>
            </a:pPr>
            <a:r>
              <a:rPr lang="en-US" sz="2600" dirty="0">
                <a:solidFill>
                  <a:schemeClr val="tx1"/>
                </a:solidFill>
              </a:rPr>
              <a:t>Tenants of the future:</a:t>
            </a:r>
            <a:r>
              <a:rPr lang="en-US" sz="2200" dirty="0">
                <a:solidFill>
                  <a:schemeClr val="tx1"/>
                </a:solidFill>
              </a:rPr>
              <a:t> </a:t>
            </a:r>
          </a:p>
          <a:p>
            <a:pPr marL="800100" lvl="1" indent="-438150" algn="l">
              <a:buFont typeface="Arial" panose="020B0604020202020204" pitchFamily="34" charset="0"/>
              <a:buChar char="•"/>
            </a:pPr>
            <a:r>
              <a:rPr lang="en-US" sz="2200" dirty="0">
                <a:solidFill>
                  <a:schemeClr val="accent4">
                    <a:lumMod val="50000"/>
                  </a:schemeClr>
                </a:solidFill>
              </a:rPr>
              <a:t>More diverse </a:t>
            </a:r>
          </a:p>
          <a:p>
            <a:pPr marL="800100" lvl="1" indent="-438150" algn="l">
              <a:buFont typeface="Arial" panose="020B0604020202020204" pitchFamily="34" charset="0"/>
              <a:buChar char="•"/>
            </a:pPr>
            <a:r>
              <a:rPr lang="en-US" sz="2200" dirty="0">
                <a:solidFill>
                  <a:schemeClr val="accent4">
                    <a:lumMod val="50000"/>
                  </a:schemeClr>
                </a:solidFill>
              </a:rPr>
              <a:t>Older – especially in provincial NZ</a:t>
            </a:r>
          </a:p>
          <a:p>
            <a:pPr marL="800100" lvl="1" indent="-438150" algn="l">
              <a:buFont typeface="Arial" panose="020B0604020202020204" pitchFamily="34" charset="0"/>
              <a:buChar char="•"/>
            </a:pPr>
            <a:r>
              <a:rPr lang="en-US" sz="2200" dirty="0">
                <a:solidFill>
                  <a:schemeClr val="accent4">
                    <a:lumMod val="50000"/>
                  </a:schemeClr>
                </a:solidFill>
              </a:rPr>
              <a:t>Richer</a:t>
            </a:r>
          </a:p>
          <a:p>
            <a:pPr marL="800100" lvl="1" indent="-438150" algn="l">
              <a:buFont typeface="Arial" panose="020B0604020202020204" pitchFamily="34" charset="0"/>
              <a:buChar char="•"/>
            </a:pPr>
            <a:r>
              <a:rPr lang="en-US" sz="2200" dirty="0">
                <a:solidFill>
                  <a:schemeClr val="accent4">
                    <a:lumMod val="50000"/>
                  </a:schemeClr>
                </a:solidFill>
              </a:rPr>
              <a:t>Poorer</a:t>
            </a:r>
          </a:p>
          <a:p>
            <a:pPr marL="171450" indent="-171450" algn="l">
              <a:buFont typeface="Arial" panose="020B0604020202020204" pitchFamily="34" charset="0"/>
              <a:buChar char="•"/>
            </a:pPr>
            <a:endParaRPr lang="en-NZ" sz="1400" dirty="0">
              <a:solidFill>
                <a:schemeClr val="accent2">
                  <a:lumMod val="50000"/>
                </a:schemeClr>
              </a:solidFill>
            </a:endParaRPr>
          </a:p>
        </p:txBody>
      </p:sp>
      <p:pic>
        <p:nvPicPr>
          <p:cNvPr id="4" name="Picture 3"/>
          <p:cNvPicPr>
            <a:picLocks noChangeAspect="1"/>
          </p:cNvPicPr>
          <p:nvPr/>
        </p:nvPicPr>
        <p:blipFill>
          <a:blip r:embed="rId2"/>
          <a:stretch>
            <a:fillRect/>
          </a:stretch>
        </p:blipFill>
        <p:spPr>
          <a:xfrm>
            <a:off x="4538485" y="5831835"/>
            <a:ext cx="2377646" cy="981541"/>
          </a:xfrm>
          <a:prstGeom prst="rect">
            <a:avLst/>
          </a:prstGeom>
        </p:spPr>
      </p:pic>
      <p:pic>
        <p:nvPicPr>
          <p:cNvPr id="5" name="Picture 4"/>
          <p:cNvPicPr>
            <a:picLocks noChangeAspect="1"/>
          </p:cNvPicPr>
          <p:nvPr/>
        </p:nvPicPr>
        <p:blipFill>
          <a:blip r:embed="rId3"/>
          <a:stretch>
            <a:fillRect/>
          </a:stretch>
        </p:blipFill>
        <p:spPr>
          <a:xfrm>
            <a:off x="4940625" y="2054121"/>
            <a:ext cx="4203375" cy="3397829"/>
          </a:xfrm>
          <a:prstGeom prst="rect">
            <a:avLst/>
          </a:prstGeom>
        </p:spPr>
      </p:pic>
      <p:sp>
        <p:nvSpPr>
          <p:cNvPr id="7" name="Rectangle 6"/>
          <p:cNvSpPr/>
          <p:nvPr/>
        </p:nvSpPr>
        <p:spPr>
          <a:xfrm>
            <a:off x="5758334" y="3761973"/>
            <a:ext cx="3206845" cy="738664"/>
          </a:xfrm>
          <a:prstGeom prst="rect">
            <a:avLst/>
          </a:prstGeom>
        </p:spPr>
        <p:txBody>
          <a:bodyPr wrap="square">
            <a:spAutoFit/>
          </a:bodyPr>
          <a:lstStyle/>
          <a:p>
            <a:endParaRPr lang="en-NZ" sz="1400" dirty="0">
              <a:solidFill>
                <a:srgbClr val="0070C0"/>
              </a:solidFill>
            </a:endParaRPr>
          </a:p>
          <a:p>
            <a:r>
              <a:rPr lang="en-NZ" sz="1400" dirty="0">
                <a:solidFill>
                  <a:srgbClr val="0070C0"/>
                </a:solidFill>
              </a:rPr>
              <a:t>O/Occupied Dwellings (excluding Family Trusts but including Retirement Villages) </a:t>
            </a:r>
          </a:p>
        </p:txBody>
      </p:sp>
      <p:cxnSp>
        <p:nvCxnSpPr>
          <p:cNvPr id="10" name="Connector: Elbow 9"/>
          <p:cNvCxnSpPr/>
          <p:nvPr/>
        </p:nvCxnSpPr>
        <p:spPr>
          <a:xfrm rot="5400000" flipH="1" flipV="1">
            <a:off x="6653119" y="3004066"/>
            <a:ext cx="1526395" cy="64807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267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7664" y="1340768"/>
            <a:ext cx="6336704" cy="1080120"/>
          </a:xfrm>
        </p:spPr>
        <p:txBody>
          <a:bodyPr>
            <a:normAutofit/>
          </a:bodyPr>
          <a:lstStyle/>
          <a:p>
            <a:r>
              <a:rPr lang="en-US" sz="2400" dirty="0"/>
              <a:t>Ageing Well Science Challenge – Tenure Revolution Research</a:t>
            </a:r>
          </a:p>
        </p:txBody>
      </p:sp>
      <p:sp>
        <p:nvSpPr>
          <p:cNvPr id="3" name="Subtitle 2"/>
          <p:cNvSpPr>
            <a:spLocks noGrp="1"/>
          </p:cNvSpPr>
          <p:nvPr>
            <p:ph type="subTitle" idx="1"/>
          </p:nvPr>
        </p:nvSpPr>
        <p:spPr>
          <a:xfrm>
            <a:off x="1691680" y="2924944"/>
            <a:ext cx="6283396" cy="2808312"/>
          </a:xfrm>
        </p:spPr>
        <p:txBody>
          <a:bodyPr>
            <a:normAutofit/>
          </a:bodyPr>
          <a:lstStyle/>
          <a:p>
            <a:pPr marL="171450" indent="-171450" algn="l">
              <a:buFont typeface="Arial" panose="020B0604020202020204" pitchFamily="34" charset="0"/>
              <a:buChar char="•"/>
            </a:pPr>
            <a:r>
              <a:rPr lang="en-US" sz="1800" b="1" i="1" dirty="0">
                <a:solidFill>
                  <a:schemeClr val="tx1"/>
                </a:solidFill>
              </a:rPr>
              <a:t>Component 4: Case Studies</a:t>
            </a:r>
            <a:r>
              <a:rPr lang="en-US" sz="1800" b="1" dirty="0">
                <a:solidFill>
                  <a:schemeClr val="tx1"/>
                </a:solidFill>
              </a:rPr>
              <a:t> – </a:t>
            </a:r>
            <a:r>
              <a:rPr lang="en-US" sz="1800" dirty="0">
                <a:solidFill>
                  <a:schemeClr val="tx1"/>
                </a:solidFill>
              </a:rPr>
              <a:t>Case studies to establish the implications of the tenure revolution in diverse contexts and conditions</a:t>
            </a:r>
            <a:r>
              <a:rPr lang="en-US" sz="1800" dirty="0"/>
              <a:t>.</a:t>
            </a:r>
          </a:p>
          <a:p>
            <a:pPr marL="628650" lvl="1" indent="-171450" algn="l">
              <a:buFont typeface="Arial" panose="020B0604020202020204" pitchFamily="34" charset="0"/>
              <a:buChar char="•"/>
            </a:pPr>
            <a:r>
              <a:rPr lang="en-US" sz="1600" dirty="0">
                <a:solidFill>
                  <a:schemeClr val="accent2">
                    <a:lumMod val="50000"/>
                  </a:schemeClr>
                </a:solidFill>
              </a:rPr>
              <a:t>Three place-based studies</a:t>
            </a:r>
          </a:p>
          <a:p>
            <a:pPr marL="628650" lvl="1" indent="-171450" algn="l">
              <a:buFont typeface="Arial" panose="020B0604020202020204" pitchFamily="34" charset="0"/>
              <a:buChar char="•"/>
            </a:pPr>
            <a:r>
              <a:rPr lang="en-US" sz="1600" dirty="0">
                <a:solidFill>
                  <a:schemeClr val="accent2">
                    <a:lumMod val="50000"/>
                  </a:schemeClr>
                </a:solidFill>
              </a:rPr>
              <a:t>Older tenants in council housing</a:t>
            </a:r>
          </a:p>
          <a:p>
            <a:pPr marL="628650" lvl="1" indent="-171450" algn="l">
              <a:buFont typeface="Arial" panose="020B0604020202020204" pitchFamily="34" charset="0"/>
              <a:buChar char="•"/>
            </a:pPr>
            <a:r>
              <a:rPr lang="en-US" sz="1600" dirty="0">
                <a:solidFill>
                  <a:schemeClr val="accent2">
                    <a:lumMod val="50000"/>
                  </a:schemeClr>
                </a:solidFill>
              </a:rPr>
              <a:t>Māori rural and urban experience</a:t>
            </a:r>
          </a:p>
          <a:p>
            <a:pPr marL="628650" lvl="1" indent="-171450" algn="l">
              <a:buFont typeface="Arial" panose="020B0604020202020204" pitchFamily="34" charset="0"/>
              <a:buChar char="•"/>
            </a:pPr>
            <a:r>
              <a:rPr lang="en-US" sz="1600" dirty="0">
                <a:solidFill>
                  <a:schemeClr val="accent2">
                    <a:lumMod val="50000"/>
                  </a:schemeClr>
                </a:solidFill>
              </a:rPr>
              <a:t>Pacific experience</a:t>
            </a:r>
          </a:p>
          <a:p>
            <a:pPr marL="628650" lvl="1" indent="-171450" algn="l">
              <a:buFont typeface="Arial" panose="020B0604020202020204" pitchFamily="34" charset="0"/>
              <a:buChar char="•"/>
            </a:pPr>
            <a:r>
              <a:rPr lang="en-US" sz="1600" dirty="0">
                <a:solidFill>
                  <a:schemeClr val="accent2">
                    <a:lumMod val="50000"/>
                  </a:schemeClr>
                </a:solidFill>
              </a:rPr>
              <a:t>Chinese new settlers</a:t>
            </a:r>
          </a:p>
        </p:txBody>
      </p:sp>
      <p:pic>
        <p:nvPicPr>
          <p:cNvPr id="4" name="Picture 3"/>
          <p:cNvPicPr>
            <a:picLocks noChangeAspect="1"/>
          </p:cNvPicPr>
          <p:nvPr/>
        </p:nvPicPr>
        <p:blipFill>
          <a:blip r:embed="rId2"/>
          <a:stretch>
            <a:fillRect/>
          </a:stretch>
        </p:blipFill>
        <p:spPr>
          <a:xfrm>
            <a:off x="4499992" y="5876459"/>
            <a:ext cx="2377646" cy="981541"/>
          </a:xfrm>
          <a:prstGeom prst="rect">
            <a:avLst/>
          </a:prstGeom>
        </p:spPr>
      </p:pic>
    </p:spTree>
    <p:extLst>
      <p:ext uri="{BB962C8B-B14F-4D97-AF65-F5344CB8AC3E}">
        <p14:creationId xmlns:p14="http://schemas.microsoft.com/office/powerpoint/2010/main" val="98218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1412776"/>
            <a:ext cx="6336704" cy="1080120"/>
          </a:xfrm>
        </p:spPr>
        <p:txBody>
          <a:bodyPr>
            <a:normAutofit/>
          </a:bodyPr>
          <a:lstStyle/>
          <a:p>
            <a:r>
              <a:rPr lang="en-US" sz="2400" dirty="0"/>
              <a:t>Ageing Well Science Challenge – Tenure Revolution Research</a:t>
            </a:r>
          </a:p>
        </p:txBody>
      </p:sp>
      <p:sp>
        <p:nvSpPr>
          <p:cNvPr id="3" name="Subtitle 2"/>
          <p:cNvSpPr>
            <a:spLocks noGrp="1"/>
          </p:cNvSpPr>
          <p:nvPr>
            <p:ph type="subTitle" idx="1"/>
          </p:nvPr>
        </p:nvSpPr>
        <p:spPr>
          <a:xfrm>
            <a:off x="1691680" y="2708920"/>
            <a:ext cx="6283396" cy="3024336"/>
          </a:xfrm>
        </p:spPr>
        <p:txBody>
          <a:bodyPr>
            <a:noAutofit/>
          </a:bodyPr>
          <a:lstStyle/>
          <a:p>
            <a:pPr marL="171450" indent="-171450" algn="l">
              <a:buFont typeface="Arial" panose="020B0604020202020204" pitchFamily="34" charset="0"/>
              <a:buChar char="•"/>
            </a:pPr>
            <a:r>
              <a:rPr lang="en-US" sz="1600" b="1" i="1" dirty="0">
                <a:solidFill>
                  <a:schemeClr val="tx1"/>
                </a:solidFill>
              </a:rPr>
              <a:t>Component 5: Learning to Adapt – </a:t>
            </a:r>
            <a:r>
              <a:rPr lang="en-US" sz="1600" dirty="0">
                <a:solidFill>
                  <a:schemeClr val="tx1"/>
                </a:solidFill>
              </a:rPr>
              <a:t>Bringing older people and other stakeholders together using foresight methods and charrettes to:</a:t>
            </a:r>
          </a:p>
          <a:p>
            <a:pPr marL="628650" lvl="1" indent="-171450" algn="l">
              <a:buFont typeface="Arial" panose="020B0604020202020204" pitchFamily="34" charset="0"/>
              <a:buChar char="•"/>
            </a:pPr>
            <a:r>
              <a:rPr lang="en-US" sz="1600" dirty="0">
                <a:solidFill>
                  <a:schemeClr val="accent2">
                    <a:lumMod val="50000"/>
                  </a:schemeClr>
                </a:solidFill>
              </a:rPr>
              <a:t>Explore alternative development paths and their probabilities; </a:t>
            </a:r>
          </a:p>
          <a:p>
            <a:pPr marL="628650" lvl="1" indent="-171450" algn="l">
              <a:buFont typeface="Arial" panose="020B0604020202020204" pitchFamily="34" charset="0"/>
              <a:buChar char="•"/>
            </a:pPr>
            <a:r>
              <a:rPr lang="en-US" sz="1600" dirty="0">
                <a:solidFill>
                  <a:schemeClr val="accent2">
                    <a:lumMod val="50000"/>
                  </a:schemeClr>
                </a:solidFill>
              </a:rPr>
              <a:t>Generate consensus about the practices and services needed to </a:t>
            </a:r>
            <a:r>
              <a:rPr lang="en-US" sz="1600" dirty="0" err="1">
                <a:solidFill>
                  <a:schemeClr val="accent2">
                    <a:lumMod val="50000"/>
                  </a:schemeClr>
                </a:solidFill>
              </a:rPr>
              <a:t>optimise</a:t>
            </a:r>
            <a:r>
              <a:rPr lang="en-US" sz="1600" dirty="0">
                <a:solidFill>
                  <a:schemeClr val="accent2">
                    <a:lumMod val="50000"/>
                  </a:schemeClr>
                </a:solidFill>
              </a:rPr>
              <a:t> older people’s societal engagement, personal, familial and intergenerational wellbeing in the context of both structural ageing and declining home ownership;</a:t>
            </a:r>
          </a:p>
          <a:p>
            <a:pPr marL="628650" lvl="1" indent="-171450" algn="l">
              <a:buFont typeface="Arial" panose="020B0604020202020204" pitchFamily="34" charset="0"/>
              <a:buChar char="•"/>
            </a:pPr>
            <a:r>
              <a:rPr lang="en-US" sz="1600" dirty="0">
                <a:solidFill>
                  <a:schemeClr val="accent2">
                    <a:lumMod val="50000"/>
                  </a:schemeClr>
                </a:solidFill>
              </a:rPr>
              <a:t>Develop tools, models and best practice that allow services to assess and adapt current services, practices, and procedures to meet the needs and circumstances of older renters, their families and communities. </a:t>
            </a:r>
            <a:endParaRPr lang="en-NZ" sz="1600" dirty="0">
              <a:solidFill>
                <a:schemeClr val="accent2">
                  <a:lumMod val="50000"/>
                </a:schemeClr>
              </a:solidFill>
            </a:endParaRPr>
          </a:p>
        </p:txBody>
      </p:sp>
      <p:pic>
        <p:nvPicPr>
          <p:cNvPr id="4" name="Picture 3"/>
          <p:cNvPicPr>
            <a:picLocks noChangeAspect="1"/>
          </p:cNvPicPr>
          <p:nvPr/>
        </p:nvPicPr>
        <p:blipFill>
          <a:blip r:embed="rId2"/>
          <a:stretch>
            <a:fillRect/>
          </a:stretch>
        </p:blipFill>
        <p:spPr>
          <a:xfrm>
            <a:off x="4536784" y="5876459"/>
            <a:ext cx="2377646" cy="981541"/>
          </a:xfrm>
          <a:prstGeom prst="rect">
            <a:avLst/>
          </a:prstGeom>
        </p:spPr>
      </p:pic>
    </p:spTree>
    <p:extLst>
      <p:ext uri="{BB962C8B-B14F-4D97-AF65-F5344CB8AC3E}">
        <p14:creationId xmlns:p14="http://schemas.microsoft.com/office/powerpoint/2010/main" val="3986092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3689" y="1198081"/>
            <a:ext cx="6048672" cy="720080"/>
          </a:xfrm>
        </p:spPr>
        <p:txBody>
          <a:bodyPr>
            <a:normAutofit fontScale="90000"/>
          </a:bodyPr>
          <a:lstStyle/>
          <a:p>
            <a:pPr algn="l"/>
            <a:r>
              <a:rPr lang="en-US" sz="2400" dirty="0"/>
              <a:t>Diverse Older People – Different Trends But Heading for Rental</a:t>
            </a:r>
            <a:r>
              <a:rPr lang="en-NZ" sz="1800" dirty="0"/>
              <a:t> </a:t>
            </a:r>
            <a:endParaRPr lang="en-US" sz="2800" dirty="0"/>
          </a:p>
        </p:txBody>
      </p:sp>
      <p:pic>
        <p:nvPicPr>
          <p:cNvPr id="5" name="Picture 4"/>
          <p:cNvPicPr>
            <a:picLocks noChangeAspect="1"/>
          </p:cNvPicPr>
          <p:nvPr/>
        </p:nvPicPr>
        <p:blipFill>
          <a:blip r:embed="rId2"/>
          <a:stretch>
            <a:fillRect/>
          </a:stretch>
        </p:blipFill>
        <p:spPr>
          <a:xfrm>
            <a:off x="1763689" y="2060848"/>
            <a:ext cx="4392488" cy="3537512"/>
          </a:xfrm>
          <a:prstGeom prst="rect">
            <a:avLst/>
          </a:prstGeom>
        </p:spPr>
      </p:pic>
      <p:pic>
        <p:nvPicPr>
          <p:cNvPr id="3" name="Picture 2"/>
          <p:cNvPicPr>
            <a:picLocks noChangeAspect="1"/>
          </p:cNvPicPr>
          <p:nvPr/>
        </p:nvPicPr>
        <p:blipFill>
          <a:blip r:embed="rId3"/>
          <a:stretch>
            <a:fillRect/>
          </a:stretch>
        </p:blipFill>
        <p:spPr>
          <a:xfrm>
            <a:off x="3203848" y="2276872"/>
            <a:ext cx="2462997" cy="664522"/>
          </a:xfrm>
          <a:prstGeom prst="rect">
            <a:avLst/>
          </a:prstGeom>
        </p:spPr>
      </p:pic>
      <p:pic>
        <p:nvPicPr>
          <p:cNvPr id="6" name="Picture 5"/>
          <p:cNvPicPr>
            <a:picLocks noChangeAspect="1"/>
          </p:cNvPicPr>
          <p:nvPr/>
        </p:nvPicPr>
        <p:blipFill>
          <a:blip r:embed="rId4"/>
          <a:stretch>
            <a:fillRect/>
          </a:stretch>
        </p:blipFill>
        <p:spPr>
          <a:xfrm>
            <a:off x="6228186" y="2060848"/>
            <a:ext cx="2170364" cy="3639627"/>
          </a:xfrm>
          <a:prstGeom prst="rect">
            <a:avLst/>
          </a:prstGeom>
        </p:spPr>
      </p:pic>
      <p:pic>
        <p:nvPicPr>
          <p:cNvPr id="7" name="Picture 6"/>
          <p:cNvPicPr>
            <a:picLocks noChangeAspect="1"/>
          </p:cNvPicPr>
          <p:nvPr/>
        </p:nvPicPr>
        <p:blipFill>
          <a:blip r:embed="rId5"/>
          <a:stretch>
            <a:fillRect/>
          </a:stretch>
        </p:blipFill>
        <p:spPr>
          <a:xfrm>
            <a:off x="4572000" y="5883734"/>
            <a:ext cx="2377646" cy="981541"/>
          </a:xfrm>
          <a:prstGeom prst="rect">
            <a:avLst/>
          </a:prstGeom>
        </p:spPr>
      </p:pic>
    </p:spTree>
    <p:extLst>
      <p:ext uri="{BB962C8B-B14F-4D97-AF65-F5344CB8AC3E}">
        <p14:creationId xmlns:p14="http://schemas.microsoft.com/office/powerpoint/2010/main" val="1020389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91680" y="1340768"/>
            <a:ext cx="6663095" cy="4347263"/>
          </a:xfrm>
          <a:prstGeom prst="rect">
            <a:avLst/>
          </a:prstGeom>
        </p:spPr>
      </p:pic>
      <p:pic>
        <p:nvPicPr>
          <p:cNvPr id="3" name="Picture 2"/>
          <p:cNvPicPr>
            <a:picLocks noChangeAspect="1"/>
          </p:cNvPicPr>
          <p:nvPr/>
        </p:nvPicPr>
        <p:blipFill>
          <a:blip r:embed="rId3"/>
          <a:stretch>
            <a:fillRect/>
          </a:stretch>
        </p:blipFill>
        <p:spPr>
          <a:xfrm>
            <a:off x="4499992" y="5864565"/>
            <a:ext cx="2377646" cy="981541"/>
          </a:xfrm>
          <a:prstGeom prst="rect">
            <a:avLst/>
          </a:prstGeom>
        </p:spPr>
      </p:pic>
    </p:spTree>
    <p:extLst>
      <p:ext uri="{BB962C8B-B14F-4D97-AF65-F5344CB8AC3E}">
        <p14:creationId xmlns:p14="http://schemas.microsoft.com/office/powerpoint/2010/main" val="3940727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91680" y="1340768"/>
            <a:ext cx="6486525" cy="4333875"/>
          </a:xfrm>
          <a:prstGeom prst="rect">
            <a:avLst/>
          </a:prstGeom>
        </p:spPr>
      </p:pic>
      <p:pic>
        <p:nvPicPr>
          <p:cNvPr id="2" name="Picture 1"/>
          <p:cNvPicPr>
            <a:picLocks noChangeAspect="1"/>
          </p:cNvPicPr>
          <p:nvPr/>
        </p:nvPicPr>
        <p:blipFill>
          <a:blip r:embed="rId3"/>
          <a:stretch>
            <a:fillRect/>
          </a:stretch>
        </p:blipFill>
        <p:spPr>
          <a:xfrm>
            <a:off x="4499992" y="5876459"/>
            <a:ext cx="2377646" cy="981541"/>
          </a:xfrm>
          <a:prstGeom prst="rect">
            <a:avLst/>
          </a:prstGeom>
        </p:spPr>
      </p:pic>
    </p:spTree>
    <p:extLst>
      <p:ext uri="{BB962C8B-B14F-4D97-AF65-F5344CB8AC3E}">
        <p14:creationId xmlns:p14="http://schemas.microsoft.com/office/powerpoint/2010/main" val="2013918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1008628"/>
            <a:ext cx="6048672" cy="720080"/>
          </a:xfrm>
        </p:spPr>
        <p:txBody>
          <a:bodyPr>
            <a:normAutofit/>
          </a:bodyPr>
          <a:lstStyle/>
          <a:p>
            <a:pPr algn="l"/>
            <a:r>
              <a:rPr lang="en-US" sz="2400" dirty="0"/>
              <a:t>The Good, the Bad and the Ugly</a:t>
            </a:r>
          </a:p>
        </p:txBody>
      </p:sp>
      <p:sp>
        <p:nvSpPr>
          <p:cNvPr id="3" name="Subtitle 2"/>
          <p:cNvSpPr>
            <a:spLocks noGrp="1"/>
          </p:cNvSpPr>
          <p:nvPr>
            <p:ph type="subTitle" idx="1"/>
          </p:nvPr>
        </p:nvSpPr>
        <p:spPr>
          <a:xfrm>
            <a:off x="1704180" y="1628800"/>
            <a:ext cx="6283396" cy="4536504"/>
          </a:xfrm>
        </p:spPr>
        <p:txBody>
          <a:bodyPr>
            <a:normAutofit fontScale="70000" lnSpcReduction="20000"/>
          </a:bodyPr>
          <a:lstStyle/>
          <a:p>
            <a:pPr marL="342900" indent="-342900" algn="l">
              <a:buFont typeface="Arial" panose="020B0604020202020204" pitchFamily="34" charset="0"/>
              <a:buChar char="•"/>
            </a:pPr>
            <a:r>
              <a:rPr lang="en-US" sz="2600" dirty="0">
                <a:solidFill>
                  <a:schemeClr val="tx1"/>
                </a:solidFill>
              </a:rPr>
              <a:t>Good: </a:t>
            </a:r>
          </a:p>
          <a:p>
            <a:pPr marL="800100" lvl="1" indent="-438150" algn="l">
              <a:buFont typeface="Arial" panose="020B0604020202020204" pitchFamily="34" charset="0"/>
              <a:buChar char="•"/>
            </a:pPr>
            <a:r>
              <a:rPr lang="en-US" sz="2200" dirty="0">
                <a:solidFill>
                  <a:schemeClr val="accent4">
                    <a:lumMod val="50000"/>
                  </a:schemeClr>
                </a:solidFill>
              </a:rPr>
              <a:t>New demand </a:t>
            </a:r>
          </a:p>
          <a:p>
            <a:pPr marL="800100" lvl="1" indent="-438150" algn="l">
              <a:buFont typeface="Arial" panose="020B0604020202020204" pitchFamily="34" charset="0"/>
              <a:buChar char="•"/>
            </a:pPr>
            <a:r>
              <a:rPr lang="en-US" sz="2200" dirty="0">
                <a:solidFill>
                  <a:schemeClr val="accent4">
                    <a:lumMod val="50000"/>
                  </a:schemeClr>
                </a:solidFill>
              </a:rPr>
              <a:t>Potential movement from home ownership to rental</a:t>
            </a:r>
          </a:p>
          <a:p>
            <a:pPr marL="800100" lvl="1" indent="-438150" algn="l">
              <a:buFont typeface="Arial" panose="020B0604020202020204" pitchFamily="34" charset="0"/>
              <a:buChar char="•"/>
            </a:pPr>
            <a:r>
              <a:rPr lang="en-US" sz="2200" dirty="0">
                <a:solidFill>
                  <a:schemeClr val="accent4">
                    <a:lumMod val="50000"/>
                  </a:schemeClr>
                </a:solidFill>
              </a:rPr>
              <a:t>Provincial NZ is ripe for rental expansion</a:t>
            </a:r>
          </a:p>
          <a:p>
            <a:pPr marL="800100" lvl="1" indent="-438150" algn="l">
              <a:buFont typeface="Arial" panose="020B0604020202020204" pitchFamily="34" charset="0"/>
              <a:buChar char="•"/>
            </a:pPr>
            <a:r>
              <a:rPr lang="en-US" sz="2200" dirty="0">
                <a:solidFill>
                  <a:schemeClr val="accent4">
                    <a:lumMod val="50000"/>
                  </a:schemeClr>
                </a:solidFill>
              </a:rPr>
              <a:t>Potential to service higher income groups </a:t>
            </a:r>
          </a:p>
          <a:p>
            <a:pPr marL="800100" lvl="1" indent="-438150" algn="l">
              <a:buFont typeface="Arial" panose="020B0604020202020204" pitchFamily="34" charset="0"/>
              <a:buChar char="•"/>
            </a:pPr>
            <a:r>
              <a:rPr lang="en-US" sz="2200" dirty="0">
                <a:solidFill>
                  <a:schemeClr val="accent4">
                    <a:lumMod val="50000"/>
                  </a:schemeClr>
                </a:solidFill>
              </a:rPr>
              <a:t>Niche diversification</a:t>
            </a:r>
          </a:p>
          <a:p>
            <a:pPr marL="342900" indent="-342900" algn="l">
              <a:buFont typeface="Arial" panose="020B0604020202020204" pitchFamily="34" charset="0"/>
              <a:buChar char="•"/>
            </a:pPr>
            <a:r>
              <a:rPr lang="en-US" sz="2600" dirty="0">
                <a:solidFill>
                  <a:schemeClr val="tx1"/>
                </a:solidFill>
              </a:rPr>
              <a:t>Bad:</a:t>
            </a:r>
          </a:p>
          <a:p>
            <a:pPr marL="803275" lvl="1" indent="-441325" algn="l">
              <a:buFont typeface="Arial" panose="020B0604020202020204" pitchFamily="34" charset="0"/>
              <a:buChar char="•"/>
            </a:pPr>
            <a:r>
              <a:rPr lang="en-US" sz="2200" dirty="0">
                <a:solidFill>
                  <a:schemeClr val="accent4">
                    <a:lumMod val="50000"/>
                  </a:schemeClr>
                </a:solidFill>
              </a:rPr>
              <a:t>Margins are tight with high house prices</a:t>
            </a:r>
          </a:p>
          <a:p>
            <a:pPr marL="803275" lvl="1" indent="-441325" algn="l">
              <a:buFont typeface="Arial" panose="020B0604020202020204" pitchFamily="34" charset="0"/>
              <a:buChar char="•"/>
            </a:pPr>
            <a:r>
              <a:rPr lang="en-US" sz="2200" dirty="0">
                <a:solidFill>
                  <a:schemeClr val="accent4">
                    <a:lumMod val="50000"/>
                  </a:schemeClr>
                </a:solidFill>
              </a:rPr>
              <a:t>Rent elasticities are limited – typically tenants will still be lower income</a:t>
            </a:r>
          </a:p>
          <a:p>
            <a:pPr marL="342900" indent="-342900" algn="l">
              <a:buFont typeface="Arial" panose="020B0604020202020204" pitchFamily="34" charset="0"/>
              <a:buChar char="•"/>
            </a:pPr>
            <a:r>
              <a:rPr lang="en-US" sz="2600" dirty="0">
                <a:solidFill>
                  <a:schemeClr val="tx1"/>
                </a:solidFill>
              </a:rPr>
              <a:t>Ugly:</a:t>
            </a:r>
          </a:p>
          <a:p>
            <a:pPr marL="803275" lvl="1" indent="-441325" algn="l">
              <a:buFont typeface="Arial" panose="020B0604020202020204" pitchFamily="34" charset="0"/>
              <a:buChar char="•"/>
            </a:pPr>
            <a:r>
              <a:rPr lang="en-US" sz="2200" dirty="0">
                <a:solidFill>
                  <a:schemeClr val="accent4">
                    <a:lumMod val="50000"/>
                  </a:schemeClr>
                </a:solidFill>
              </a:rPr>
              <a:t>Poor practice places investments at risk – moral hazard</a:t>
            </a:r>
          </a:p>
          <a:p>
            <a:pPr marL="1260475" lvl="2" indent="-441325" algn="l">
              <a:buFont typeface="Arial" panose="020B0604020202020204" pitchFamily="34" charset="0"/>
              <a:buChar char="•"/>
            </a:pPr>
            <a:r>
              <a:rPr lang="en-US" sz="2100" dirty="0">
                <a:solidFill>
                  <a:schemeClr val="accent2">
                    <a:lumMod val="75000"/>
                  </a:schemeClr>
                </a:solidFill>
              </a:rPr>
              <a:t>Tenant resistance – both among higher and lower income tenants</a:t>
            </a:r>
          </a:p>
          <a:p>
            <a:pPr marL="1260475" lvl="2" indent="-441325" algn="l">
              <a:buFont typeface="Arial" panose="020B0604020202020204" pitchFamily="34" charset="0"/>
              <a:buChar char="•"/>
            </a:pPr>
            <a:r>
              <a:rPr lang="en-US" sz="2100" dirty="0">
                <a:solidFill>
                  <a:schemeClr val="accent2">
                    <a:lumMod val="75000"/>
                  </a:schemeClr>
                </a:solidFill>
              </a:rPr>
              <a:t>Potential for increased regulation and policing of current regulatory instruments</a:t>
            </a:r>
          </a:p>
          <a:p>
            <a:pPr marL="803275" lvl="1" indent="-441325" algn="l">
              <a:buFont typeface="Arial" panose="020B0604020202020204" pitchFamily="34" charset="0"/>
              <a:buChar char="•"/>
            </a:pPr>
            <a:r>
              <a:rPr lang="en-US" sz="2400" dirty="0">
                <a:solidFill>
                  <a:schemeClr val="accent4">
                    <a:lumMod val="50000"/>
                  </a:schemeClr>
                </a:solidFill>
              </a:rPr>
              <a:t>New issues around eviction and termination of tenancy</a:t>
            </a:r>
          </a:p>
          <a:p>
            <a:pPr marL="803275" lvl="1" indent="-441325" algn="l">
              <a:buFont typeface="Arial" panose="020B0604020202020204" pitchFamily="34" charset="0"/>
              <a:buChar char="•"/>
            </a:pPr>
            <a:r>
              <a:rPr lang="en-US" sz="2400" dirty="0">
                <a:solidFill>
                  <a:schemeClr val="accent4">
                    <a:lumMod val="50000"/>
                  </a:schemeClr>
                </a:solidFill>
              </a:rPr>
              <a:t>Capital gain is not straightforward</a:t>
            </a:r>
          </a:p>
          <a:p>
            <a:pPr marL="171450" indent="-171450" algn="l">
              <a:buFont typeface="Arial" panose="020B0604020202020204" pitchFamily="34" charset="0"/>
              <a:buChar char="•"/>
            </a:pPr>
            <a:endParaRPr lang="en-NZ" sz="1400" dirty="0">
              <a:solidFill>
                <a:schemeClr val="accent2">
                  <a:lumMod val="50000"/>
                </a:schemeClr>
              </a:solidFill>
            </a:endParaRPr>
          </a:p>
        </p:txBody>
      </p:sp>
      <p:pic>
        <p:nvPicPr>
          <p:cNvPr id="4" name="Picture 3"/>
          <p:cNvPicPr>
            <a:picLocks noChangeAspect="1"/>
          </p:cNvPicPr>
          <p:nvPr/>
        </p:nvPicPr>
        <p:blipFill>
          <a:blip r:embed="rId2"/>
          <a:stretch>
            <a:fillRect/>
          </a:stretch>
        </p:blipFill>
        <p:spPr>
          <a:xfrm>
            <a:off x="4538485" y="5831835"/>
            <a:ext cx="2377646" cy="981541"/>
          </a:xfrm>
          <a:prstGeom prst="rect">
            <a:avLst/>
          </a:prstGeom>
        </p:spPr>
      </p:pic>
    </p:spTree>
    <p:extLst>
      <p:ext uri="{BB962C8B-B14F-4D97-AF65-F5344CB8AC3E}">
        <p14:creationId xmlns:p14="http://schemas.microsoft.com/office/powerpoint/2010/main" val="178834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64704"/>
            <a:ext cx="8136904" cy="375924"/>
          </a:xfrm>
        </p:spPr>
        <p:txBody>
          <a:bodyPr>
            <a:normAutofit fontScale="90000"/>
          </a:bodyPr>
          <a:lstStyle/>
          <a:p>
            <a:r>
              <a:rPr lang="en-NZ" sz="2000" b="1" dirty="0"/>
              <a:t>Real House Price Appreciation 1990-2013</a:t>
            </a:r>
          </a:p>
        </p:txBody>
      </p:sp>
      <p:pic>
        <p:nvPicPr>
          <p:cNvPr id="3" name="Picture 2"/>
          <p:cNvPicPr>
            <a:picLocks noChangeAspect="1"/>
          </p:cNvPicPr>
          <p:nvPr/>
        </p:nvPicPr>
        <p:blipFill>
          <a:blip r:embed="rId2"/>
          <a:stretch>
            <a:fillRect/>
          </a:stretch>
        </p:blipFill>
        <p:spPr>
          <a:xfrm>
            <a:off x="1859963" y="1340768"/>
            <a:ext cx="6819977" cy="4817063"/>
          </a:xfrm>
          <a:prstGeom prst="rect">
            <a:avLst/>
          </a:prstGeom>
        </p:spPr>
      </p:pic>
      <p:pic>
        <p:nvPicPr>
          <p:cNvPr id="4" name="Picture 3"/>
          <p:cNvPicPr>
            <a:picLocks noChangeAspect="1"/>
          </p:cNvPicPr>
          <p:nvPr/>
        </p:nvPicPr>
        <p:blipFill>
          <a:blip r:embed="rId3"/>
          <a:stretch>
            <a:fillRect/>
          </a:stretch>
        </p:blipFill>
        <p:spPr>
          <a:xfrm>
            <a:off x="4572000" y="5867200"/>
            <a:ext cx="2377646" cy="981541"/>
          </a:xfrm>
          <a:prstGeom prst="rect">
            <a:avLst/>
          </a:prstGeom>
        </p:spPr>
      </p:pic>
    </p:spTree>
    <p:extLst>
      <p:ext uri="{BB962C8B-B14F-4D97-AF65-F5344CB8AC3E}">
        <p14:creationId xmlns:p14="http://schemas.microsoft.com/office/powerpoint/2010/main" val="3911319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1196752"/>
            <a:ext cx="6048672" cy="648072"/>
          </a:xfrm>
        </p:spPr>
        <p:txBody>
          <a:bodyPr>
            <a:normAutofit/>
          </a:bodyPr>
          <a:lstStyle/>
          <a:p>
            <a:pPr algn="l"/>
            <a:r>
              <a:rPr lang="en-US" sz="2800" dirty="0"/>
              <a:t>It’s Going to Get Pretty Complex</a:t>
            </a:r>
          </a:p>
        </p:txBody>
      </p:sp>
      <p:sp>
        <p:nvSpPr>
          <p:cNvPr id="3" name="Subtitle 2"/>
          <p:cNvSpPr>
            <a:spLocks noGrp="1"/>
          </p:cNvSpPr>
          <p:nvPr>
            <p:ph type="subTitle" idx="1"/>
          </p:nvPr>
        </p:nvSpPr>
        <p:spPr>
          <a:xfrm>
            <a:off x="1691680" y="2060848"/>
            <a:ext cx="6283396" cy="3672408"/>
          </a:xfrm>
        </p:spPr>
        <p:txBody>
          <a:bodyPr>
            <a:normAutofit/>
          </a:bodyPr>
          <a:lstStyle/>
          <a:p>
            <a:pPr marL="342900" indent="-342900" algn="l">
              <a:buFont typeface="Arial" panose="020B0604020202020204" pitchFamily="34" charset="0"/>
              <a:buChar char="•"/>
            </a:pPr>
            <a:r>
              <a:rPr lang="en-US" sz="2600" dirty="0" err="1">
                <a:solidFill>
                  <a:schemeClr val="tx1"/>
                </a:solidFill>
              </a:rPr>
              <a:t>Specialising</a:t>
            </a:r>
            <a:endParaRPr lang="en-US" sz="2600" dirty="0">
              <a:solidFill>
                <a:schemeClr val="tx1"/>
              </a:solidFill>
            </a:endParaRPr>
          </a:p>
          <a:p>
            <a:pPr marL="803275" lvl="1" indent="-441325" algn="l">
              <a:buFont typeface="Arial" panose="020B0604020202020204" pitchFamily="34" charset="0"/>
              <a:buChar char="•"/>
            </a:pPr>
            <a:r>
              <a:rPr lang="en-US" sz="2200" dirty="0">
                <a:solidFill>
                  <a:schemeClr val="accent4">
                    <a:lumMod val="50000"/>
                  </a:schemeClr>
                </a:solidFill>
              </a:rPr>
              <a:t>Place </a:t>
            </a:r>
          </a:p>
          <a:p>
            <a:pPr marL="803275" lvl="1" indent="-441325" algn="l">
              <a:buFont typeface="Arial" panose="020B0604020202020204" pitchFamily="34" charset="0"/>
              <a:buChar char="•"/>
            </a:pPr>
            <a:r>
              <a:rPr lang="en-US" sz="2200" dirty="0">
                <a:solidFill>
                  <a:schemeClr val="accent4">
                    <a:lumMod val="50000"/>
                  </a:schemeClr>
                </a:solidFill>
              </a:rPr>
              <a:t>People</a:t>
            </a:r>
          </a:p>
          <a:p>
            <a:pPr marL="803275" lvl="1" indent="-441325" algn="l">
              <a:buFont typeface="Arial" panose="020B0604020202020204" pitchFamily="34" charset="0"/>
              <a:buChar char="•"/>
            </a:pPr>
            <a:r>
              <a:rPr lang="en-US" sz="2200" dirty="0">
                <a:solidFill>
                  <a:schemeClr val="accent4">
                    <a:lumMod val="50000"/>
                  </a:schemeClr>
                </a:solidFill>
              </a:rPr>
              <a:t>Stock</a:t>
            </a:r>
            <a:endParaRPr lang="en-US" sz="2600" dirty="0">
              <a:solidFill>
                <a:schemeClr val="tx1"/>
              </a:solidFill>
            </a:endParaRPr>
          </a:p>
          <a:p>
            <a:pPr marL="342900" indent="-342900" algn="l">
              <a:buFont typeface="Arial" panose="020B0604020202020204" pitchFamily="34" charset="0"/>
              <a:buChar char="•"/>
            </a:pPr>
            <a:r>
              <a:rPr lang="en-US" sz="2600" dirty="0">
                <a:solidFill>
                  <a:schemeClr val="tx1"/>
                </a:solidFill>
              </a:rPr>
              <a:t>Making new alliances, networks, collaborations</a:t>
            </a:r>
          </a:p>
          <a:p>
            <a:pPr marL="803275" lvl="1" indent="-441325" algn="l">
              <a:buFont typeface="Arial" panose="020B0604020202020204" pitchFamily="34" charset="0"/>
              <a:buChar char="•"/>
            </a:pPr>
            <a:r>
              <a:rPr lang="en-US" sz="2200" dirty="0">
                <a:solidFill>
                  <a:schemeClr val="accent4">
                    <a:lumMod val="50000"/>
                  </a:schemeClr>
                </a:solidFill>
              </a:rPr>
              <a:t>Service</a:t>
            </a:r>
          </a:p>
          <a:p>
            <a:pPr marL="803275" lvl="1" indent="-441325" algn="l">
              <a:buFont typeface="Arial" panose="020B0604020202020204" pitchFamily="34" charset="0"/>
              <a:buChar char="•"/>
            </a:pPr>
            <a:r>
              <a:rPr lang="en-US" sz="2200" dirty="0">
                <a:solidFill>
                  <a:schemeClr val="accent4">
                    <a:lumMod val="50000"/>
                  </a:schemeClr>
                </a:solidFill>
              </a:rPr>
              <a:t>Financial</a:t>
            </a:r>
          </a:p>
          <a:p>
            <a:pPr marL="342900" indent="-342900" algn="l">
              <a:buFont typeface="Arial" panose="020B0604020202020204" pitchFamily="34" charset="0"/>
              <a:buChar char="•"/>
            </a:pPr>
            <a:endParaRPr lang="en-US" sz="2600" dirty="0">
              <a:solidFill>
                <a:schemeClr val="tx1"/>
              </a:solidFill>
            </a:endParaRPr>
          </a:p>
          <a:p>
            <a:pPr marL="342900" indent="-342900" algn="l">
              <a:buFont typeface="Arial" panose="020B0604020202020204" pitchFamily="34" charset="0"/>
              <a:buChar char="•"/>
            </a:pPr>
            <a:endParaRPr lang="en-US" sz="2600" dirty="0">
              <a:solidFill>
                <a:schemeClr val="tx1"/>
              </a:solidFill>
            </a:endParaRPr>
          </a:p>
          <a:p>
            <a:pPr marL="342900" indent="-342900" algn="l">
              <a:buFont typeface="Arial" panose="020B0604020202020204" pitchFamily="34" charset="0"/>
              <a:buChar char="•"/>
            </a:pPr>
            <a:endParaRPr lang="en-US" sz="2600" dirty="0">
              <a:solidFill>
                <a:schemeClr val="tx1"/>
              </a:solidFill>
            </a:endParaRPr>
          </a:p>
          <a:p>
            <a:pPr marL="171450" indent="-171450" algn="l">
              <a:buFont typeface="Arial" panose="020B0604020202020204" pitchFamily="34" charset="0"/>
              <a:buChar char="•"/>
            </a:pPr>
            <a:endParaRPr lang="en-NZ" sz="1400" dirty="0">
              <a:solidFill>
                <a:schemeClr val="accent2">
                  <a:lumMod val="50000"/>
                </a:schemeClr>
              </a:solidFill>
            </a:endParaRPr>
          </a:p>
        </p:txBody>
      </p:sp>
      <p:pic>
        <p:nvPicPr>
          <p:cNvPr id="4" name="Picture 3"/>
          <p:cNvPicPr>
            <a:picLocks noChangeAspect="1"/>
          </p:cNvPicPr>
          <p:nvPr/>
        </p:nvPicPr>
        <p:blipFill>
          <a:blip r:embed="rId2"/>
          <a:stretch>
            <a:fillRect/>
          </a:stretch>
        </p:blipFill>
        <p:spPr>
          <a:xfrm>
            <a:off x="4538485" y="5831835"/>
            <a:ext cx="2377646" cy="981541"/>
          </a:xfrm>
          <a:prstGeom prst="rect">
            <a:avLst/>
          </a:prstGeom>
        </p:spPr>
      </p:pic>
    </p:spTree>
    <p:extLst>
      <p:ext uri="{BB962C8B-B14F-4D97-AF65-F5344CB8AC3E}">
        <p14:creationId xmlns:p14="http://schemas.microsoft.com/office/powerpoint/2010/main" val="349347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0847" y="620688"/>
            <a:ext cx="6048672" cy="576064"/>
          </a:xfrm>
        </p:spPr>
        <p:txBody>
          <a:bodyPr>
            <a:normAutofit/>
          </a:bodyPr>
          <a:lstStyle/>
          <a:p>
            <a:pPr algn="l"/>
            <a:r>
              <a:rPr lang="en-US" sz="2800" dirty="0" err="1"/>
              <a:t>Specialising</a:t>
            </a:r>
            <a:endParaRPr lang="en-US" sz="2800" dirty="0"/>
          </a:p>
        </p:txBody>
      </p:sp>
      <p:sp>
        <p:nvSpPr>
          <p:cNvPr id="3" name="Subtitle 2"/>
          <p:cNvSpPr>
            <a:spLocks noGrp="1"/>
          </p:cNvSpPr>
          <p:nvPr>
            <p:ph type="subTitle" idx="1"/>
          </p:nvPr>
        </p:nvSpPr>
        <p:spPr>
          <a:xfrm>
            <a:off x="1691680" y="1268760"/>
            <a:ext cx="6283396" cy="4614336"/>
          </a:xfrm>
        </p:spPr>
        <p:txBody>
          <a:bodyPr>
            <a:normAutofit fontScale="92500" lnSpcReduction="20000"/>
          </a:bodyPr>
          <a:lstStyle/>
          <a:p>
            <a:pPr marL="342900" indent="-342900" algn="l">
              <a:buFont typeface="Arial" panose="020B0604020202020204" pitchFamily="34" charset="0"/>
              <a:buChar char="•"/>
            </a:pPr>
            <a:r>
              <a:rPr lang="en-US" sz="2400" dirty="0">
                <a:solidFill>
                  <a:schemeClr val="tx1"/>
                </a:solidFill>
              </a:rPr>
              <a:t>Most landlords </a:t>
            </a:r>
            <a:r>
              <a:rPr lang="en-US" sz="2400" dirty="0" err="1">
                <a:solidFill>
                  <a:schemeClr val="tx1"/>
                </a:solidFill>
              </a:rPr>
              <a:t>specialise</a:t>
            </a:r>
            <a:r>
              <a:rPr lang="en-US" sz="2400" dirty="0">
                <a:solidFill>
                  <a:schemeClr val="tx1"/>
                </a:solidFill>
              </a:rPr>
              <a:t> in providing for and rental to low income tenants </a:t>
            </a:r>
          </a:p>
          <a:p>
            <a:pPr marL="342900" indent="-342900" algn="l">
              <a:buFont typeface="Arial" panose="020B0604020202020204" pitchFamily="34" charset="0"/>
              <a:buChar char="•"/>
            </a:pPr>
            <a:r>
              <a:rPr lang="en-US" sz="2400" dirty="0">
                <a:solidFill>
                  <a:schemeClr val="tx1"/>
                </a:solidFill>
              </a:rPr>
              <a:t>Tenant population is ageing in place</a:t>
            </a:r>
          </a:p>
          <a:p>
            <a:pPr marL="342900" indent="-342900" algn="l">
              <a:buFont typeface="Arial" panose="020B0604020202020204" pitchFamily="34" charset="0"/>
              <a:buChar char="•"/>
            </a:pPr>
            <a:r>
              <a:rPr lang="en-US" sz="2400" dirty="0">
                <a:solidFill>
                  <a:schemeClr val="tx1"/>
                </a:solidFill>
              </a:rPr>
              <a:t>More young people will be old tenants </a:t>
            </a:r>
          </a:p>
          <a:p>
            <a:pPr marL="342900" indent="-342900" algn="l">
              <a:buFont typeface="Arial" panose="020B0604020202020204" pitchFamily="34" charset="0"/>
              <a:buChar char="•"/>
            </a:pPr>
            <a:r>
              <a:rPr lang="en-US" sz="2400" dirty="0">
                <a:solidFill>
                  <a:schemeClr val="tx1"/>
                </a:solidFill>
              </a:rPr>
              <a:t>Meeting the Challenge:</a:t>
            </a:r>
          </a:p>
          <a:p>
            <a:pPr marL="800100" lvl="1" indent="-438150" algn="l">
              <a:buFont typeface="Arial" panose="020B0604020202020204" pitchFamily="34" charset="0"/>
              <a:buChar char="•"/>
            </a:pPr>
            <a:r>
              <a:rPr lang="en-US" sz="1800" dirty="0">
                <a:solidFill>
                  <a:schemeClr val="accent4">
                    <a:lumMod val="50000"/>
                  </a:schemeClr>
                </a:solidFill>
              </a:rPr>
              <a:t>Adapting tenancy management</a:t>
            </a:r>
          </a:p>
          <a:p>
            <a:pPr marL="800100" lvl="1" indent="-438150" algn="l">
              <a:buFont typeface="Arial" panose="020B0604020202020204" pitchFamily="34" charset="0"/>
              <a:buChar char="•"/>
            </a:pPr>
            <a:r>
              <a:rPr lang="en-US" sz="1800" dirty="0">
                <a:solidFill>
                  <a:schemeClr val="accent4">
                    <a:lumMod val="50000"/>
                  </a:schemeClr>
                </a:solidFill>
              </a:rPr>
              <a:t>Fit for purpose stock</a:t>
            </a:r>
          </a:p>
          <a:p>
            <a:pPr marL="1257300" lvl="2" indent="-438150" algn="l">
              <a:buFont typeface="Arial" panose="020B0604020202020204" pitchFamily="34" charset="0"/>
              <a:buChar char="•"/>
            </a:pPr>
            <a:r>
              <a:rPr lang="en-US" sz="1400" dirty="0">
                <a:solidFill>
                  <a:srgbClr val="C00000"/>
                </a:solidFill>
              </a:rPr>
              <a:t>Accessible housing</a:t>
            </a:r>
          </a:p>
          <a:p>
            <a:pPr marL="1257300" lvl="2" indent="-438150" algn="l">
              <a:buFont typeface="Arial" panose="020B0604020202020204" pitchFamily="34" charset="0"/>
              <a:buChar char="•"/>
            </a:pPr>
            <a:r>
              <a:rPr lang="en-US" sz="1400" dirty="0">
                <a:solidFill>
                  <a:srgbClr val="C00000"/>
                </a:solidFill>
              </a:rPr>
              <a:t>Multi-generational/multi-family housing</a:t>
            </a:r>
          </a:p>
          <a:p>
            <a:pPr marL="1257300" lvl="2" indent="-438150" algn="l">
              <a:buFont typeface="Arial" panose="020B0604020202020204" pitchFamily="34" charset="0"/>
              <a:buChar char="•"/>
            </a:pPr>
            <a:r>
              <a:rPr lang="en-US" sz="1400" dirty="0">
                <a:solidFill>
                  <a:srgbClr val="C00000"/>
                </a:solidFill>
              </a:rPr>
              <a:t>Location, location – reap the transport premium into rent</a:t>
            </a:r>
          </a:p>
          <a:p>
            <a:pPr marL="1257300" lvl="2" indent="-438150" algn="l">
              <a:buFont typeface="Arial" panose="020B0604020202020204" pitchFamily="34" charset="0"/>
              <a:buChar char="•"/>
            </a:pPr>
            <a:r>
              <a:rPr lang="en-US" sz="1400" dirty="0">
                <a:solidFill>
                  <a:srgbClr val="C00000"/>
                </a:solidFill>
              </a:rPr>
              <a:t>High performance stock – reap the operating premium into rent</a:t>
            </a:r>
          </a:p>
          <a:p>
            <a:pPr marL="1257300" lvl="2" indent="-438150" algn="l">
              <a:buFont typeface="Arial" panose="020B0604020202020204" pitchFamily="34" charset="0"/>
              <a:buChar char="•"/>
            </a:pPr>
            <a:r>
              <a:rPr lang="en-US" sz="1400" dirty="0" err="1">
                <a:solidFill>
                  <a:srgbClr val="C00000"/>
                </a:solidFill>
              </a:rPr>
              <a:t>Realise</a:t>
            </a:r>
            <a:r>
              <a:rPr lang="en-US" sz="1400" dirty="0">
                <a:solidFill>
                  <a:srgbClr val="C00000"/>
                </a:solidFill>
              </a:rPr>
              <a:t> the downsizers – owner occupation to rent, smaller stock, retirement villages are not the only pathway for older people</a:t>
            </a:r>
          </a:p>
          <a:p>
            <a:pPr marL="800100" lvl="1" indent="-438150" algn="l">
              <a:buFont typeface="Arial" panose="020B0604020202020204" pitchFamily="34" charset="0"/>
              <a:buChar char="•"/>
            </a:pPr>
            <a:r>
              <a:rPr lang="en-US" sz="1800" dirty="0">
                <a:solidFill>
                  <a:schemeClr val="accent4">
                    <a:lumMod val="50000"/>
                  </a:schemeClr>
                </a:solidFill>
              </a:rPr>
              <a:t>Places that give good returns</a:t>
            </a:r>
          </a:p>
          <a:p>
            <a:pPr marL="1257300" lvl="2" indent="-438150" algn="l">
              <a:buFont typeface="Arial" panose="020B0604020202020204" pitchFamily="34" charset="0"/>
              <a:buChar char="•"/>
            </a:pPr>
            <a:r>
              <a:rPr lang="en-US" sz="1400" dirty="0">
                <a:solidFill>
                  <a:srgbClr val="C00000"/>
                </a:solidFill>
              </a:rPr>
              <a:t>Low entry pricing</a:t>
            </a:r>
          </a:p>
          <a:p>
            <a:pPr marL="1257300" lvl="2" indent="-438150" algn="l">
              <a:buFont typeface="Arial" panose="020B0604020202020204" pitchFamily="34" charset="0"/>
              <a:buChar char="•"/>
            </a:pPr>
            <a:r>
              <a:rPr lang="en-US" sz="1400" dirty="0" err="1">
                <a:solidFill>
                  <a:srgbClr val="C00000"/>
                </a:solidFill>
              </a:rPr>
              <a:t>Maximising</a:t>
            </a:r>
            <a:r>
              <a:rPr lang="en-US" sz="1400" dirty="0">
                <a:solidFill>
                  <a:srgbClr val="C00000"/>
                </a:solidFill>
              </a:rPr>
              <a:t> income certainty, reducing maintenance vs unaffordable rents</a:t>
            </a:r>
          </a:p>
          <a:p>
            <a:pPr marL="1257300" lvl="2" indent="-438150" algn="l">
              <a:buFont typeface="Arial" panose="020B0604020202020204" pitchFamily="34" charset="0"/>
              <a:buChar char="•"/>
            </a:pPr>
            <a:r>
              <a:rPr lang="en-US" sz="1400" dirty="0">
                <a:solidFill>
                  <a:srgbClr val="C00000"/>
                </a:solidFill>
              </a:rPr>
              <a:t>Think provincial – ageing NZ, lower house prices</a:t>
            </a:r>
          </a:p>
          <a:p>
            <a:pPr algn="l"/>
            <a:endParaRPr lang="en-NZ" sz="1400" dirty="0">
              <a:solidFill>
                <a:schemeClr val="accent2">
                  <a:lumMod val="50000"/>
                </a:schemeClr>
              </a:solidFill>
            </a:endParaRPr>
          </a:p>
        </p:txBody>
      </p:sp>
      <p:pic>
        <p:nvPicPr>
          <p:cNvPr id="4" name="Picture 3"/>
          <p:cNvPicPr>
            <a:picLocks noChangeAspect="1"/>
          </p:cNvPicPr>
          <p:nvPr/>
        </p:nvPicPr>
        <p:blipFill>
          <a:blip r:embed="rId2"/>
          <a:stretch>
            <a:fillRect/>
          </a:stretch>
        </p:blipFill>
        <p:spPr>
          <a:xfrm>
            <a:off x="4499992" y="5831835"/>
            <a:ext cx="2377646" cy="981541"/>
          </a:xfrm>
          <a:prstGeom prst="rect">
            <a:avLst/>
          </a:prstGeom>
        </p:spPr>
      </p:pic>
    </p:spTree>
    <p:extLst>
      <p:ext uri="{BB962C8B-B14F-4D97-AF65-F5344CB8AC3E}">
        <p14:creationId xmlns:p14="http://schemas.microsoft.com/office/powerpoint/2010/main" val="16566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673</TotalTime>
  <Words>1009</Words>
  <Application>Microsoft Office PowerPoint</Application>
  <PresentationFormat>On-screen Show (4:3)</PresentationFormat>
  <Paragraphs>146</Paragraphs>
  <Slides>21</Slides>
  <Notes>0</Notes>
  <HiddenSlides>0</HiddenSlides>
  <MMClips>0</MMClips>
  <ScaleCrop>false</ScaleCrop>
  <HeadingPairs>
    <vt:vector size="6" baseType="variant">
      <vt:variant>
        <vt:lpstr>Fonts Used</vt:lpstr>
      </vt:variant>
      <vt:variant>
        <vt:i4>2</vt:i4>
      </vt:variant>
      <vt:variant>
        <vt:lpstr>Theme</vt:lpstr>
      </vt:variant>
      <vt:variant>
        <vt:i4>5</vt:i4>
      </vt:variant>
      <vt:variant>
        <vt:lpstr>Slide Titles</vt:lpstr>
      </vt:variant>
      <vt:variant>
        <vt:i4>21</vt:i4>
      </vt:variant>
    </vt:vector>
  </HeadingPairs>
  <TitlesOfParts>
    <vt:vector size="28" baseType="lpstr">
      <vt:lpstr>Arial</vt:lpstr>
      <vt:lpstr>Calibri</vt:lpstr>
      <vt:lpstr>Office Theme</vt:lpstr>
      <vt:lpstr>2_Custom Design</vt:lpstr>
      <vt:lpstr>1_Custom Design</vt:lpstr>
      <vt:lpstr>3_Custom Design</vt:lpstr>
      <vt:lpstr>Custom Design</vt:lpstr>
      <vt:lpstr>Social Housing, NZ’s Tenure Revolution, Ageing Society and Property Investment </vt:lpstr>
      <vt:lpstr>New Opportunities and Challenges</vt:lpstr>
      <vt:lpstr>Diverse Older People – Different Trends But Heading for Rental </vt:lpstr>
      <vt:lpstr>PowerPoint Presentation</vt:lpstr>
      <vt:lpstr>PowerPoint Presentation</vt:lpstr>
      <vt:lpstr>The Good, the Bad and the Ugly</vt:lpstr>
      <vt:lpstr>Real House Price Appreciation 1990-2013</vt:lpstr>
      <vt:lpstr>It’s Going to Get Pretty Complex</vt:lpstr>
      <vt:lpstr>Specialising</vt:lpstr>
      <vt:lpstr>Renting to Older People</vt:lpstr>
      <vt:lpstr>PowerPoint Presentation</vt:lpstr>
      <vt:lpstr>Stock Counts in Getting at the Action</vt:lpstr>
      <vt:lpstr>New alliances, networks and collaborations</vt:lpstr>
      <vt:lpstr>PowerPoint Presentation</vt:lpstr>
      <vt:lpstr>Reducing Complexity </vt:lpstr>
      <vt:lpstr>Responding to new demand and new challenges</vt:lpstr>
      <vt:lpstr>PowerPoint Presentation</vt:lpstr>
      <vt:lpstr>Ageing Well Science Challenge – Tenure Revolution Research</vt:lpstr>
      <vt:lpstr>Ageing Well Science Challenge – Tenure Revolution Research</vt:lpstr>
      <vt:lpstr>Ageing Well Science Challenge – Tenure Revolution Research</vt:lpstr>
      <vt:lpstr>Ageing Well Science Challenge – Tenure Revolution Research</vt:lpstr>
    </vt:vector>
  </TitlesOfParts>
  <Company>Ministry of Economic Development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Abi Holt</dc:creator>
  <cp:lastModifiedBy>Jan Hains</cp:lastModifiedBy>
  <cp:revision>67</cp:revision>
  <cp:lastPrinted>2016-10-07T02:43:17Z</cp:lastPrinted>
  <dcterms:created xsi:type="dcterms:W3CDTF">2014-06-24T20:23:29Z</dcterms:created>
  <dcterms:modified xsi:type="dcterms:W3CDTF">2016-10-21T02:44:39Z</dcterms:modified>
</cp:coreProperties>
</file>