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9"/>
  </p:notesMasterIdLst>
  <p:sldIdLst>
    <p:sldId id="270" r:id="rId4"/>
    <p:sldId id="267" r:id="rId5"/>
    <p:sldId id="257" r:id="rId6"/>
    <p:sldId id="258" r:id="rId7"/>
    <p:sldId id="259" r:id="rId8"/>
    <p:sldId id="260" r:id="rId9"/>
    <p:sldId id="261" r:id="rId10"/>
    <p:sldId id="268" r:id="rId11"/>
    <p:sldId id="269" r:id="rId12"/>
    <p:sldId id="262" r:id="rId13"/>
    <p:sldId id="263" r:id="rId14"/>
    <p:sldId id="264" r:id="rId15"/>
    <p:sldId id="265" r:id="rId16"/>
    <p:sldId id="266"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72"/>
    <a:srgbClr val="0AB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4" d="100"/>
          <a:sy n="74" d="100"/>
        </p:scale>
        <p:origin x="45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B216C-7DFE-4093-8316-DA9A0EF8B6BD}" type="doc">
      <dgm:prSet loTypeId="urn:microsoft.com/office/officeart/2005/8/layout/matrix3" loCatId="matrix" qsTypeId="urn:microsoft.com/office/officeart/2005/8/quickstyle/simple1" qsCatId="simple" csTypeId="urn:microsoft.com/office/officeart/2005/8/colors/accent5_2" csCatId="accent5" phldr="1"/>
      <dgm:spPr/>
      <dgm:t>
        <a:bodyPr/>
        <a:lstStyle/>
        <a:p>
          <a:endParaRPr lang="en-NZ"/>
        </a:p>
      </dgm:t>
    </dgm:pt>
    <dgm:pt modelId="{0BABA65E-CD8C-40FF-A4C0-F1B1DEC3A6DE}">
      <dgm:prSet phldrT="[Text]" custT="1"/>
      <dgm:spPr>
        <a:solidFill>
          <a:srgbClr val="006472"/>
        </a:solidFill>
      </dgm:spPr>
      <dgm:t>
        <a:bodyPr/>
        <a:lstStyle/>
        <a:p>
          <a:r>
            <a:rPr lang="en-NZ" sz="2000" dirty="0" smtClean="0"/>
            <a:t>80% of tenancies have private sector landlords</a:t>
          </a:r>
          <a:endParaRPr lang="en-NZ" sz="2000" dirty="0"/>
        </a:p>
      </dgm:t>
    </dgm:pt>
    <dgm:pt modelId="{BB4FF2E2-1A0D-4872-8BF1-C4D468FE0921}" type="parTrans" cxnId="{4DA287FF-CCDD-4FC8-B058-95E4830B4C07}">
      <dgm:prSet/>
      <dgm:spPr/>
      <dgm:t>
        <a:bodyPr/>
        <a:lstStyle/>
        <a:p>
          <a:endParaRPr lang="en-NZ"/>
        </a:p>
      </dgm:t>
    </dgm:pt>
    <dgm:pt modelId="{4776FC3E-0685-4D45-A00C-71FA4EF2B09A}" type="sibTrans" cxnId="{4DA287FF-CCDD-4FC8-B058-95E4830B4C07}">
      <dgm:prSet/>
      <dgm:spPr/>
      <dgm:t>
        <a:bodyPr/>
        <a:lstStyle/>
        <a:p>
          <a:endParaRPr lang="en-NZ"/>
        </a:p>
      </dgm:t>
    </dgm:pt>
    <dgm:pt modelId="{16337829-050A-4565-BDA2-8052B7785586}">
      <dgm:prSet phldrT="[Text]" custT="1"/>
      <dgm:spPr>
        <a:solidFill>
          <a:srgbClr val="006472"/>
        </a:solidFill>
      </dgm:spPr>
      <dgm:t>
        <a:bodyPr/>
        <a:lstStyle/>
        <a:p>
          <a:r>
            <a:rPr lang="en-NZ" sz="2000" dirty="0" smtClean="0"/>
            <a:t>150,000 vulnerable (low income) tenants</a:t>
          </a:r>
          <a:endParaRPr lang="en-NZ" sz="2000" dirty="0"/>
        </a:p>
      </dgm:t>
    </dgm:pt>
    <dgm:pt modelId="{EEF19F28-9E52-496A-8AF1-01A09CD3EEC4}" type="parTrans" cxnId="{0515D3B6-38CB-462E-9FB5-6F698980673C}">
      <dgm:prSet/>
      <dgm:spPr/>
      <dgm:t>
        <a:bodyPr/>
        <a:lstStyle/>
        <a:p>
          <a:endParaRPr lang="en-NZ"/>
        </a:p>
      </dgm:t>
    </dgm:pt>
    <dgm:pt modelId="{7A3E1153-3FDA-4E44-90DE-0E5DE5D1315F}" type="sibTrans" cxnId="{0515D3B6-38CB-462E-9FB5-6F698980673C}">
      <dgm:prSet/>
      <dgm:spPr/>
      <dgm:t>
        <a:bodyPr/>
        <a:lstStyle/>
        <a:p>
          <a:endParaRPr lang="en-NZ"/>
        </a:p>
      </dgm:t>
    </dgm:pt>
    <dgm:pt modelId="{747CCC69-211E-4C7E-A084-0FF70090F0A5}">
      <dgm:prSet phldrT="[Text]" custT="1"/>
      <dgm:spPr>
        <a:solidFill>
          <a:srgbClr val="006472"/>
        </a:solidFill>
      </dgm:spPr>
      <dgm:t>
        <a:bodyPr/>
        <a:lstStyle/>
        <a:p>
          <a:r>
            <a:rPr lang="en-NZ" sz="2000" dirty="0" smtClean="0"/>
            <a:t>Approximately 180,000 rental properties inadequately insula</a:t>
          </a:r>
          <a:r>
            <a:rPr lang="en-NZ" sz="1800" dirty="0" smtClean="0"/>
            <a:t>ted</a:t>
          </a:r>
          <a:endParaRPr lang="en-NZ" sz="1800" dirty="0"/>
        </a:p>
      </dgm:t>
    </dgm:pt>
    <dgm:pt modelId="{6A1F8062-1958-4521-A792-F31D6BB1B199}" type="parTrans" cxnId="{371CC50F-1161-40D7-BCD2-8F01C11BDB77}">
      <dgm:prSet/>
      <dgm:spPr/>
      <dgm:t>
        <a:bodyPr/>
        <a:lstStyle/>
        <a:p>
          <a:endParaRPr lang="en-NZ"/>
        </a:p>
      </dgm:t>
    </dgm:pt>
    <dgm:pt modelId="{26BA4937-64EC-4DAA-8847-2AE41CA93EA6}" type="sibTrans" cxnId="{371CC50F-1161-40D7-BCD2-8F01C11BDB77}">
      <dgm:prSet/>
      <dgm:spPr/>
      <dgm:t>
        <a:bodyPr/>
        <a:lstStyle/>
        <a:p>
          <a:endParaRPr lang="en-NZ"/>
        </a:p>
      </dgm:t>
    </dgm:pt>
    <dgm:pt modelId="{68197DF2-8CD1-4E8A-B411-7A9FD515A289}">
      <dgm:prSet phldrT="[Text]" custT="1"/>
      <dgm:spPr>
        <a:solidFill>
          <a:srgbClr val="006472"/>
        </a:solidFill>
      </dgm:spPr>
      <dgm:t>
        <a:bodyPr/>
        <a:lstStyle/>
        <a:p>
          <a:r>
            <a:rPr lang="en-NZ" sz="2000" dirty="0" smtClean="0"/>
            <a:t>Approximately 120,000 properties have poor or no smoke alarms</a:t>
          </a:r>
          <a:endParaRPr lang="en-NZ" sz="2000" dirty="0"/>
        </a:p>
      </dgm:t>
    </dgm:pt>
    <dgm:pt modelId="{0C31CEEF-A4AA-4996-8919-895B7226A3DC}" type="parTrans" cxnId="{5A3FD475-61CA-4490-A623-1F2E4B021DB5}">
      <dgm:prSet/>
      <dgm:spPr/>
      <dgm:t>
        <a:bodyPr/>
        <a:lstStyle/>
        <a:p>
          <a:endParaRPr lang="en-NZ"/>
        </a:p>
      </dgm:t>
    </dgm:pt>
    <dgm:pt modelId="{60968445-1A8C-4522-8F00-3774CEDDD656}" type="sibTrans" cxnId="{5A3FD475-61CA-4490-A623-1F2E4B021DB5}">
      <dgm:prSet/>
      <dgm:spPr/>
      <dgm:t>
        <a:bodyPr/>
        <a:lstStyle/>
        <a:p>
          <a:endParaRPr lang="en-NZ"/>
        </a:p>
      </dgm:t>
    </dgm:pt>
    <dgm:pt modelId="{A2A1FC13-F7BB-4DD0-BDA3-0E5486F30F5B}" type="pres">
      <dgm:prSet presAssocID="{323B216C-7DFE-4093-8316-DA9A0EF8B6BD}" presName="matrix" presStyleCnt="0">
        <dgm:presLayoutVars>
          <dgm:chMax val="1"/>
          <dgm:dir/>
          <dgm:resizeHandles val="exact"/>
        </dgm:presLayoutVars>
      </dgm:prSet>
      <dgm:spPr/>
      <dgm:t>
        <a:bodyPr/>
        <a:lstStyle/>
        <a:p>
          <a:endParaRPr lang="en-NZ"/>
        </a:p>
      </dgm:t>
    </dgm:pt>
    <dgm:pt modelId="{F2B5F05C-FC78-4D07-A935-7472D5BEF936}" type="pres">
      <dgm:prSet presAssocID="{323B216C-7DFE-4093-8316-DA9A0EF8B6BD}" presName="diamond" presStyleLbl="bgShp" presStyleIdx="0" presStyleCnt="1"/>
      <dgm:spPr/>
    </dgm:pt>
    <dgm:pt modelId="{9100CE36-486E-4C96-B3D5-356CF017ACA1}" type="pres">
      <dgm:prSet presAssocID="{323B216C-7DFE-4093-8316-DA9A0EF8B6BD}" presName="quad1" presStyleLbl="node1" presStyleIdx="0" presStyleCnt="4" custScaleX="158658" custLinFactNeighborX="-35541" custLinFactNeighborY="10665">
        <dgm:presLayoutVars>
          <dgm:chMax val="0"/>
          <dgm:chPref val="0"/>
          <dgm:bulletEnabled val="1"/>
        </dgm:presLayoutVars>
      </dgm:prSet>
      <dgm:spPr/>
      <dgm:t>
        <a:bodyPr/>
        <a:lstStyle/>
        <a:p>
          <a:endParaRPr lang="en-NZ"/>
        </a:p>
      </dgm:t>
    </dgm:pt>
    <dgm:pt modelId="{7534B9E0-0FAF-41DA-BE63-313D772751CC}" type="pres">
      <dgm:prSet presAssocID="{323B216C-7DFE-4093-8316-DA9A0EF8B6BD}" presName="quad2" presStyleLbl="node1" presStyleIdx="1" presStyleCnt="4" custScaleX="162497" custLinFactNeighborX="25052" custLinFactNeighborY="10665">
        <dgm:presLayoutVars>
          <dgm:chMax val="0"/>
          <dgm:chPref val="0"/>
          <dgm:bulletEnabled val="1"/>
        </dgm:presLayoutVars>
      </dgm:prSet>
      <dgm:spPr/>
      <dgm:t>
        <a:bodyPr/>
        <a:lstStyle/>
        <a:p>
          <a:endParaRPr lang="en-NZ"/>
        </a:p>
      </dgm:t>
    </dgm:pt>
    <dgm:pt modelId="{D0AAE5DC-F964-46B1-99E0-BC3815A76C4E}" type="pres">
      <dgm:prSet presAssocID="{323B216C-7DFE-4093-8316-DA9A0EF8B6BD}" presName="quad3" presStyleLbl="node1" presStyleIdx="2" presStyleCnt="4" custScaleX="161895" custScaleY="101391" custLinFactNeighborX="-33923" custLinFactNeighborY="8742">
        <dgm:presLayoutVars>
          <dgm:chMax val="0"/>
          <dgm:chPref val="0"/>
          <dgm:bulletEnabled val="1"/>
        </dgm:presLayoutVars>
      </dgm:prSet>
      <dgm:spPr/>
      <dgm:t>
        <a:bodyPr/>
        <a:lstStyle/>
        <a:p>
          <a:endParaRPr lang="en-NZ"/>
        </a:p>
      </dgm:t>
    </dgm:pt>
    <dgm:pt modelId="{79566A0D-0923-439C-BACE-C94EF7341A2B}" type="pres">
      <dgm:prSet presAssocID="{323B216C-7DFE-4093-8316-DA9A0EF8B6BD}" presName="quad4" presStyleLbl="node1" presStyleIdx="3" presStyleCnt="4" custScaleX="162977" custScaleY="100000" custLinFactNeighborX="29550" custLinFactNeighborY="8046">
        <dgm:presLayoutVars>
          <dgm:chMax val="0"/>
          <dgm:chPref val="0"/>
          <dgm:bulletEnabled val="1"/>
        </dgm:presLayoutVars>
      </dgm:prSet>
      <dgm:spPr/>
      <dgm:t>
        <a:bodyPr/>
        <a:lstStyle/>
        <a:p>
          <a:endParaRPr lang="en-NZ"/>
        </a:p>
      </dgm:t>
    </dgm:pt>
  </dgm:ptLst>
  <dgm:cxnLst>
    <dgm:cxn modelId="{F08D3B95-3145-43EC-97AF-F986E1A4A71C}" type="presOf" srcId="{68197DF2-8CD1-4E8A-B411-7A9FD515A289}" destId="{79566A0D-0923-439C-BACE-C94EF7341A2B}" srcOrd="0" destOrd="0" presId="urn:microsoft.com/office/officeart/2005/8/layout/matrix3"/>
    <dgm:cxn modelId="{351ECB18-5999-4E56-B43D-A02EFBCA07EB}" type="presOf" srcId="{747CCC69-211E-4C7E-A084-0FF70090F0A5}" destId="{D0AAE5DC-F964-46B1-99E0-BC3815A76C4E}" srcOrd="0" destOrd="0" presId="urn:microsoft.com/office/officeart/2005/8/layout/matrix3"/>
    <dgm:cxn modelId="{4DA287FF-CCDD-4FC8-B058-95E4830B4C07}" srcId="{323B216C-7DFE-4093-8316-DA9A0EF8B6BD}" destId="{0BABA65E-CD8C-40FF-A4C0-F1B1DEC3A6DE}" srcOrd="0" destOrd="0" parTransId="{BB4FF2E2-1A0D-4872-8BF1-C4D468FE0921}" sibTransId="{4776FC3E-0685-4D45-A00C-71FA4EF2B09A}"/>
    <dgm:cxn modelId="{0515D3B6-38CB-462E-9FB5-6F698980673C}" srcId="{323B216C-7DFE-4093-8316-DA9A0EF8B6BD}" destId="{16337829-050A-4565-BDA2-8052B7785586}" srcOrd="1" destOrd="0" parTransId="{EEF19F28-9E52-496A-8AF1-01A09CD3EEC4}" sibTransId="{7A3E1153-3FDA-4E44-90DE-0E5DE5D1315F}"/>
    <dgm:cxn modelId="{C58F8F39-2E89-40FF-93B8-DE291C527A95}" type="presOf" srcId="{16337829-050A-4565-BDA2-8052B7785586}" destId="{7534B9E0-0FAF-41DA-BE63-313D772751CC}" srcOrd="0" destOrd="0" presId="urn:microsoft.com/office/officeart/2005/8/layout/matrix3"/>
    <dgm:cxn modelId="{79B41C32-80D1-40A5-9730-0002E5DFC592}" type="presOf" srcId="{323B216C-7DFE-4093-8316-DA9A0EF8B6BD}" destId="{A2A1FC13-F7BB-4DD0-BDA3-0E5486F30F5B}" srcOrd="0" destOrd="0" presId="urn:microsoft.com/office/officeart/2005/8/layout/matrix3"/>
    <dgm:cxn modelId="{371CC50F-1161-40D7-BCD2-8F01C11BDB77}" srcId="{323B216C-7DFE-4093-8316-DA9A0EF8B6BD}" destId="{747CCC69-211E-4C7E-A084-0FF70090F0A5}" srcOrd="2" destOrd="0" parTransId="{6A1F8062-1958-4521-A792-F31D6BB1B199}" sibTransId="{26BA4937-64EC-4DAA-8847-2AE41CA93EA6}"/>
    <dgm:cxn modelId="{996A7DBD-C1B7-498F-BC74-E76E209817C8}" type="presOf" srcId="{0BABA65E-CD8C-40FF-A4C0-F1B1DEC3A6DE}" destId="{9100CE36-486E-4C96-B3D5-356CF017ACA1}" srcOrd="0" destOrd="0" presId="urn:microsoft.com/office/officeart/2005/8/layout/matrix3"/>
    <dgm:cxn modelId="{5A3FD475-61CA-4490-A623-1F2E4B021DB5}" srcId="{323B216C-7DFE-4093-8316-DA9A0EF8B6BD}" destId="{68197DF2-8CD1-4E8A-B411-7A9FD515A289}" srcOrd="3" destOrd="0" parTransId="{0C31CEEF-A4AA-4996-8919-895B7226A3DC}" sibTransId="{60968445-1A8C-4522-8F00-3774CEDDD656}"/>
    <dgm:cxn modelId="{E85AA11C-9D89-4642-A52E-06D67810F2AA}" type="presParOf" srcId="{A2A1FC13-F7BB-4DD0-BDA3-0E5486F30F5B}" destId="{F2B5F05C-FC78-4D07-A935-7472D5BEF936}" srcOrd="0" destOrd="0" presId="urn:microsoft.com/office/officeart/2005/8/layout/matrix3"/>
    <dgm:cxn modelId="{43249319-27E4-427F-8EAC-751734837347}" type="presParOf" srcId="{A2A1FC13-F7BB-4DD0-BDA3-0E5486F30F5B}" destId="{9100CE36-486E-4C96-B3D5-356CF017ACA1}" srcOrd="1" destOrd="0" presId="urn:microsoft.com/office/officeart/2005/8/layout/matrix3"/>
    <dgm:cxn modelId="{943782D2-C94F-4031-9BE9-6F1C433F445A}" type="presParOf" srcId="{A2A1FC13-F7BB-4DD0-BDA3-0E5486F30F5B}" destId="{7534B9E0-0FAF-41DA-BE63-313D772751CC}" srcOrd="2" destOrd="0" presId="urn:microsoft.com/office/officeart/2005/8/layout/matrix3"/>
    <dgm:cxn modelId="{2410D9B7-577E-4156-9AD0-F0E434596EA7}" type="presParOf" srcId="{A2A1FC13-F7BB-4DD0-BDA3-0E5486F30F5B}" destId="{D0AAE5DC-F964-46B1-99E0-BC3815A76C4E}" srcOrd="3" destOrd="0" presId="urn:microsoft.com/office/officeart/2005/8/layout/matrix3"/>
    <dgm:cxn modelId="{82CA338F-FD02-48ED-BBF0-7345DF16BCDD}" type="presParOf" srcId="{A2A1FC13-F7BB-4DD0-BDA3-0E5486F30F5B}" destId="{79566A0D-0923-439C-BACE-C94EF7341A2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10201-01EC-4DFD-BB54-B5D173E5E19C}" type="datetimeFigureOut">
              <a:rPr lang="en-NZ" smtClean="0"/>
              <a:t>20/10/2017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D483B-7291-4900-B941-BC494B95D754}" type="slidenum">
              <a:rPr lang="en-NZ" smtClean="0"/>
              <a:t>‹#›</a:t>
            </a:fld>
            <a:endParaRPr lang="en-NZ"/>
          </a:p>
        </p:txBody>
      </p:sp>
    </p:spTree>
    <p:extLst>
      <p:ext uri="{BB962C8B-B14F-4D97-AF65-F5344CB8AC3E}">
        <p14:creationId xmlns:p14="http://schemas.microsoft.com/office/powerpoint/2010/main" val="62415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3</a:t>
            </a:fld>
            <a:endParaRPr lang="en-NZ"/>
          </a:p>
        </p:txBody>
      </p:sp>
    </p:spTree>
    <p:extLst>
      <p:ext uri="{BB962C8B-B14F-4D97-AF65-F5344CB8AC3E}">
        <p14:creationId xmlns:p14="http://schemas.microsoft.com/office/powerpoint/2010/main" val="308273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14</a:t>
            </a:fld>
            <a:endParaRPr lang="en-NZ"/>
          </a:p>
        </p:txBody>
      </p:sp>
    </p:spTree>
    <p:extLst>
      <p:ext uri="{BB962C8B-B14F-4D97-AF65-F5344CB8AC3E}">
        <p14:creationId xmlns:p14="http://schemas.microsoft.com/office/powerpoint/2010/main" val="208451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4</a:t>
            </a:fld>
            <a:endParaRPr lang="en-NZ"/>
          </a:p>
        </p:txBody>
      </p:sp>
    </p:spTree>
    <p:extLst>
      <p:ext uri="{BB962C8B-B14F-4D97-AF65-F5344CB8AC3E}">
        <p14:creationId xmlns:p14="http://schemas.microsoft.com/office/powerpoint/2010/main" val="369985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5</a:t>
            </a:fld>
            <a:endParaRPr lang="en-NZ"/>
          </a:p>
        </p:txBody>
      </p:sp>
    </p:spTree>
    <p:extLst>
      <p:ext uri="{BB962C8B-B14F-4D97-AF65-F5344CB8AC3E}">
        <p14:creationId xmlns:p14="http://schemas.microsoft.com/office/powerpoint/2010/main" val="372025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6</a:t>
            </a:fld>
            <a:endParaRPr lang="en-NZ"/>
          </a:p>
        </p:txBody>
      </p:sp>
    </p:spTree>
    <p:extLst>
      <p:ext uri="{BB962C8B-B14F-4D97-AF65-F5344CB8AC3E}">
        <p14:creationId xmlns:p14="http://schemas.microsoft.com/office/powerpoint/2010/main" val="99291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7</a:t>
            </a:fld>
            <a:endParaRPr lang="en-NZ"/>
          </a:p>
        </p:txBody>
      </p:sp>
    </p:spTree>
    <p:extLst>
      <p:ext uri="{BB962C8B-B14F-4D97-AF65-F5344CB8AC3E}">
        <p14:creationId xmlns:p14="http://schemas.microsoft.com/office/powerpoint/2010/main" val="210877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10</a:t>
            </a:fld>
            <a:endParaRPr lang="en-NZ"/>
          </a:p>
        </p:txBody>
      </p:sp>
    </p:spTree>
    <p:extLst>
      <p:ext uri="{BB962C8B-B14F-4D97-AF65-F5344CB8AC3E}">
        <p14:creationId xmlns:p14="http://schemas.microsoft.com/office/powerpoint/2010/main" val="258452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11</a:t>
            </a:fld>
            <a:endParaRPr lang="en-NZ"/>
          </a:p>
        </p:txBody>
      </p:sp>
    </p:spTree>
    <p:extLst>
      <p:ext uri="{BB962C8B-B14F-4D97-AF65-F5344CB8AC3E}">
        <p14:creationId xmlns:p14="http://schemas.microsoft.com/office/powerpoint/2010/main" val="283731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12</a:t>
            </a:fld>
            <a:endParaRPr lang="en-NZ"/>
          </a:p>
        </p:txBody>
      </p:sp>
    </p:spTree>
    <p:extLst>
      <p:ext uri="{BB962C8B-B14F-4D97-AF65-F5344CB8AC3E}">
        <p14:creationId xmlns:p14="http://schemas.microsoft.com/office/powerpoint/2010/main" val="49068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NZ" baseline="0" dirty="0" smtClean="0"/>
          </a:p>
          <a:p>
            <a:pPr rtl="0"/>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2D41B148-FD0A-4135-9040-940BE855433D}" type="slidenum">
              <a:rPr lang="en-NZ" smtClean="0"/>
              <a:pPr>
                <a:defRPr/>
              </a:pPr>
              <a:t>13</a:t>
            </a:fld>
            <a:endParaRPr lang="en-NZ"/>
          </a:p>
        </p:txBody>
      </p:sp>
    </p:spTree>
    <p:extLst>
      <p:ext uri="{BB962C8B-B14F-4D97-AF65-F5344CB8AC3E}">
        <p14:creationId xmlns:p14="http://schemas.microsoft.com/office/powerpoint/2010/main" val="287842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545E48C-04E8-40F1-82CD-A4247405E1A4}" type="datetimeFigureOut">
              <a:rPr lang="en-NZ" smtClean="0"/>
              <a:t>20/10/2017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66867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45E48C-04E8-40F1-82CD-A4247405E1A4}" type="datetimeFigureOut">
              <a:rPr lang="en-NZ" smtClean="0"/>
              <a:t>20/10/2017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405787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45E48C-04E8-40F1-82CD-A4247405E1A4}" type="datetimeFigureOut">
              <a:rPr lang="en-NZ" smtClean="0"/>
              <a:t>20/10/2017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139880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9984" y="1918105"/>
            <a:ext cx="9968459" cy="546155"/>
          </a:xfrm>
        </p:spPr>
        <p:txBody>
          <a:bodyPr anchor="b">
            <a:normAutofit/>
          </a:bodyPr>
          <a:lstStyle>
            <a:lvl1pPr algn="l">
              <a:defRPr sz="4300" b="1" baseline="0">
                <a:solidFill>
                  <a:srgbClr val="056D3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471" y="2824396"/>
            <a:ext cx="9725044" cy="501667"/>
          </a:xfrm>
        </p:spPr>
        <p:txBody>
          <a:bodyPr>
            <a:normAutofit/>
          </a:bodyPr>
          <a:lstStyle>
            <a:lvl1pPr marL="0" indent="0" algn="l">
              <a:buNone/>
              <a:defRPr sz="2100" baseline="0">
                <a:solidFill>
                  <a:srgbClr val="54A03B"/>
                </a:solidFill>
              </a:defRPr>
            </a:lvl1pPr>
            <a:lvl2pPr marL="609585" indent="0" algn="ctr">
              <a:buNone/>
              <a:defRPr sz="2700"/>
            </a:lvl2pPr>
            <a:lvl3pPr marL="1219170" indent="0" algn="ctr">
              <a:buNone/>
              <a:defRPr sz="2400"/>
            </a:lvl3pPr>
            <a:lvl4pPr marL="1828754" indent="0" algn="ctr">
              <a:buNone/>
              <a:defRPr sz="2100"/>
            </a:lvl4pPr>
            <a:lvl5pPr marL="2438339" indent="0" algn="ctr">
              <a:buNone/>
              <a:defRPr sz="2100"/>
            </a:lvl5pPr>
            <a:lvl6pPr marL="3047924" indent="0" algn="ctr">
              <a:buNone/>
              <a:defRPr sz="2100"/>
            </a:lvl6pPr>
            <a:lvl7pPr marL="3657509" indent="0" algn="ctr">
              <a:buNone/>
              <a:defRPr sz="2100"/>
            </a:lvl7pPr>
            <a:lvl8pPr marL="4267093" indent="0" algn="ctr">
              <a:buNone/>
              <a:defRPr sz="2100"/>
            </a:lvl8pPr>
            <a:lvl9pPr marL="4876678" indent="0" algn="ctr">
              <a:buNone/>
              <a:defRPr sz="2100"/>
            </a:lvl9pPr>
          </a:lstStyle>
          <a:p>
            <a:r>
              <a:rPr lang="en-US" smtClean="0"/>
              <a:t>Click to edit Master subtitle style</a:t>
            </a:r>
            <a:endParaRPr lang="en-US" dirty="0"/>
          </a:p>
        </p:txBody>
      </p:sp>
    </p:spTree>
    <p:extLst>
      <p:ext uri="{BB962C8B-B14F-4D97-AF65-F5344CB8AC3E}">
        <p14:creationId xmlns:p14="http://schemas.microsoft.com/office/powerpoint/2010/main" val="19244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D3D"/>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914377" indent="-304792">
              <a:buFont typeface="Calibri" panose="020F0502020204030204" pitchFamily="34" charset="0"/>
              <a:buChar char="̶"/>
              <a:defRPr/>
            </a:lvl2pPr>
            <a:lvl4pPr marL="2133547" indent="-304792">
              <a:buFont typeface="Calibri" panose="020F0502020204030204" pitchFamily="34" charset="0"/>
              <a:buChar char="–"/>
              <a:defRPr/>
            </a:lvl4pPr>
            <a:lvl5pPr marL="2743131" indent="-304792">
              <a:buFont typeface="Calibri" panose="020F050202020403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45890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422441" y="292003"/>
            <a:ext cx="9968459" cy="1064303"/>
          </a:xfrm>
        </p:spPr>
        <p:txBody>
          <a:bodyPr anchor="b">
            <a:normAutofit/>
          </a:bodyPr>
          <a:lstStyle>
            <a:lvl1pPr algn="l">
              <a:defRPr sz="4300">
                <a:solidFill>
                  <a:srgbClr val="056D3D"/>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422441" y="1395990"/>
            <a:ext cx="9948472" cy="1976493"/>
          </a:xfrm>
        </p:spPr>
        <p:txBody>
          <a:bodyPr>
            <a:normAutofit/>
          </a:bodyPr>
          <a:lstStyle>
            <a:lvl1pPr marL="0" indent="0" algn="l">
              <a:buNone/>
              <a:defRPr sz="2000">
                <a:solidFill>
                  <a:schemeClr val="tx1"/>
                </a:solidFill>
              </a:defRPr>
            </a:lvl1pPr>
            <a:lvl2pPr marL="609585" indent="0" algn="ctr">
              <a:buNone/>
              <a:defRPr sz="2700"/>
            </a:lvl2pPr>
            <a:lvl3pPr marL="1219170" indent="0" algn="ctr">
              <a:buNone/>
              <a:defRPr sz="2400"/>
            </a:lvl3pPr>
            <a:lvl4pPr marL="1828754" indent="0" algn="ctr">
              <a:buNone/>
              <a:defRPr sz="2100"/>
            </a:lvl4pPr>
            <a:lvl5pPr marL="2438339" indent="0" algn="ctr">
              <a:buNone/>
              <a:defRPr sz="2100"/>
            </a:lvl5pPr>
            <a:lvl6pPr marL="3047924" indent="0" algn="ctr">
              <a:buNone/>
              <a:defRPr sz="2100"/>
            </a:lvl6pPr>
            <a:lvl7pPr marL="3657509" indent="0" algn="ctr">
              <a:buNone/>
              <a:defRPr sz="2100"/>
            </a:lvl7pPr>
            <a:lvl8pPr marL="4267093" indent="0" algn="ctr">
              <a:buNone/>
              <a:defRPr sz="2100"/>
            </a:lvl8pPr>
            <a:lvl9pPr marL="4876678" indent="0" algn="ctr">
              <a:buNone/>
              <a:defRPr sz="2100"/>
            </a:lvl9pPr>
          </a:lstStyle>
          <a:p>
            <a:r>
              <a:rPr lang="en-US" smtClean="0"/>
              <a:t>Click to edit Master subtitle style</a:t>
            </a:r>
            <a:endParaRPr lang="en-US" dirty="0"/>
          </a:p>
        </p:txBody>
      </p:sp>
    </p:spTree>
    <p:extLst>
      <p:ext uri="{BB962C8B-B14F-4D97-AF65-F5344CB8AC3E}">
        <p14:creationId xmlns:p14="http://schemas.microsoft.com/office/powerpoint/2010/main" val="368371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6333" y="238125"/>
            <a:ext cx="11499961" cy="795339"/>
          </a:xfrm>
        </p:spPr>
        <p:txBody>
          <a:bodyPr/>
          <a:lstStyle>
            <a:lvl1pPr>
              <a:defRPr>
                <a:solidFill>
                  <a:srgbClr val="056D3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67632" y="153686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685" y="1526172"/>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2267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D3D"/>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8886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582636591"/>
      </p:ext>
    </p:extLst>
  </p:cSld>
  <p:clrMapOvr>
    <a:masterClrMapping/>
  </p:clrMapOvr>
  <p:transition spd="med"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457238271"/>
      </p:ext>
    </p:extLst>
  </p:cSld>
  <p:clrMapOvr>
    <a:masterClrMapping/>
  </p:clrMapOvr>
  <p:transition spd="med"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448150088"/>
      </p:ext>
    </p:extLst>
  </p:cSld>
  <p:clrMapOvr>
    <a:masterClrMapping/>
  </p:clrMapOvr>
  <p:transition spd="med"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45E48C-04E8-40F1-82CD-A4247405E1A4}" type="datetimeFigureOut">
              <a:rPr lang="en-NZ" smtClean="0"/>
              <a:t>20/10/2017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227847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80754937"/>
      </p:ext>
    </p:extLst>
  </p:cSld>
  <p:clrMapOvr>
    <a:masterClrMapping/>
  </p:clrMapOvr>
  <p:transition spd="med"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80485000"/>
      </p:ext>
    </p:extLst>
  </p:cSld>
  <p:clrMapOvr>
    <a:masterClrMapping/>
  </p:clrMapOvr>
  <p:transition spd="med"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270466239"/>
      </p:ext>
    </p:extLst>
  </p:cSld>
  <p:clrMapOvr>
    <a:masterClrMapping/>
  </p:clrMapOvr>
  <p:transition spd="med"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33907567"/>
      </p:ext>
    </p:extLst>
  </p:cSld>
  <p:clrMapOvr>
    <a:masterClrMapping/>
  </p:clrMapOvr>
  <p:transition spd="med"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105671981"/>
      </p:ext>
    </p:extLst>
  </p:cSld>
  <p:clrMapOvr>
    <a:masterClrMapping/>
  </p:clrMapOvr>
  <p:transition spd="med"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32888068"/>
      </p:ext>
    </p:extLst>
  </p:cSld>
  <p:clrMapOvr>
    <a:masterClrMapping/>
  </p:clrMapOvr>
  <p:transition spd="med"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55586554"/>
      </p:ext>
    </p:extLst>
  </p:cSld>
  <p:clrMapOvr>
    <a:masterClrMapping/>
  </p:clrMapOvr>
  <p:transition spd="med"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677252856"/>
      </p:ext>
    </p:extLst>
  </p:cSld>
  <p:clrMapOvr>
    <a:masterClrMapping/>
  </p:clrMapOvr>
  <p:transition spd="med"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5E48C-04E8-40F1-82CD-A4247405E1A4}" type="datetimeFigureOut">
              <a:rPr lang="en-NZ" smtClean="0"/>
              <a:t>20/10/2017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84662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545E48C-04E8-40F1-82CD-A4247405E1A4}" type="datetimeFigureOut">
              <a:rPr lang="en-NZ" smtClean="0"/>
              <a:t>20/10/2017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13347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545E48C-04E8-40F1-82CD-A4247405E1A4}" type="datetimeFigureOut">
              <a:rPr lang="en-NZ" smtClean="0"/>
              <a:t>20/10/2017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169878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545E48C-04E8-40F1-82CD-A4247405E1A4}" type="datetimeFigureOut">
              <a:rPr lang="en-NZ" smtClean="0"/>
              <a:t>20/10/2017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131831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5E48C-04E8-40F1-82CD-A4247405E1A4}" type="datetimeFigureOut">
              <a:rPr lang="en-NZ" smtClean="0"/>
              <a:t>20/10/2017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327486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5E48C-04E8-40F1-82CD-A4247405E1A4}" type="datetimeFigureOut">
              <a:rPr lang="en-NZ" smtClean="0"/>
              <a:t>20/10/2017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239962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5E48C-04E8-40F1-82CD-A4247405E1A4}" type="datetimeFigureOut">
              <a:rPr lang="en-NZ" smtClean="0"/>
              <a:t>20/10/2017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35E2355-0929-4064-9C66-69DA30A84331}" type="slidenum">
              <a:rPr lang="en-NZ" smtClean="0"/>
              <a:t>‹#›</a:t>
            </a:fld>
            <a:endParaRPr lang="en-NZ"/>
          </a:p>
        </p:txBody>
      </p:sp>
    </p:spTree>
    <p:extLst>
      <p:ext uri="{BB962C8B-B14F-4D97-AF65-F5344CB8AC3E}">
        <p14:creationId xmlns:p14="http://schemas.microsoft.com/office/powerpoint/2010/main" val="397452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5E48C-04E8-40F1-82CD-A4247405E1A4}" type="datetimeFigureOut">
              <a:rPr lang="en-NZ" smtClean="0"/>
              <a:t>20/10/2017</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E2355-0929-4064-9C66-69DA30A84331}" type="slidenum">
              <a:rPr lang="en-NZ" smtClean="0"/>
              <a:t>‹#›</a:t>
            </a:fld>
            <a:endParaRPr lang="en-NZ"/>
          </a:p>
        </p:txBody>
      </p:sp>
    </p:spTree>
    <p:extLst>
      <p:ext uri="{BB962C8B-B14F-4D97-AF65-F5344CB8AC3E}">
        <p14:creationId xmlns:p14="http://schemas.microsoft.com/office/powerpoint/2010/main" val="395056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6333" y="239184"/>
            <a:ext cx="10515600" cy="7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96333" y="1032934"/>
            <a:ext cx="10515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07228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300" b="1" kern="1200">
          <a:solidFill>
            <a:schemeClr val="tx1"/>
          </a:solidFill>
          <a:latin typeface="+mn-lt"/>
          <a:ea typeface="+mj-ea"/>
          <a:cs typeface="+mj-cs"/>
        </a:defRPr>
      </a:lvl1pPr>
      <a:lvl2pPr algn="l" rtl="0" eaLnBrk="1" fontAlgn="base" hangingPunct="1">
        <a:lnSpc>
          <a:spcPct val="90000"/>
        </a:lnSpc>
        <a:spcBef>
          <a:spcPct val="0"/>
        </a:spcBef>
        <a:spcAft>
          <a:spcPct val="0"/>
        </a:spcAft>
        <a:defRPr sz="4300" b="1">
          <a:solidFill>
            <a:schemeClr val="tx1"/>
          </a:solidFill>
          <a:latin typeface="Calibri" pitchFamily="34" charset="0"/>
        </a:defRPr>
      </a:lvl2pPr>
      <a:lvl3pPr algn="l" rtl="0" eaLnBrk="1" fontAlgn="base" hangingPunct="1">
        <a:lnSpc>
          <a:spcPct val="90000"/>
        </a:lnSpc>
        <a:spcBef>
          <a:spcPct val="0"/>
        </a:spcBef>
        <a:spcAft>
          <a:spcPct val="0"/>
        </a:spcAft>
        <a:defRPr sz="4300" b="1">
          <a:solidFill>
            <a:schemeClr val="tx1"/>
          </a:solidFill>
          <a:latin typeface="Calibri" pitchFamily="34" charset="0"/>
        </a:defRPr>
      </a:lvl3pPr>
      <a:lvl4pPr algn="l" rtl="0" eaLnBrk="1" fontAlgn="base" hangingPunct="1">
        <a:lnSpc>
          <a:spcPct val="90000"/>
        </a:lnSpc>
        <a:spcBef>
          <a:spcPct val="0"/>
        </a:spcBef>
        <a:spcAft>
          <a:spcPct val="0"/>
        </a:spcAft>
        <a:defRPr sz="4300" b="1">
          <a:solidFill>
            <a:schemeClr val="tx1"/>
          </a:solidFill>
          <a:latin typeface="Calibri" pitchFamily="34" charset="0"/>
        </a:defRPr>
      </a:lvl4pPr>
      <a:lvl5pPr algn="l" rtl="0" eaLnBrk="1" fontAlgn="base" hangingPunct="1">
        <a:lnSpc>
          <a:spcPct val="90000"/>
        </a:lnSpc>
        <a:spcBef>
          <a:spcPct val="0"/>
        </a:spcBef>
        <a:spcAft>
          <a:spcPct val="0"/>
        </a:spcAft>
        <a:defRPr sz="4300" b="1">
          <a:solidFill>
            <a:schemeClr val="tx1"/>
          </a:solidFill>
          <a:latin typeface="Calibri" pitchFamily="34" charset="0"/>
        </a:defRPr>
      </a:lvl5pPr>
      <a:lvl6pPr marL="609585" algn="l" rtl="0" eaLnBrk="1" fontAlgn="base" hangingPunct="1">
        <a:lnSpc>
          <a:spcPct val="90000"/>
        </a:lnSpc>
        <a:spcBef>
          <a:spcPct val="0"/>
        </a:spcBef>
        <a:spcAft>
          <a:spcPct val="0"/>
        </a:spcAft>
        <a:defRPr sz="4300" b="1">
          <a:solidFill>
            <a:schemeClr val="tx1"/>
          </a:solidFill>
          <a:latin typeface="Calibri" pitchFamily="34" charset="0"/>
        </a:defRPr>
      </a:lvl6pPr>
      <a:lvl7pPr marL="1219170" algn="l" rtl="0" eaLnBrk="1" fontAlgn="base" hangingPunct="1">
        <a:lnSpc>
          <a:spcPct val="90000"/>
        </a:lnSpc>
        <a:spcBef>
          <a:spcPct val="0"/>
        </a:spcBef>
        <a:spcAft>
          <a:spcPct val="0"/>
        </a:spcAft>
        <a:defRPr sz="4300" b="1">
          <a:solidFill>
            <a:schemeClr val="tx1"/>
          </a:solidFill>
          <a:latin typeface="Calibri" pitchFamily="34" charset="0"/>
        </a:defRPr>
      </a:lvl7pPr>
      <a:lvl8pPr marL="1828754" algn="l" rtl="0" eaLnBrk="1" fontAlgn="base" hangingPunct="1">
        <a:lnSpc>
          <a:spcPct val="90000"/>
        </a:lnSpc>
        <a:spcBef>
          <a:spcPct val="0"/>
        </a:spcBef>
        <a:spcAft>
          <a:spcPct val="0"/>
        </a:spcAft>
        <a:defRPr sz="4300" b="1">
          <a:solidFill>
            <a:schemeClr val="tx1"/>
          </a:solidFill>
          <a:latin typeface="Calibri" pitchFamily="34" charset="0"/>
        </a:defRPr>
      </a:lvl8pPr>
      <a:lvl9pPr marL="2438339" algn="l" rtl="0" eaLnBrk="1" fontAlgn="base" hangingPunct="1">
        <a:lnSpc>
          <a:spcPct val="90000"/>
        </a:lnSpc>
        <a:spcBef>
          <a:spcPct val="0"/>
        </a:spcBef>
        <a:spcAft>
          <a:spcPct val="0"/>
        </a:spcAft>
        <a:defRPr sz="4300" b="1">
          <a:solidFill>
            <a:schemeClr val="tx1"/>
          </a:solidFill>
          <a:latin typeface="Calibri" pitchFamily="34" charset="0"/>
        </a:defRPr>
      </a:lvl9pPr>
    </p:titleStyle>
    <p:bodyStyle>
      <a:lvl1pPr marL="304792" indent="-304792" algn="l" rtl="0" eaLnBrk="1" fontAlgn="base" hangingPunct="1">
        <a:lnSpc>
          <a:spcPct val="90000"/>
        </a:lnSpc>
        <a:spcBef>
          <a:spcPts val="1333"/>
        </a:spcBef>
        <a:spcAft>
          <a:spcPct val="0"/>
        </a:spcAft>
        <a:buFont typeface="Arial" charset="0"/>
        <a:buChar char="•"/>
        <a:defRPr sz="2700" kern="1200">
          <a:solidFill>
            <a:schemeClr val="tx1"/>
          </a:solidFill>
          <a:latin typeface="+mn-lt"/>
          <a:ea typeface="+mn-ea"/>
          <a:cs typeface="+mn-cs"/>
        </a:defRPr>
      </a:lvl1pPr>
      <a:lvl2pPr marL="914377" indent="-304792" algn="l" rtl="0" eaLnBrk="1" fontAlgn="base" hangingPunct="1">
        <a:lnSpc>
          <a:spcPct val="90000"/>
        </a:lnSpc>
        <a:spcBef>
          <a:spcPts val="667"/>
        </a:spcBef>
        <a:spcAft>
          <a:spcPct val="0"/>
        </a:spcAft>
        <a:buFont typeface="Arial" charset="0"/>
        <a:buChar char="•"/>
        <a:defRPr sz="2700" kern="1200">
          <a:solidFill>
            <a:schemeClr val="tx1"/>
          </a:solidFill>
          <a:latin typeface="+mn-lt"/>
          <a:ea typeface="+mn-ea"/>
          <a:cs typeface="+mn-cs"/>
        </a:defRPr>
      </a:lvl2pPr>
      <a:lvl3pPr marL="1523962"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mn-ea"/>
          <a:cs typeface="+mn-cs"/>
        </a:defRPr>
      </a:lvl3pPr>
      <a:lvl4pPr marL="2133547" indent="-304792" algn="l" rtl="0" eaLnBrk="1" fontAlgn="base" hangingPunct="1">
        <a:lnSpc>
          <a:spcPct val="90000"/>
        </a:lnSpc>
        <a:spcBef>
          <a:spcPts val="667"/>
        </a:spcBef>
        <a:spcAft>
          <a:spcPct val="0"/>
        </a:spcAft>
        <a:buFont typeface="Arial" charset="0"/>
        <a:buChar char="•"/>
        <a:defRPr sz="2100" kern="1200">
          <a:solidFill>
            <a:schemeClr val="tx1"/>
          </a:solidFill>
          <a:latin typeface="+mn-lt"/>
          <a:ea typeface="+mn-ea"/>
          <a:cs typeface="+mn-cs"/>
        </a:defRPr>
      </a:lvl4pPr>
      <a:lvl5pPr marL="2743131" indent="-304792" algn="l" rtl="0" eaLnBrk="1" fontAlgn="base" hangingPunct="1">
        <a:lnSpc>
          <a:spcPct val="90000"/>
        </a:lnSpc>
        <a:spcBef>
          <a:spcPts val="667"/>
        </a:spcBef>
        <a:spcAft>
          <a:spcPct val="0"/>
        </a:spcAft>
        <a:buFont typeface="Arial" charset="0"/>
        <a:buChar char="•"/>
        <a:defRPr sz="21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3899078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med" advClick="0" advTm="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o8P6Z3eHTAhWJfbwKHSInBxoQjRwIBw&amp;url=http://www.flaticon.com/free-icon/man-thinking_76818&amp;psig=AFQjCNEi2hc9hm_9DqR5XPqmiqvzZNj-Jg&amp;ust=149438205735867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normAutofit/>
          </a:bodyPr>
          <a:lstStyle/>
          <a:p>
            <a:r>
              <a:rPr lang="en-NZ" sz="4000" dirty="0" smtClean="0"/>
              <a:t>Many thanks to all our sponsors</a:t>
            </a:r>
            <a:endParaRPr lang="en-NZ" sz="4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56" r="1462" b="3367"/>
          <a:stretch/>
        </p:blipFill>
        <p:spPr>
          <a:xfrm>
            <a:off x="665572" y="1092821"/>
            <a:ext cx="10920545" cy="3222702"/>
          </a:xfrm>
          <a:prstGeom prst="rect">
            <a:avLst/>
          </a:prstGeom>
        </p:spPr>
      </p:pic>
    </p:spTree>
    <p:extLst>
      <p:ext uri="{BB962C8B-B14F-4D97-AF65-F5344CB8AC3E}">
        <p14:creationId xmlns:p14="http://schemas.microsoft.com/office/powerpoint/2010/main" val="382552341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58" y="-10683"/>
            <a:ext cx="10972800" cy="1143000"/>
          </a:xfrm>
        </p:spPr>
        <p:txBody>
          <a:bodyPr/>
          <a:lstStyle/>
          <a:p>
            <a:r>
              <a:rPr lang="en-NZ" b="1" dirty="0" smtClean="0">
                <a:solidFill>
                  <a:srgbClr val="006472"/>
                </a:solidFill>
              </a:rPr>
              <a:t>Examples of what we see in our work</a:t>
            </a:r>
            <a:endParaRPr lang="en-NZ" b="1" dirty="0">
              <a:solidFill>
                <a:srgbClr val="00647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233" y="1132317"/>
            <a:ext cx="5668228" cy="4950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70467" y="1189981"/>
            <a:ext cx="552776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NZ" sz="2800" dirty="0" smtClean="0">
                <a:solidFill>
                  <a:srgbClr val="006472"/>
                </a:solidFill>
              </a:rPr>
              <a:t>Mould from leaky pipe in ceiling</a:t>
            </a:r>
            <a:endParaRPr lang="en-NZ" sz="2800" dirty="0">
              <a:solidFill>
                <a:srgbClr val="006472"/>
              </a:solidFill>
            </a:endParaRPr>
          </a:p>
        </p:txBody>
      </p:sp>
      <p:pic>
        <p:nvPicPr>
          <p:cNvPr id="11" name="Picture 10"/>
          <p:cNvPicPr>
            <a:picLocks noChangeAspect="1"/>
          </p:cNvPicPr>
          <p:nvPr/>
        </p:nvPicPr>
        <p:blipFill>
          <a:blip r:embed="rId4"/>
          <a:stretch>
            <a:fillRect/>
          </a:stretch>
        </p:blipFill>
        <p:spPr>
          <a:xfrm>
            <a:off x="6185830" y="1132317"/>
            <a:ext cx="5582923" cy="4942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6235736" y="1189981"/>
            <a:ext cx="547023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NZ" sz="2800" dirty="0" smtClean="0">
                <a:solidFill>
                  <a:srgbClr val="006472"/>
                </a:solidFill>
              </a:rPr>
              <a:t>Rotten framing near light-fitting</a:t>
            </a:r>
            <a:endParaRPr lang="en-NZ" sz="2800" dirty="0">
              <a:solidFill>
                <a:srgbClr val="006472"/>
              </a:solidFill>
            </a:endParaRPr>
          </a:p>
        </p:txBody>
      </p:sp>
    </p:spTree>
    <p:extLst>
      <p:ext uri="{BB962C8B-B14F-4D97-AF65-F5344CB8AC3E}">
        <p14:creationId xmlns:p14="http://schemas.microsoft.com/office/powerpoint/2010/main" val="3226397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56" y="102893"/>
            <a:ext cx="10515600" cy="1325563"/>
          </a:xfrm>
        </p:spPr>
        <p:txBody>
          <a:bodyPr/>
          <a:lstStyle/>
          <a:p>
            <a:r>
              <a:rPr lang="en-NZ" b="1" dirty="0" smtClean="0">
                <a:solidFill>
                  <a:srgbClr val="006472"/>
                </a:solidFill>
              </a:rPr>
              <a:t>Examples of what we see in our work</a:t>
            </a:r>
            <a:endParaRPr lang="en-NZ" b="1" dirty="0">
              <a:solidFill>
                <a:srgbClr val="006472"/>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787835" y="938932"/>
            <a:ext cx="4603868" cy="5582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46392" y="938930"/>
            <a:ext cx="4603870" cy="5582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98308" y="5570662"/>
            <a:ext cx="554210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NZ" sz="2400" dirty="0" smtClean="0">
                <a:solidFill>
                  <a:srgbClr val="006472"/>
                </a:solidFill>
              </a:rPr>
              <a:t>Mould in carpet from internal leak</a:t>
            </a:r>
            <a:endParaRPr lang="en-NZ" sz="2400" dirty="0">
              <a:solidFill>
                <a:srgbClr val="006472"/>
              </a:solidFill>
            </a:endParaRPr>
          </a:p>
        </p:txBody>
      </p:sp>
      <p:sp>
        <p:nvSpPr>
          <p:cNvPr id="9" name="TextBox 8"/>
          <p:cNvSpPr txBox="1"/>
          <p:nvPr/>
        </p:nvSpPr>
        <p:spPr>
          <a:xfrm>
            <a:off x="6243559" y="5212148"/>
            <a:ext cx="560333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NZ" sz="2400" dirty="0" smtClean="0">
                <a:solidFill>
                  <a:srgbClr val="006472"/>
                </a:solidFill>
              </a:rPr>
              <a:t>Wall not fixed for over 12 months. </a:t>
            </a:r>
          </a:p>
          <a:p>
            <a:r>
              <a:rPr lang="en-NZ" sz="2400" dirty="0" smtClean="0">
                <a:solidFill>
                  <a:srgbClr val="006472"/>
                </a:solidFill>
              </a:rPr>
              <a:t>Tenant covered over with cardboard.</a:t>
            </a:r>
            <a:endParaRPr lang="en-NZ" sz="2400" dirty="0">
              <a:solidFill>
                <a:srgbClr val="006472"/>
              </a:solidFill>
            </a:endParaRPr>
          </a:p>
        </p:txBody>
      </p:sp>
    </p:spTree>
    <p:extLst>
      <p:ext uri="{BB962C8B-B14F-4D97-AF65-F5344CB8AC3E}">
        <p14:creationId xmlns:p14="http://schemas.microsoft.com/office/powerpoint/2010/main" val="415551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357" y="540001"/>
            <a:ext cx="8208912" cy="646331"/>
          </a:xfrm>
          <a:prstGeom prst="rect">
            <a:avLst/>
          </a:prstGeom>
        </p:spPr>
        <p:txBody>
          <a:bodyPr wrap="square">
            <a:spAutoFit/>
          </a:bodyPr>
          <a:lstStyle/>
          <a:p>
            <a:r>
              <a:rPr lang="en-NZ" altLang="en-US" sz="3600" b="1" dirty="0">
                <a:solidFill>
                  <a:srgbClr val="006472"/>
                </a:solidFill>
              </a:rPr>
              <a:t>Strategic objectives cont.</a:t>
            </a:r>
            <a:endParaRPr lang="en-NZ" sz="3600" b="1" dirty="0">
              <a:solidFill>
                <a:srgbClr val="006472"/>
              </a:solidFill>
            </a:endParaRPr>
          </a:p>
        </p:txBody>
      </p:sp>
      <p:sp>
        <p:nvSpPr>
          <p:cNvPr id="2" name="AutoShape 2" descr="Image result for phone ic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TextBox 6"/>
          <p:cNvSpPr txBox="1"/>
          <p:nvPr/>
        </p:nvSpPr>
        <p:spPr>
          <a:xfrm>
            <a:off x="2081851" y="3882949"/>
            <a:ext cx="2868005" cy="1200329"/>
          </a:xfrm>
          <a:prstGeom prst="rect">
            <a:avLst/>
          </a:prstGeom>
          <a:noFill/>
        </p:spPr>
        <p:txBody>
          <a:bodyPr wrap="square" rtlCol="0">
            <a:spAutoFit/>
          </a:bodyPr>
          <a:lstStyle/>
          <a:p>
            <a:pPr algn="ctr"/>
            <a:r>
              <a:rPr lang="en-NZ" sz="2400" dirty="0">
                <a:latin typeface="+mn-lt"/>
              </a:rPr>
              <a:t>Landlords and tenants have good tenancy literacy</a:t>
            </a:r>
          </a:p>
        </p:txBody>
      </p:sp>
      <p:sp>
        <p:nvSpPr>
          <p:cNvPr id="11" name="TextBox 10"/>
          <p:cNvSpPr txBox="1"/>
          <p:nvPr/>
        </p:nvSpPr>
        <p:spPr>
          <a:xfrm>
            <a:off x="6456040" y="3896630"/>
            <a:ext cx="3240360" cy="1569660"/>
          </a:xfrm>
          <a:prstGeom prst="rect">
            <a:avLst/>
          </a:prstGeom>
          <a:noFill/>
        </p:spPr>
        <p:txBody>
          <a:bodyPr wrap="square" rtlCol="0">
            <a:spAutoFit/>
          </a:bodyPr>
          <a:lstStyle/>
          <a:p>
            <a:pPr algn="ctr"/>
            <a:r>
              <a:rPr lang="en-NZ" sz="2400" dirty="0">
                <a:latin typeface="+mn-lt"/>
              </a:rPr>
              <a:t>All  landlords treat their enterprise as a “Business” and actively manage it</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8" y="2150507"/>
            <a:ext cx="1536377" cy="136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616" y="1988840"/>
            <a:ext cx="1669727" cy="151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615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3420" y="332656"/>
            <a:ext cx="8208912" cy="646331"/>
          </a:xfrm>
          <a:prstGeom prst="rect">
            <a:avLst/>
          </a:prstGeom>
        </p:spPr>
        <p:txBody>
          <a:bodyPr wrap="square">
            <a:spAutoFit/>
          </a:bodyPr>
          <a:lstStyle/>
          <a:p>
            <a:r>
              <a:rPr lang="en-NZ" altLang="en-US" sz="3600" b="1" dirty="0">
                <a:solidFill>
                  <a:srgbClr val="006472"/>
                </a:solidFill>
              </a:rPr>
              <a:t>Key deliverables </a:t>
            </a:r>
          </a:p>
        </p:txBody>
      </p:sp>
      <p:sp>
        <p:nvSpPr>
          <p:cNvPr id="2" name="AutoShape 2" descr="Image result for phone ic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2492896"/>
            <a:ext cx="1823085" cy="17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55440" y="1268761"/>
            <a:ext cx="7421475" cy="4401205"/>
          </a:xfrm>
          <a:prstGeom prst="rect">
            <a:avLst/>
          </a:prstGeom>
        </p:spPr>
        <p:txBody>
          <a:bodyPr wrap="square">
            <a:spAutoFit/>
          </a:bodyPr>
          <a:lstStyle/>
          <a:p>
            <a:pPr marL="285750" indent="-285750">
              <a:buClr>
                <a:schemeClr val="accent6"/>
              </a:buClr>
              <a:buFont typeface="Calibri" panose="020F0502020204030204" pitchFamily="34" charset="0"/>
              <a:buChar char="›"/>
            </a:pPr>
            <a:r>
              <a:rPr lang="en-NZ" sz="2000" dirty="0">
                <a:latin typeface="+mn-lt"/>
              </a:rPr>
              <a:t>Identify non-compliance and Breaches RTA</a:t>
            </a:r>
          </a:p>
          <a:p>
            <a:pPr marL="285750" indent="-285750">
              <a:buClr>
                <a:schemeClr val="accent6"/>
              </a:buClr>
              <a:buFont typeface="Calibri" panose="020F0502020204030204" pitchFamily="34" charset="0"/>
              <a:buChar char="›"/>
            </a:pPr>
            <a:endParaRPr lang="en-NZ" sz="2000" dirty="0">
              <a:latin typeface="+mn-lt"/>
            </a:endParaRPr>
          </a:p>
          <a:p>
            <a:pPr marL="285750" indent="-285750">
              <a:buClr>
                <a:schemeClr val="accent6"/>
              </a:buClr>
              <a:buFont typeface="Calibri" panose="020F0502020204030204" pitchFamily="34" charset="0"/>
              <a:buChar char="›"/>
            </a:pPr>
            <a:r>
              <a:rPr lang="en-NZ" sz="2000" dirty="0">
                <a:latin typeface="+mn-lt"/>
              </a:rPr>
              <a:t>Investigate all complaints to a high standard and complete appropriately</a:t>
            </a:r>
          </a:p>
          <a:p>
            <a:pPr marL="285750" indent="-285750">
              <a:buClr>
                <a:schemeClr val="accent6"/>
              </a:buClr>
              <a:buFont typeface="Calibri" panose="020F0502020204030204" pitchFamily="34" charset="0"/>
              <a:buChar char="›"/>
            </a:pPr>
            <a:endParaRPr lang="en-NZ" sz="2000" dirty="0">
              <a:latin typeface="+mn-lt"/>
            </a:endParaRPr>
          </a:p>
          <a:p>
            <a:pPr marL="285750" indent="-285750">
              <a:buClr>
                <a:schemeClr val="accent6"/>
              </a:buClr>
              <a:buFont typeface="Calibri" panose="020F0502020204030204" pitchFamily="34" charset="0"/>
              <a:buChar char="›"/>
            </a:pPr>
            <a:r>
              <a:rPr lang="en-NZ" sz="2000" dirty="0">
                <a:latin typeface="+mn-lt"/>
              </a:rPr>
              <a:t>Change behaviour – increase compliance – improve tenancy literacy</a:t>
            </a:r>
          </a:p>
          <a:p>
            <a:pPr marL="285750" indent="-285750">
              <a:buClr>
                <a:schemeClr val="accent6"/>
              </a:buClr>
              <a:buFont typeface="Calibri" panose="020F0502020204030204" pitchFamily="34" charset="0"/>
              <a:buChar char="›"/>
            </a:pPr>
            <a:endParaRPr lang="en-NZ" sz="2000" dirty="0">
              <a:latin typeface="+mn-lt"/>
            </a:endParaRPr>
          </a:p>
          <a:p>
            <a:pPr marL="285750" indent="-285750">
              <a:buClr>
                <a:schemeClr val="accent6"/>
              </a:buClr>
              <a:buFont typeface="Calibri" panose="020F0502020204030204" pitchFamily="34" charset="0"/>
              <a:buChar char="›"/>
            </a:pPr>
            <a:r>
              <a:rPr lang="en-NZ" sz="2000" dirty="0">
                <a:latin typeface="+mn-lt"/>
              </a:rPr>
              <a:t>Build capability and capacity to enhance and embed our reputation as regulator and to meet demand for service</a:t>
            </a:r>
          </a:p>
          <a:p>
            <a:pPr marL="285750" indent="-285750">
              <a:buClr>
                <a:schemeClr val="accent6"/>
              </a:buClr>
              <a:buFont typeface="Calibri" panose="020F0502020204030204" pitchFamily="34" charset="0"/>
              <a:buChar char="›"/>
            </a:pPr>
            <a:endParaRPr lang="en-NZ" sz="2000" dirty="0">
              <a:latin typeface="+mn-lt"/>
            </a:endParaRPr>
          </a:p>
          <a:p>
            <a:pPr marL="285750" indent="-285750">
              <a:buClr>
                <a:schemeClr val="accent6"/>
              </a:buClr>
              <a:buFont typeface="Calibri" panose="020F0502020204030204" pitchFamily="34" charset="0"/>
              <a:buChar char="›"/>
            </a:pPr>
            <a:r>
              <a:rPr lang="en-NZ" sz="2000" dirty="0">
                <a:latin typeface="+mn-lt"/>
              </a:rPr>
              <a:t>Promote the value of complying with Tenancy Standards</a:t>
            </a:r>
          </a:p>
          <a:p>
            <a:pPr marL="285750" indent="-285750">
              <a:buClr>
                <a:schemeClr val="accent6"/>
              </a:buClr>
              <a:buFont typeface="Calibri" panose="020F0502020204030204" pitchFamily="34" charset="0"/>
              <a:buChar char="›"/>
            </a:pPr>
            <a:endParaRPr lang="en-NZ" sz="2000" dirty="0">
              <a:latin typeface="+mn-lt"/>
            </a:endParaRPr>
          </a:p>
          <a:p>
            <a:pPr marL="285750" indent="-285750">
              <a:buClr>
                <a:schemeClr val="accent6"/>
              </a:buClr>
              <a:buFont typeface="Calibri" panose="020F0502020204030204" pitchFamily="34" charset="0"/>
              <a:buChar char="›"/>
            </a:pPr>
            <a:r>
              <a:rPr lang="en-NZ" sz="2000" dirty="0">
                <a:latin typeface="+mn-lt"/>
              </a:rPr>
              <a:t>Improve effectiveness through joint work and co-production</a:t>
            </a:r>
          </a:p>
        </p:txBody>
      </p:sp>
    </p:spTree>
    <p:extLst>
      <p:ext uri="{BB962C8B-B14F-4D97-AF65-F5344CB8AC3E}">
        <p14:creationId xmlns:p14="http://schemas.microsoft.com/office/powerpoint/2010/main" val="208570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64000" y="540001"/>
            <a:ext cx="8064448" cy="769441"/>
          </a:xfrm>
          <a:prstGeom prst="rect">
            <a:avLst/>
          </a:prstGeom>
        </p:spPr>
        <p:txBody>
          <a:bodyPr wrap="square">
            <a:spAutoFit/>
          </a:bodyPr>
          <a:lstStyle/>
          <a:p>
            <a:pPr algn="ctr"/>
            <a:r>
              <a:rPr lang="en-NZ" sz="4400" b="1" dirty="0">
                <a:solidFill>
                  <a:srgbClr val="006472"/>
                </a:solidFill>
                <a:latin typeface="+mn-lt"/>
              </a:rPr>
              <a:t>Questions and answers</a:t>
            </a:r>
          </a:p>
        </p:txBody>
      </p:sp>
      <p:sp>
        <p:nvSpPr>
          <p:cNvPr id="10" name="Oval Callout 9"/>
          <p:cNvSpPr/>
          <p:nvPr/>
        </p:nvSpPr>
        <p:spPr>
          <a:xfrm>
            <a:off x="3935802" y="1772817"/>
            <a:ext cx="4536463" cy="3827641"/>
          </a:xfrm>
          <a:prstGeom prst="wedgeEllipseCallout">
            <a:avLst>
              <a:gd name="adj1" fmla="val -49459"/>
              <a:gd name="adj2" fmla="val 48255"/>
            </a:avLst>
          </a:prstGeom>
          <a:noFill/>
          <a:ln w="1270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5000" b="1" dirty="0">
                <a:solidFill>
                  <a:srgbClr val="00B050"/>
                </a:solidFill>
              </a:rPr>
              <a:t>?</a:t>
            </a:r>
          </a:p>
        </p:txBody>
      </p:sp>
    </p:spTree>
    <p:extLst>
      <p:ext uri="{BB962C8B-B14F-4D97-AF65-F5344CB8AC3E}">
        <p14:creationId xmlns:p14="http://schemas.microsoft.com/office/powerpoint/2010/main" val="1252840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normAutofit/>
          </a:bodyPr>
          <a:lstStyle/>
          <a:p>
            <a:r>
              <a:rPr lang="en-NZ" sz="4000" dirty="0" smtClean="0"/>
              <a:t>Many thanks to all our sponsors</a:t>
            </a:r>
            <a:endParaRPr lang="en-NZ" sz="4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56" r="1462" b="3367"/>
          <a:stretch/>
        </p:blipFill>
        <p:spPr>
          <a:xfrm>
            <a:off x="665572" y="1092821"/>
            <a:ext cx="10920545" cy="3222702"/>
          </a:xfrm>
          <a:prstGeom prst="rect">
            <a:avLst/>
          </a:prstGeom>
        </p:spPr>
      </p:pic>
    </p:spTree>
    <p:extLst>
      <p:ext uri="{BB962C8B-B14F-4D97-AF65-F5344CB8AC3E}">
        <p14:creationId xmlns:p14="http://schemas.microsoft.com/office/powerpoint/2010/main" val="381593113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512234" y="3968226"/>
            <a:ext cx="4900393" cy="1801809"/>
          </a:xfrm>
        </p:spPr>
        <p:txBody>
          <a:bodyPr>
            <a:normAutofit fontScale="92500" lnSpcReduction="10000"/>
          </a:bodyPr>
          <a:lstStyle/>
          <a:p>
            <a:pPr defTabSz="1170459"/>
            <a:endParaRPr lang="en-NZ" altLang="en-US" sz="1900" dirty="0">
              <a:solidFill>
                <a:srgbClr val="2D3E4B"/>
              </a:solidFill>
            </a:endParaRPr>
          </a:p>
          <a:p>
            <a:pPr defTabSz="1170459">
              <a:spcBef>
                <a:spcPts val="0"/>
              </a:spcBef>
            </a:pPr>
            <a:r>
              <a:rPr lang="en-NZ" altLang="en-US" sz="1600" dirty="0">
                <a:solidFill>
                  <a:srgbClr val="2D3E4B"/>
                </a:solidFill>
              </a:rPr>
              <a:t>Presented by Steve Watson </a:t>
            </a:r>
            <a:endParaRPr lang="en-NZ" altLang="en-US" sz="1600" dirty="0" smtClean="0">
              <a:solidFill>
                <a:srgbClr val="2D3E4B"/>
              </a:solidFill>
            </a:endParaRPr>
          </a:p>
          <a:p>
            <a:pPr defTabSz="1170459">
              <a:spcBef>
                <a:spcPts val="0"/>
              </a:spcBef>
            </a:pPr>
            <a:r>
              <a:rPr lang="en-NZ" altLang="en-US" sz="1600" dirty="0" smtClean="0">
                <a:solidFill>
                  <a:srgbClr val="2D3E4B"/>
                </a:solidFill>
              </a:rPr>
              <a:t>National Manager </a:t>
            </a:r>
            <a:endParaRPr lang="en-NZ" altLang="en-US" sz="1600" dirty="0">
              <a:solidFill>
                <a:srgbClr val="2D3E4B"/>
              </a:solidFill>
            </a:endParaRPr>
          </a:p>
          <a:p>
            <a:pPr defTabSz="1170459">
              <a:spcBef>
                <a:spcPts val="0"/>
              </a:spcBef>
            </a:pPr>
            <a:r>
              <a:rPr lang="en-NZ" altLang="en-US" sz="1600" dirty="0">
                <a:solidFill>
                  <a:srgbClr val="2D3E4B"/>
                </a:solidFill>
              </a:rPr>
              <a:t>Residential Tenancy and Community Housing </a:t>
            </a:r>
          </a:p>
          <a:p>
            <a:pPr defTabSz="1170459">
              <a:spcBef>
                <a:spcPts val="0"/>
              </a:spcBef>
            </a:pPr>
            <a:r>
              <a:rPr lang="en-NZ" altLang="en-US" sz="1600" dirty="0" smtClean="0">
                <a:solidFill>
                  <a:srgbClr val="2D3E4B"/>
                </a:solidFill>
              </a:rPr>
              <a:t> </a:t>
            </a:r>
            <a:r>
              <a:rPr lang="en-NZ" altLang="en-US" sz="1600" dirty="0">
                <a:solidFill>
                  <a:srgbClr val="2D3E4B"/>
                </a:solidFill>
              </a:rPr>
              <a:t>Compliance &amp; Investigations </a:t>
            </a:r>
            <a:r>
              <a:rPr lang="en-NZ" altLang="en-US" sz="1600" dirty="0" smtClean="0">
                <a:solidFill>
                  <a:srgbClr val="2D3E4B"/>
                </a:solidFill>
              </a:rPr>
              <a:t>Team</a:t>
            </a:r>
          </a:p>
          <a:p>
            <a:pPr defTabSz="1170459">
              <a:spcBef>
                <a:spcPts val="0"/>
              </a:spcBef>
            </a:pPr>
            <a:r>
              <a:rPr lang="en-NZ" altLang="en-US" sz="1600" dirty="0" smtClean="0">
                <a:solidFill>
                  <a:srgbClr val="2D3E4B"/>
                </a:solidFill>
              </a:rPr>
              <a:t> </a:t>
            </a:r>
            <a:r>
              <a:rPr lang="en-NZ" altLang="en-US" sz="1600" b="1" dirty="0" smtClean="0">
                <a:solidFill>
                  <a:srgbClr val="2D3E4B"/>
                </a:solidFill>
              </a:rPr>
              <a:t>New Zealand Property Investors Federation Conference  </a:t>
            </a:r>
            <a:r>
              <a:rPr lang="en-NZ" altLang="en-US" sz="1600" b="1" dirty="0">
                <a:solidFill>
                  <a:srgbClr val="2D3E4B"/>
                </a:solidFill>
              </a:rPr>
              <a:t>2017</a:t>
            </a:r>
          </a:p>
          <a:p>
            <a:pPr defTabSz="1170459"/>
            <a:r>
              <a:rPr lang="en-NZ" altLang="en-US" sz="1600" dirty="0" smtClean="0">
                <a:solidFill>
                  <a:srgbClr val="2D3E4B"/>
                </a:solidFill>
              </a:rPr>
              <a:t>15 October 2017</a:t>
            </a:r>
            <a:endParaRPr lang="en-NZ" altLang="en-US" sz="1600" dirty="0">
              <a:solidFill>
                <a:srgbClr val="2D3E4B"/>
              </a:solidFill>
            </a:endParaRPr>
          </a:p>
          <a:p>
            <a:pPr defTabSz="1170459"/>
            <a:endParaRPr lang="en-NZ" altLang="en-US" dirty="0" smtClean="0"/>
          </a:p>
        </p:txBody>
      </p:sp>
      <p:sp>
        <p:nvSpPr>
          <p:cNvPr id="5" name="Title 1"/>
          <p:cNvSpPr>
            <a:spLocks noGrp="1"/>
          </p:cNvSpPr>
          <p:nvPr>
            <p:ph type="ctrTitle"/>
          </p:nvPr>
        </p:nvSpPr>
        <p:spPr>
          <a:xfrm>
            <a:off x="441658" y="916503"/>
            <a:ext cx="9967383" cy="2966300"/>
          </a:xfrm>
        </p:spPr>
        <p:txBody>
          <a:bodyPr>
            <a:normAutofit fontScale="90000"/>
          </a:bodyPr>
          <a:lstStyle/>
          <a:p>
            <a:pPr>
              <a:defRPr/>
            </a:pPr>
            <a:r>
              <a:rPr lang="en-NZ" altLang="en-US" dirty="0" smtClean="0"/>
              <a:t/>
            </a:r>
            <a:br>
              <a:rPr lang="en-NZ" altLang="en-US" dirty="0" smtClean="0"/>
            </a:br>
            <a:r>
              <a:rPr lang="en-NZ" altLang="en-US" dirty="0"/>
              <a:t/>
            </a:r>
            <a:br>
              <a:rPr lang="en-NZ" altLang="en-US" dirty="0"/>
            </a:br>
            <a:r>
              <a:rPr lang="en-NZ" altLang="en-US" sz="5100" dirty="0" smtClean="0">
                <a:solidFill>
                  <a:srgbClr val="2D3E4B"/>
                </a:solidFill>
              </a:rPr>
              <a:t>Compliance and Investigations </a:t>
            </a:r>
            <a:r>
              <a:rPr lang="en-NZ" altLang="en-US" sz="5100" dirty="0">
                <a:solidFill>
                  <a:srgbClr val="2D3E4B"/>
                </a:solidFill>
              </a:rPr>
              <a:t/>
            </a:r>
            <a:br>
              <a:rPr lang="en-NZ" altLang="en-US" sz="5100" dirty="0">
                <a:solidFill>
                  <a:srgbClr val="2D3E4B"/>
                </a:solidFill>
              </a:rPr>
            </a:br>
            <a:r>
              <a:rPr lang="en-NZ" altLang="en-US" sz="5300" dirty="0"/>
              <a:t/>
            </a:r>
            <a:br>
              <a:rPr lang="en-NZ" altLang="en-US" sz="5300" dirty="0"/>
            </a:br>
            <a:r>
              <a:rPr lang="en-NZ" altLang="en-US" sz="3200" dirty="0" smtClean="0">
                <a:solidFill>
                  <a:srgbClr val="2D3E4B"/>
                </a:solidFill>
              </a:rPr>
              <a:t>Our approach  to regulating</a:t>
            </a:r>
            <a:br>
              <a:rPr lang="en-NZ" altLang="en-US" sz="3200" dirty="0" smtClean="0">
                <a:solidFill>
                  <a:srgbClr val="2D3E4B"/>
                </a:solidFill>
              </a:rPr>
            </a:br>
            <a:r>
              <a:rPr lang="en-NZ" altLang="en-US" sz="3200" dirty="0" smtClean="0">
                <a:solidFill>
                  <a:srgbClr val="2D3E4B"/>
                </a:solidFill>
              </a:rPr>
              <a:t> </a:t>
            </a:r>
            <a:r>
              <a:rPr lang="en-NZ" altLang="en-US" sz="3200" dirty="0">
                <a:solidFill>
                  <a:srgbClr val="2D3E4B"/>
                </a:solidFill>
              </a:rPr>
              <a:t>the Residential Tenancies</a:t>
            </a:r>
            <a:br>
              <a:rPr lang="en-NZ" altLang="en-US" sz="3200" dirty="0">
                <a:solidFill>
                  <a:srgbClr val="2D3E4B"/>
                </a:solidFill>
              </a:rPr>
            </a:br>
            <a:r>
              <a:rPr lang="en-NZ" altLang="en-US" sz="3200" dirty="0">
                <a:solidFill>
                  <a:srgbClr val="2D3E4B"/>
                </a:solidFill>
              </a:rPr>
              <a:t>Act 1986</a:t>
            </a:r>
          </a:p>
        </p:txBody>
      </p:sp>
    </p:spTree>
    <p:extLst>
      <p:ext uri="{BB962C8B-B14F-4D97-AF65-F5344CB8AC3E}">
        <p14:creationId xmlns:p14="http://schemas.microsoft.com/office/powerpoint/2010/main" val="67936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12192000" cy="6093296"/>
          </a:xfrm>
          <a:prstGeom prst="rect">
            <a:avLst/>
          </a:prstGeom>
          <a:solidFill>
            <a:srgbClr val="00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NZ" sz="5400" dirty="0" smtClean="0"/>
              <a:t>Tenancy compliance and investigation</a:t>
            </a:r>
            <a:endParaRPr lang="en-NZ" sz="5400" dirty="0"/>
          </a:p>
        </p:txBody>
      </p:sp>
    </p:spTree>
    <p:extLst>
      <p:ext uri="{BB962C8B-B14F-4D97-AF65-F5344CB8AC3E}">
        <p14:creationId xmlns:p14="http://schemas.microsoft.com/office/powerpoint/2010/main" val="141466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hone ic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Oval Callout 9"/>
          <p:cNvSpPr/>
          <p:nvPr/>
        </p:nvSpPr>
        <p:spPr>
          <a:xfrm flipH="1">
            <a:off x="6384032" y="3429000"/>
            <a:ext cx="4069176" cy="1993938"/>
          </a:xfrm>
          <a:prstGeom prst="wedgeEllipseCallout">
            <a:avLst>
              <a:gd name="adj1" fmla="val -50150"/>
              <a:gd name="adj2" fmla="val 5099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Oval Callout 3"/>
          <p:cNvSpPr/>
          <p:nvPr/>
        </p:nvSpPr>
        <p:spPr>
          <a:xfrm>
            <a:off x="879893" y="476671"/>
            <a:ext cx="9903125" cy="5484181"/>
          </a:xfrm>
          <a:prstGeom prst="wedgeEllipseCallout">
            <a:avLst>
              <a:gd name="adj1" fmla="val -49679"/>
              <a:gd name="adj2" fmla="val 49272"/>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dirty="0">
                <a:ln w="0"/>
                <a:solidFill>
                  <a:schemeClr val="tx1"/>
                </a:solidFill>
                <a:effectLst>
                  <a:outerShdw blurRad="38100" dist="19050" dir="2700000" algn="tl" rotWithShape="0">
                    <a:schemeClr val="dk1">
                      <a:alpha val="40000"/>
                    </a:schemeClr>
                  </a:outerShdw>
                </a:effectLst>
              </a:rPr>
              <a:t>Our Mission </a:t>
            </a:r>
          </a:p>
          <a:p>
            <a:r>
              <a:rPr lang="en-NZ" sz="2400" dirty="0">
                <a:ln w="0"/>
                <a:solidFill>
                  <a:schemeClr val="tx1"/>
                </a:solidFill>
                <a:effectLst>
                  <a:outerShdw blurRad="38100" dist="19050" dir="2700000" algn="tl" rotWithShape="0">
                    <a:schemeClr val="dk1">
                      <a:alpha val="40000"/>
                    </a:schemeClr>
                  </a:outerShdw>
                </a:effectLst>
              </a:rPr>
              <a:t>“We will add value to the tenancy sector by being an effective  an effective regulator,  performing audits, investigations and building relationships with key stakeholders. We will achieve sustained compliance with the Residential Tenancies Act, increasing tenancy literacy and improve the rental experience in New Zealand. “ </a:t>
            </a:r>
          </a:p>
          <a:p>
            <a:r>
              <a:rPr lang="en-NZ" sz="2400" dirty="0"/>
              <a:t> </a:t>
            </a:r>
          </a:p>
        </p:txBody>
      </p:sp>
    </p:spTree>
    <p:extLst>
      <p:ext uri="{BB962C8B-B14F-4D97-AF65-F5344CB8AC3E}">
        <p14:creationId xmlns:p14="http://schemas.microsoft.com/office/powerpoint/2010/main" val="2672400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4222" y="297433"/>
            <a:ext cx="8208912" cy="830997"/>
          </a:xfrm>
          <a:prstGeom prst="rect">
            <a:avLst/>
          </a:prstGeom>
        </p:spPr>
        <p:txBody>
          <a:bodyPr wrap="square">
            <a:spAutoFit/>
          </a:bodyPr>
          <a:lstStyle/>
          <a:p>
            <a:r>
              <a:rPr lang="en-NZ" sz="4800" b="1" dirty="0">
                <a:solidFill>
                  <a:srgbClr val="006472"/>
                </a:solidFill>
                <a:latin typeface="+mn-lt"/>
              </a:rPr>
              <a:t>Current context</a:t>
            </a:r>
          </a:p>
        </p:txBody>
      </p:sp>
      <p:sp>
        <p:nvSpPr>
          <p:cNvPr id="2" name="AutoShape 2" descr="Image result for phone ic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Rectangle 2"/>
          <p:cNvSpPr/>
          <p:nvPr/>
        </p:nvSpPr>
        <p:spPr>
          <a:xfrm>
            <a:off x="191344" y="1229349"/>
            <a:ext cx="11881320" cy="523220"/>
          </a:xfrm>
          <a:prstGeom prst="rect">
            <a:avLst/>
          </a:prstGeom>
        </p:spPr>
        <p:txBody>
          <a:bodyPr wrap="square">
            <a:spAutoFit/>
          </a:bodyPr>
          <a:lstStyle/>
          <a:p>
            <a:pPr>
              <a:buClr>
                <a:schemeClr val="accent6"/>
              </a:buClr>
            </a:pPr>
            <a:r>
              <a:rPr lang="en-NZ" sz="2800" dirty="0">
                <a:latin typeface="+mn-lt"/>
              </a:rPr>
              <a:t>It’s a growing </a:t>
            </a:r>
            <a:r>
              <a:rPr lang="en-NZ" sz="2800" dirty="0" smtClean="0">
                <a:latin typeface="+mn-lt"/>
              </a:rPr>
              <a:t>market; half </a:t>
            </a:r>
            <a:r>
              <a:rPr lang="en-NZ" sz="2800" dirty="0">
                <a:latin typeface="+mn-lt"/>
              </a:rPr>
              <a:t>of all New Zealanders live in rented accommodation</a:t>
            </a:r>
          </a:p>
        </p:txBody>
      </p:sp>
      <p:graphicFrame>
        <p:nvGraphicFramePr>
          <p:cNvPr id="4" name="Diagram 3"/>
          <p:cNvGraphicFramePr/>
          <p:nvPr>
            <p:extLst>
              <p:ext uri="{D42A27DB-BD31-4B8C-83A1-F6EECF244321}">
                <p14:modId xmlns:p14="http://schemas.microsoft.com/office/powerpoint/2010/main" val="2293527356"/>
              </p:ext>
            </p:extLst>
          </p:nvPr>
        </p:nvGraphicFramePr>
        <p:xfrm>
          <a:off x="2077767" y="1772816"/>
          <a:ext cx="8842769" cy="4217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96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8343" y="540001"/>
            <a:ext cx="8208912" cy="646331"/>
          </a:xfrm>
          <a:prstGeom prst="rect">
            <a:avLst/>
          </a:prstGeom>
        </p:spPr>
        <p:txBody>
          <a:bodyPr wrap="square">
            <a:spAutoFit/>
          </a:bodyPr>
          <a:lstStyle/>
          <a:p>
            <a:r>
              <a:rPr lang="en-NZ" sz="3600" b="1" dirty="0">
                <a:solidFill>
                  <a:srgbClr val="006472"/>
                </a:solidFill>
                <a:latin typeface="+mn-lt"/>
              </a:rPr>
              <a:t>MBIE service offering </a:t>
            </a:r>
          </a:p>
        </p:txBody>
      </p:sp>
      <p:sp>
        <p:nvSpPr>
          <p:cNvPr id="2" name="AutoShape 2" descr="Image result for phone ic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Rounded Rectangular Callout 8"/>
          <p:cNvSpPr/>
          <p:nvPr/>
        </p:nvSpPr>
        <p:spPr>
          <a:xfrm>
            <a:off x="7197883" y="1312869"/>
            <a:ext cx="2124016" cy="876952"/>
          </a:xfrm>
          <a:prstGeom prst="wedgeRoundRectCallout">
            <a:avLst>
              <a:gd name="adj1" fmla="val -66733"/>
              <a:gd name="adj2" fmla="val 41502"/>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i="1" dirty="0">
                <a:solidFill>
                  <a:srgbClr val="2D3E4B"/>
                </a:solidFill>
              </a:rPr>
              <a:t>Website information and </a:t>
            </a:r>
            <a:r>
              <a:rPr lang="en-NZ" i="1" dirty="0" smtClean="0">
                <a:solidFill>
                  <a:srgbClr val="2D3E4B"/>
                </a:solidFill>
              </a:rPr>
              <a:t>Collateral</a:t>
            </a:r>
            <a:endParaRPr lang="en-NZ" i="1" dirty="0">
              <a:solidFill>
                <a:schemeClr val="tx1"/>
              </a:solidFill>
            </a:endParaRPr>
          </a:p>
        </p:txBody>
      </p:sp>
      <p:sp>
        <p:nvSpPr>
          <p:cNvPr id="10" name="Rounded Rectangular Callout 9"/>
          <p:cNvSpPr/>
          <p:nvPr/>
        </p:nvSpPr>
        <p:spPr>
          <a:xfrm>
            <a:off x="8080197" y="2664015"/>
            <a:ext cx="2034116" cy="1080120"/>
          </a:xfrm>
          <a:prstGeom prst="wedgeRoundRectCallout">
            <a:avLst>
              <a:gd name="adj1" fmla="val -65066"/>
              <a:gd name="adj2" fmla="val 41945"/>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i="1" dirty="0">
                <a:solidFill>
                  <a:srgbClr val="2D3E4B"/>
                </a:solidFill>
              </a:rPr>
              <a:t>Investigation of serious breaches and enforcement</a:t>
            </a:r>
            <a:endParaRPr lang="en-NZ" i="1" dirty="0">
              <a:solidFill>
                <a:schemeClr val="tx1"/>
              </a:solidFill>
            </a:endParaRPr>
          </a:p>
        </p:txBody>
      </p:sp>
      <p:sp>
        <p:nvSpPr>
          <p:cNvPr id="11" name="Rounded Rectangular Callout 10"/>
          <p:cNvSpPr/>
          <p:nvPr/>
        </p:nvSpPr>
        <p:spPr>
          <a:xfrm>
            <a:off x="7716763" y="4129661"/>
            <a:ext cx="2086736" cy="748568"/>
          </a:xfrm>
          <a:prstGeom prst="wedgeRoundRectCallout">
            <a:avLst>
              <a:gd name="adj1" fmla="val -66562"/>
              <a:gd name="adj2" fmla="val 38030"/>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i="1" dirty="0">
                <a:solidFill>
                  <a:srgbClr val="2D3E4B"/>
                </a:solidFill>
              </a:rPr>
              <a:t>Sector based </a:t>
            </a:r>
            <a:r>
              <a:rPr lang="en-NZ" i="1" dirty="0" smtClean="0">
                <a:solidFill>
                  <a:srgbClr val="2D3E4B"/>
                </a:solidFill>
              </a:rPr>
              <a:t>audits</a:t>
            </a:r>
            <a:endParaRPr lang="en-NZ" i="1" dirty="0">
              <a:solidFill>
                <a:srgbClr val="2D3E4B"/>
              </a:solidFill>
            </a:endParaRPr>
          </a:p>
        </p:txBody>
      </p:sp>
      <p:sp>
        <p:nvSpPr>
          <p:cNvPr id="12" name="Rounded Rectangular Callout 11"/>
          <p:cNvSpPr/>
          <p:nvPr/>
        </p:nvSpPr>
        <p:spPr>
          <a:xfrm>
            <a:off x="2485264" y="2744207"/>
            <a:ext cx="1980000" cy="540060"/>
          </a:xfrm>
          <a:prstGeom prst="wedgeRoundRectCallout">
            <a:avLst>
              <a:gd name="adj1" fmla="val 60603"/>
              <a:gd name="adj2" fmla="val 36485"/>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i="1" dirty="0">
                <a:solidFill>
                  <a:srgbClr val="2D3E4B"/>
                </a:solidFill>
              </a:rPr>
              <a:t>Mediation</a:t>
            </a:r>
            <a:endParaRPr lang="en-NZ" i="1" dirty="0">
              <a:solidFill>
                <a:schemeClr val="tx1"/>
              </a:solidFill>
            </a:endParaRPr>
          </a:p>
        </p:txBody>
      </p:sp>
      <p:sp>
        <p:nvSpPr>
          <p:cNvPr id="13" name="Rounded Rectangular Callout 12"/>
          <p:cNvSpPr/>
          <p:nvPr/>
        </p:nvSpPr>
        <p:spPr>
          <a:xfrm>
            <a:off x="2907719" y="1224042"/>
            <a:ext cx="2085080" cy="974584"/>
          </a:xfrm>
          <a:prstGeom prst="wedgeRoundRectCallout">
            <a:avLst>
              <a:gd name="adj1" fmla="val 64212"/>
              <a:gd name="adj2" fmla="val 31839"/>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i="1" dirty="0">
                <a:solidFill>
                  <a:srgbClr val="2D3E4B"/>
                </a:solidFill>
              </a:rPr>
              <a:t>Compliance and </a:t>
            </a:r>
            <a:r>
              <a:rPr lang="en-NZ" i="1" dirty="0" smtClean="0">
                <a:solidFill>
                  <a:srgbClr val="2D3E4B"/>
                </a:solidFill>
              </a:rPr>
              <a:t>guided self-resolution</a:t>
            </a:r>
            <a:endParaRPr lang="en-NZ" i="1" dirty="0">
              <a:solidFill>
                <a:schemeClr val="tx1"/>
              </a:solidFill>
            </a:endParaRPr>
          </a:p>
        </p:txBody>
      </p:sp>
      <p:sp>
        <p:nvSpPr>
          <p:cNvPr id="14" name="Rounded Rectangular Callout 13"/>
          <p:cNvSpPr/>
          <p:nvPr/>
        </p:nvSpPr>
        <p:spPr>
          <a:xfrm>
            <a:off x="2907719" y="3765356"/>
            <a:ext cx="2304256" cy="1366038"/>
          </a:xfrm>
          <a:prstGeom prst="wedgeRoundRectCallout">
            <a:avLst>
              <a:gd name="adj1" fmla="val 67418"/>
              <a:gd name="adj2" fmla="val 32010"/>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i="1" dirty="0">
                <a:solidFill>
                  <a:srgbClr val="2D3E4B"/>
                </a:solidFill>
              </a:rPr>
              <a:t>Resolution and </a:t>
            </a:r>
            <a:r>
              <a:rPr lang="en-NZ" i="1" dirty="0" smtClean="0">
                <a:solidFill>
                  <a:srgbClr val="2D3E4B"/>
                </a:solidFill>
              </a:rPr>
              <a:t>information </a:t>
            </a:r>
            <a:r>
              <a:rPr lang="en-NZ" i="1" dirty="0">
                <a:solidFill>
                  <a:srgbClr val="2D3E4B"/>
                </a:solidFill>
              </a:rPr>
              <a:t>at first point of contact through the Service Centre</a:t>
            </a:r>
            <a:endParaRPr lang="en-NZ" i="1" dirty="0">
              <a:solidFill>
                <a:schemeClr val="tx1"/>
              </a:solidFill>
            </a:endParaRPr>
          </a:p>
        </p:txBody>
      </p:sp>
      <p:pic>
        <p:nvPicPr>
          <p:cNvPr id="15" name="Picture 2" descr="Image result for icons thinking">
            <a:hlinkClick r:id="rId3"/>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1904" y="2426409"/>
            <a:ext cx="2341536" cy="23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2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1188510"/>
            <a:ext cx="8515672" cy="4893647"/>
          </a:xfrm>
          <a:prstGeom prst="rect">
            <a:avLst/>
          </a:prstGeom>
          <a:noFill/>
        </p:spPr>
        <p:txBody>
          <a:bodyPr wrap="square" rtlCol="0">
            <a:spAutoFit/>
          </a:bodyPr>
          <a:lstStyle/>
          <a:p>
            <a:pPr>
              <a:buClr>
                <a:schemeClr val="accent6"/>
              </a:buClr>
            </a:pPr>
            <a:r>
              <a:rPr lang="en-NZ" sz="2000" b="1" dirty="0">
                <a:latin typeface="+mn-lt"/>
              </a:rPr>
              <a:t>Provides MBIE greater enforcement powers, including:</a:t>
            </a:r>
          </a:p>
          <a:p>
            <a:pPr>
              <a:buClr>
                <a:schemeClr val="accent6"/>
              </a:buClr>
            </a:pPr>
            <a:endParaRPr lang="en-NZ" sz="2000" dirty="0"/>
          </a:p>
          <a:p>
            <a:pPr marL="285750" indent="-285750">
              <a:buClr>
                <a:schemeClr val="accent6"/>
              </a:buClr>
              <a:buFont typeface="Calibri" panose="020F0502020204030204" pitchFamily="34" charset="0"/>
              <a:buChar char="›"/>
            </a:pPr>
            <a:r>
              <a:rPr lang="en-NZ" sz="2000" dirty="0">
                <a:latin typeface="+mn-lt"/>
              </a:rPr>
              <a:t>Taking Tribunal proceedings without needing the consent of the tenant</a:t>
            </a:r>
          </a:p>
          <a:p>
            <a:pPr marL="285750" indent="-285750">
              <a:buClr>
                <a:schemeClr val="accent6"/>
              </a:buClr>
              <a:buFont typeface="Calibri" panose="020F0502020204030204" pitchFamily="34" charset="0"/>
              <a:buChar char="›"/>
            </a:pPr>
            <a:endParaRPr lang="en-NZ" sz="2000" dirty="0">
              <a:latin typeface="+mn-lt"/>
            </a:endParaRPr>
          </a:p>
          <a:p>
            <a:pPr marL="285750" indent="-285750">
              <a:buClr>
                <a:schemeClr val="accent6"/>
              </a:buClr>
              <a:buFont typeface="Calibri" panose="020F0502020204030204" pitchFamily="34" charset="0"/>
              <a:buChar char="›"/>
            </a:pPr>
            <a:r>
              <a:rPr lang="en-NZ" sz="2000" dirty="0">
                <a:latin typeface="+mn-lt"/>
              </a:rPr>
              <a:t>Requesting copies of current or previous tenancy agreements and increasing the penalty for not providing them</a:t>
            </a:r>
          </a:p>
          <a:p>
            <a:pPr marL="285750" indent="-285750">
              <a:buClr>
                <a:schemeClr val="accent6"/>
              </a:buClr>
              <a:buFont typeface="Calibri" panose="020F0502020204030204" pitchFamily="34" charset="0"/>
              <a:buChar char="›"/>
            </a:pPr>
            <a:endParaRPr lang="en-NZ" sz="2000" dirty="0">
              <a:latin typeface="+mn-lt"/>
            </a:endParaRPr>
          </a:p>
          <a:p>
            <a:pPr marL="285750" indent="-285750">
              <a:buClr>
                <a:schemeClr val="accent6"/>
              </a:buClr>
              <a:buFont typeface="Calibri" panose="020F0502020204030204" pitchFamily="34" charset="0"/>
              <a:buChar char="›"/>
            </a:pPr>
            <a:r>
              <a:rPr lang="en-NZ" sz="2000" dirty="0">
                <a:latin typeface="+mn-lt"/>
              </a:rPr>
              <a:t>Defining the documents to be kept by a landlord and tenant that must be produced if required, and how they can be used</a:t>
            </a:r>
          </a:p>
          <a:p>
            <a:pPr marL="285750" indent="-285750">
              <a:buClr>
                <a:schemeClr val="accent6"/>
              </a:buClr>
              <a:buFont typeface="Calibri" panose="020F0502020204030204" pitchFamily="34" charset="0"/>
              <a:buChar char="›"/>
            </a:pPr>
            <a:endParaRPr lang="en-NZ" sz="2000" dirty="0">
              <a:latin typeface="+mn-lt"/>
            </a:endParaRPr>
          </a:p>
          <a:p>
            <a:pPr marL="285750" indent="-285750" fontAlgn="auto">
              <a:spcBef>
                <a:spcPct val="20000"/>
              </a:spcBef>
              <a:spcAft>
                <a:spcPts val="0"/>
              </a:spcAft>
              <a:buClr>
                <a:schemeClr val="accent6"/>
              </a:buClr>
              <a:buFont typeface="Calibri" panose="020F0502020204030204" pitchFamily="34" charset="0"/>
              <a:buChar char="›"/>
              <a:defRPr/>
            </a:pPr>
            <a:r>
              <a:rPr lang="en-NZ" altLang="en-US" sz="2000" dirty="0">
                <a:latin typeface="+mn-lt"/>
              </a:rPr>
              <a:t>Applying for the right to enter premises for inspection and/or testing </a:t>
            </a:r>
          </a:p>
          <a:p>
            <a:pPr marL="285750" indent="-285750" fontAlgn="auto">
              <a:spcBef>
                <a:spcPct val="20000"/>
              </a:spcBef>
              <a:spcAft>
                <a:spcPts val="0"/>
              </a:spcAft>
              <a:buClr>
                <a:schemeClr val="accent6"/>
              </a:buClr>
              <a:buFont typeface="Calibri" panose="020F0502020204030204" pitchFamily="34" charset="0"/>
              <a:buChar char="›"/>
              <a:defRPr/>
            </a:pPr>
            <a:endParaRPr lang="en-NZ" altLang="en-US" sz="2000" dirty="0">
              <a:latin typeface="+mn-lt"/>
            </a:endParaRPr>
          </a:p>
          <a:p>
            <a:pPr marL="285750" indent="-285750" fontAlgn="auto">
              <a:spcBef>
                <a:spcPct val="20000"/>
              </a:spcBef>
              <a:spcAft>
                <a:spcPts val="0"/>
              </a:spcAft>
              <a:buClr>
                <a:schemeClr val="accent6"/>
              </a:buClr>
              <a:buFont typeface="Calibri" panose="020F0502020204030204" pitchFamily="34" charset="0"/>
              <a:buChar char="›"/>
              <a:defRPr/>
            </a:pPr>
            <a:r>
              <a:rPr lang="en-NZ" altLang="en-US" sz="2000" dirty="0">
                <a:latin typeface="+mn-lt"/>
              </a:rPr>
              <a:t>Publishing comments about current or former landlord. This may include landlord details and non-compliant practices (for example).</a:t>
            </a:r>
          </a:p>
          <a:p>
            <a:pPr>
              <a:buClr>
                <a:schemeClr val="accent6"/>
              </a:buClr>
            </a:pPr>
            <a:endParaRPr lang="en-NZ" sz="2000" b="1" dirty="0">
              <a:latin typeface="+mn-lt"/>
            </a:endParaRPr>
          </a:p>
        </p:txBody>
      </p:sp>
      <p:sp>
        <p:nvSpPr>
          <p:cNvPr id="6" name="Rectangle 5"/>
          <p:cNvSpPr/>
          <p:nvPr/>
        </p:nvSpPr>
        <p:spPr>
          <a:xfrm>
            <a:off x="684279" y="334272"/>
            <a:ext cx="8208912" cy="646331"/>
          </a:xfrm>
          <a:prstGeom prst="rect">
            <a:avLst/>
          </a:prstGeom>
        </p:spPr>
        <p:txBody>
          <a:bodyPr wrap="square">
            <a:spAutoFit/>
          </a:bodyPr>
          <a:lstStyle/>
          <a:p>
            <a:r>
              <a:rPr lang="en-NZ" altLang="en-US" sz="3600" b="1" dirty="0">
                <a:solidFill>
                  <a:srgbClr val="006472"/>
                </a:solidFill>
              </a:rPr>
              <a:t>Enforcement Powers</a:t>
            </a:r>
            <a:endParaRPr lang="en-NZ" sz="3600" b="1" dirty="0">
              <a:solidFill>
                <a:srgbClr val="006472"/>
              </a:solidFill>
            </a:endParaRPr>
          </a:p>
        </p:txBody>
      </p:sp>
      <p:sp>
        <p:nvSpPr>
          <p:cNvPr id="2" name="AutoShape 2" descr="Image result for phone ic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709622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96333" y="239184"/>
            <a:ext cx="10515600" cy="1259416"/>
          </a:xfrm>
        </p:spPr>
        <p:txBody>
          <a:bodyPr/>
          <a:lstStyle/>
          <a:p>
            <a:r>
              <a:rPr lang="en-NZ" altLang="en-US" sz="3733" i="1" dirty="0"/>
              <a:t>Tenancy Compliance &amp; Investigations Team</a:t>
            </a:r>
            <a:br>
              <a:rPr lang="en-NZ" altLang="en-US" sz="3733" i="1" dirty="0"/>
            </a:br>
            <a:r>
              <a:rPr lang="en-NZ" altLang="en-US" sz="2933" i="1" dirty="0"/>
              <a:t>Sector Strategies</a:t>
            </a:r>
            <a:endParaRPr lang="en-NZ" altLang="en-US" sz="2933"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7630835"/>
              </p:ext>
            </p:extLst>
          </p:nvPr>
        </p:nvGraphicFramePr>
        <p:xfrm>
          <a:off x="296334" y="1312433"/>
          <a:ext cx="8152646" cy="5412431"/>
        </p:xfrm>
        <a:graphic>
          <a:graphicData uri="http://schemas.openxmlformats.org/drawingml/2006/table">
            <a:tbl>
              <a:tblPr firstRow="1" bandRow="1">
                <a:tableStyleId>{073A0DAA-6AF3-43AB-8588-CEC1D06C72B9}</a:tableStyleId>
              </a:tblPr>
              <a:tblGrid>
                <a:gridCol w="2440675"/>
                <a:gridCol w="5711971"/>
              </a:tblGrid>
              <a:tr h="491989">
                <a:tc>
                  <a:txBody>
                    <a:bodyPr/>
                    <a:lstStyle/>
                    <a:p>
                      <a:r>
                        <a:rPr lang="en-NZ" sz="2400" dirty="0" smtClean="0"/>
                        <a:t>Sector</a:t>
                      </a:r>
                      <a:endParaRPr lang="en-NZ" sz="2400" dirty="0"/>
                    </a:p>
                  </a:txBody>
                  <a:tcPr marL="121920" marR="121920" marT="60960" marB="60960"/>
                </a:tc>
                <a:tc>
                  <a:txBody>
                    <a:bodyPr/>
                    <a:lstStyle/>
                    <a:p>
                      <a:r>
                        <a:rPr lang="en-NZ" sz="2400" dirty="0" smtClean="0"/>
                        <a:t>Expectations</a:t>
                      </a:r>
                      <a:endParaRPr lang="en-NZ" sz="2400" dirty="0"/>
                    </a:p>
                  </a:txBody>
                  <a:tcPr marL="121920" marR="121920" marT="60960" marB="60960"/>
                </a:tc>
              </a:tr>
              <a:tr h="594533">
                <a:tc>
                  <a:txBody>
                    <a:bodyPr/>
                    <a:lstStyle/>
                    <a:p>
                      <a:r>
                        <a:rPr lang="en-NZ" sz="1600" dirty="0" smtClean="0"/>
                        <a:t>Community Housing providers </a:t>
                      </a:r>
                      <a:r>
                        <a:rPr lang="en-NZ" sz="1600" dirty="0" err="1" smtClean="0"/>
                        <a:t>Inc</a:t>
                      </a:r>
                      <a:r>
                        <a:rPr lang="en-NZ" sz="1600" dirty="0" smtClean="0"/>
                        <a:t> HNZ</a:t>
                      </a:r>
                      <a:endParaRPr lang="en-NZ" sz="1600" dirty="0"/>
                    </a:p>
                  </a:txBody>
                  <a:tcPr marL="121920" marR="121920" marT="60960" marB="60960"/>
                </a:tc>
                <a:tc>
                  <a:txBody>
                    <a:bodyPr/>
                    <a:lstStyle/>
                    <a:p>
                      <a:pPr marL="171450" indent="-171450">
                        <a:buFont typeface="Arial" panose="020B0604020202020204" pitchFamily="34" charset="0"/>
                        <a:buChar char="•"/>
                      </a:pPr>
                      <a:r>
                        <a:rPr lang="en-NZ" sz="1600" dirty="0" smtClean="0"/>
                        <a:t>Compliance expectations informed by CHRA registration</a:t>
                      </a:r>
                      <a:r>
                        <a:rPr lang="en-NZ" sz="1600" baseline="0" dirty="0" smtClean="0"/>
                        <a:t> status.</a:t>
                      </a:r>
                      <a:endParaRPr lang="en-NZ" sz="1600" dirty="0"/>
                    </a:p>
                  </a:txBody>
                  <a:tcPr marL="121920" marR="121920" marT="60960" marB="60960"/>
                </a:tc>
              </a:tr>
              <a:tr h="3457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Private &amp; Individual</a:t>
                      </a:r>
                      <a:r>
                        <a:rPr lang="en-NZ" sz="2000" baseline="0" dirty="0" smtClean="0"/>
                        <a:t> Investors </a:t>
                      </a:r>
                      <a:endParaRPr lang="en-NZ" sz="2000" dirty="0" smtClean="0"/>
                    </a:p>
                    <a:p>
                      <a:endParaRPr lang="en-NZ" sz="2000" dirty="0" smtClean="0"/>
                    </a:p>
                    <a:p>
                      <a:endParaRPr lang="en-NZ" sz="2000" dirty="0" smtClean="0"/>
                    </a:p>
                  </a:txBody>
                  <a:tcPr marL="121920" marR="121920" marT="60960" marB="609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dirty="0" smtClean="0"/>
                        <a:t>Being a landlord is viewed as running a small business and not seen as a ‘hobby’ or ‘retirement nest-egg’.</a:t>
                      </a:r>
                    </a:p>
                    <a:p>
                      <a:pPr marL="285750" indent="-285750">
                        <a:buFont typeface="Arial" panose="020B0604020202020204" pitchFamily="34" charset="0"/>
                        <a:buChar char="•"/>
                      </a:pPr>
                      <a:r>
                        <a:rPr lang="en-NZ" sz="2000" dirty="0" smtClean="0"/>
                        <a:t>Compliance is built into the business model.</a:t>
                      </a:r>
                    </a:p>
                    <a:p>
                      <a:pPr marL="285750" indent="-285750">
                        <a:buFont typeface="Arial" panose="020B0604020202020204" pitchFamily="34" charset="0"/>
                        <a:buChar char="•"/>
                      </a:pPr>
                      <a:r>
                        <a:rPr lang="en-NZ" sz="2000" dirty="0" smtClean="0"/>
                        <a:t>A professional business</a:t>
                      </a:r>
                      <a:r>
                        <a:rPr lang="en-NZ" sz="2000" baseline="0" dirty="0" smtClean="0"/>
                        <a:t> approach reflects best business practice.</a:t>
                      </a:r>
                    </a:p>
                    <a:p>
                      <a:pPr marL="285750" indent="-285750">
                        <a:buFont typeface="Arial" panose="020B0604020202020204" pitchFamily="34" charset="0"/>
                        <a:buChar char="•"/>
                      </a:pPr>
                      <a:r>
                        <a:rPr lang="en-NZ" sz="2000" baseline="0" dirty="0" smtClean="0"/>
                        <a:t>Business systems are in place to demonstrate compliance with the RTA.</a:t>
                      </a:r>
                    </a:p>
                    <a:p>
                      <a:pPr marL="285750" indent="-285750">
                        <a:buFont typeface="Arial" panose="020B0604020202020204" pitchFamily="34" charset="0"/>
                        <a:buChar char="•"/>
                      </a:pPr>
                      <a:r>
                        <a:rPr lang="en-NZ" sz="2000" dirty="0" smtClean="0"/>
                        <a:t>Tenants</a:t>
                      </a:r>
                      <a:r>
                        <a:rPr lang="en-NZ" sz="2000" baseline="0" dirty="0" smtClean="0"/>
                        <a:t> as a customer are placed at the centre of the business model.</a:t>
                      </a:r>
                      <a:endParaRPr lang="en-NZ" sz="2000" dirty="0"/>
                    </a:p>
                  </a:txBody>
                  <a:tcPr marL="121920" marR="121920" marT="60960" marB="60960"/>
                </a:tc>
              </a:tr>
              <a:tr h="849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Property Management companies </a:t>
                      </a:r>
                    </a:p>
                    <a:p>
                      <a:endParaRPr lang="en-NZ" sz="1600" dirty="0"/>
                    </a:p>
                  </a:txBody>
                  <a:tcPr marL="121920" marR="121920" marT="60960" marB="60960"/>
                </a:tc>
                <a:tc>
                  <a:txBody>
                    <a:bodyPr/>
                    <a:lstStyle/>
                    <a:p>
                      <a:pPr marL="171450" indent="-171450">
                        <a:buFont typeface="Arial" panose="020B0604020202020204" pitchFamily="34" charset="0"/>
                        <a:buChar char="•"/>
                      </a:pPr>
                      <a:r>
                        <a:rPr lang="en-NZ" sz="1600" dirty="0" smtClean="0"/>
                        <a:t>encompassing the business disciplines</a:t>
                      </a:r>
                      <a:r>
                        <a:rPr lang="en-NZ" sz="1600" baseline="0" dirty="0" smtClean="0"/>
                        <a:t> mentioned above </a:t>
                      </a:r>
                      <a:r>
                        <a:rPr lang="en-NZ" sz="1600" dirty="0" smtClean="0"/>
                        <a:t> Businesses</a:t>
                      </a:r>
                      <a:r>
                        <a:rPr lang="en-NZ" sz="1600" baseline="0" dirty="0" smtClean="0"/>
                        <a:t> are run as effective Property Management companies </a:t>
                      </a:r>
                      <a:endParaRPr lang="en-NZ" sz="1600" dirty="0"/>
                    </a:p>
                  </a:txBody>
                  <a:tcPr marL="121920" marR="121920" marT="60960" marB="60960"/>
                </a:tc>
              </a:tr>
            </a:tbl>
          </a:graphicData>
        </a:graphic>
      </p:graphicFrame>
      <p:pic>
        <p:nvPicPr>
          <p:cNvPr id="9220" name="Picture 2" descr="\\wd.govt.nz\dfs\personal\homedrive\WNI1\daviesp\Desktop\Tenancy Town Images\shared-a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367" y="1765300"/>
            <a:ext cx="4768851"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592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6333" y="237067"/>
            <a:ext cx="11499851" cy="1229784"/>
          </a:xfrm>
        </p:spPr>
        <p:txBody>
          <a:bodyPr/>
          <a:lstStyle/>
          <a:p>
            <a:r>
              <a:rPr lang="en-NZ" altLang="en-US" sz="3733" i="1" dirty="0"/>
              <a:t>Tenancy Compliance &amp; Investigations Team</a:t>
            </a:r>
            <a:br>
              <a:rPr lang="en-NZ" altLang="en-US" sz="3733" i="1" dirty="0"/>
            </a:br>
            <a:r>
              <a:rPr lang="en-NZ" altLang="en-US" sz="2933" i="1" dirty="0"/>
              <a:t>Proactive Audit Programme</a:t>
            </a:r>
            <a:endParaRPr lang="en-NZ" altLang="en-US" sz="3733" i="1" dirty="0"/>
          </a:p>
        </p:txBody>
      </p:sp>
      <p:sp>
        <p:nvSpPr>
          <p:cNvPr id="10243" name="Content Placeholder 2"/>
          <p:cNvSpPr>
            <a:spLocks noGrp="1"/>
          </p:cNvSpPr>
          <p:nvPr>
            <p:ph sz="half" idx="1"/>
          </p:nvPr>
        </p:nvSpPr>
        <p:spPr>
          <a:xfrm>
            <a:off x="368300" y="1536700"/>
            <a:ext cx="8096251" cy="4351867"/>
          </a:xfrm>
        </p:spPr>
        <p:txBody>
          <a:bodyPr/>
          <a:lstStyle/>
          <a:p>
            <a:r>
              <a:rPr lang="en-NZ" altLang="en-US" sz="1867" dirty="0"/>
              <a:t>Proactive Audits are a key deliverable in the TCIT Business plan.</a:t>
            </a:r>
          </a:p>
          <a:p>
            <a:r>
              <a:rPr lang="en-NZ" altLang="en-US" sz="1867" dirty="0"/>
              <a:t>They are in addition to our investigation and compliance </a:t>
            </a:r>
            <a:r>
              <a:rPr lang="en-NZ" altLang="en-US" sz="1867" dirty="0" err="1"/>
              <a:t>workstream</a:t>
            </a:r>
            <a:r>
              <a:rPr lang="en-NZ" altLang="en-US" sz="1867" dirty="0"/>
              <a:t>.</a:t>
            </a:r>
          </a:p>
          <a:p>
            <a:r>
              <a:rPr lang="en-NZ" altLang="en-US" sz="1867" dirty="0"/>
              <a:t>The Audit programme is nationwide across all Sector groups.</a:t>
            </a:r>
          </a:p>
          <a:p>
            <a:r>
              <a:rPr lang="en-NZ" altLang="en-US" sz="1867" dirty="0"/>
              <a:t>They </a:t>
            </a:r>
            <a:r>
              <a:rPr lang="en-NZ" altLang="en-US" sz="1867" dirty="0" smtClean="0"/>
              <a:t>are </a:t>
            </a:r>
            <a:r>
              <a:rPr lang="en-NZ" altLang="en-US" sz="1867" dirty="0"/>
              <a:t>designed as a “point in time” health check to check compliance with landlord obligations under the Act.</a:t>
            </a:r>
          </a:p>
          <a:p>
            <a:r>
              <a:rPr lang="en-NZ" altLang="en-US" sz="1867" dirty="0"/>
              <a:t>They focus on best practice as well as day-to-day requirements associated with being a landlord.</a:t>
            </a:r>
          </a:p>
          <a:p>
            <a:r>
              <a:rPr lang="en-NZ" altLang="en-US" sz="1867" dirty="0"/>
              <a:t>TCIT staff visit the business premises and speak to staff and review documentation and processes. Individual premises are not a part of this process.</a:t>
            </a:r>
          </a:p>
          <a:p>
            <a:r>
              <a:rPr lang="en-NZ" altLang="en-US" sz="1867" dirty="0"/>
              <a:t>Tenancy documentation can be requested to be provided if required. The ability to request is made under s123A of the Act.</a:t>
            </a:r>
          </a:p>
          <a:p>
            <a:pPr marL="0" indent="0">
              <a:buNone/>
            </a:pPr>
            <a:endParaRPr lang="en-NZ" altLang="en-US" sz="1867" dirty="0"/>
          </a:p>
        </p:txBody>
      </p:sp>
      <p:pic>
        <p:nvPicPr>
          <p:cNvPr id="102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2334" y="1754717"/>
            <a:ext cx="5361517" cy="37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10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rcourts v3">
  <a:themeElements>
    <a:clrScheme name="MBIE Colors">
      <a:dk1>
        <a:sysClr val="windowText" lastClr="000000"/>
      </a:dk1>
      <a:lt1>
        <a:sysClr val="window" lastClr="FFFFFF"/>
      </a:lt1>
      <a:dk2>
        <a:srgbClr val="00B5E2"/>
      </a:dk2>
      <a:lt2>
        <a:srgbClr val="97D700"/>
      </a:lt2>
      <a:accent1>
        <a:srgbClr val="FF6900"/>
      </a:accent1>
      <a:accent2>
        <a:srgbClr val="E51A92"/>
      </a:accent2>
      <a:accent3>
        <a:srgbClr val="753BBD"/>
      </a:accent3>
      <a:accent4>
        <a:srgbClr val="006272"/>
      </a:accent4>
      <a:accent5>
        <a:srgbClr val="4472C4"/>
      </a:accent5>
      <a:accent6>
        <a:srgbClr val="FBE122"/>
      </a:accent6>
      <a:hlink>
        <a:srgbClr val="898989"/>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IE PowerPoint Template.potx" id="{0B505938-027A-4AB6-BB83-B0440305870F}" vid="{1F059DED-8133-48B8-940A-1E25206A8BB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643</Words>
  <Application>Microsoft Office PowerPoint</Application>
  <PresentationFormat>Widescreen</PresentationFormat>
  <Paragraphs>102</Paragraphs>
  <Slides>15</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Calibri Light</vt:lpstr>
      <vt:lpstr>Office Theme</vt:lpstr>
      <vt:lpstr>Harcourts v3</vt:lpstr>
      <vt:lpstr>1_Office Theme</vt:lpstr>
      <vt:lpstr>PowerPoint Presentation</vt:lpstr>
      <vt:lpstr>  Compliance and Investigations   Our approach  to regulating  the Residential Tenancies Act 1986</vt:lpstr>
      <vt:lpstr>PowerPoint Presentation</vt:lpstr>
      <vt:lpstr>PowerPoint Presentation</vt:lpstr>
      <vt:lpstr>PowerPoint Presentation</vt:lpstr>
      <vt:lpstr>PowerPoint Presentation</vt:lpstr>
      <vt:lpstr>PowerPoint Presentation</vt:lpstr>
      <vt:lpstr>Tenancy Compliance &amp; Investigations Team Sector Strategies</vt:lpstr>
      <vt:lpstr>Tenancy Compliance &amp; Investigations Team Proactive Audit Programme</vt:lpstr>
      <vt:lpstr>Examples of what we see in our work</vt:lpstr>
      <vt:lpstr>Examples of what we see in our work</vt:lpstr>
      <vt:lpstr>PowerPoint Presentation</vt:lpstr>
      <vt:lpstr>PowerPoint Presentation</vt:lpstr>
      <vt:lpstr>PowerPoint Presentation</vt:lpstr>
      <vt:lpstr>PowerPoint Presentation</vt:lpstr>
    </vt:vector>
  </TitlesOfParts>
  <Company>Ministry of Business, Innovation and Employment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Lofi Talimalo</dc:creator>
  <cp:lastModifiedBy>Jan Hains</cp:lastModifiedBy>
  <cp:revision>12</cp:revision>
  <dcterms:created xsi:type="dcterms:W3CDTF">2017-10-08T21:41:15Z</dcterms:created>
  <dcterms:modified xsi:type="dcterms:W3CDTF">2017-10-19T18:00:05Z</dcterms:modified>
</cp:coreProperties>
</file>