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Lst>
  <p:notesMasterIdLst>
    <p:notesMasterId r:id="rId33"/>
  </p:notesMasterIdLst>
  <p:handoutMasterIdLst>
    <p:handoutMasterId r:id="rId34"/>
  </p:handoutMasterIdLst>
  <p:sldIdLst>
    <p:sldId id="526" r:id="rId3"/>
    <p:sldId id="524" r:id="rId4"/>
    <p:sldId id="496" r:id="rId5"/>
    <p:sldId id="497" r:id="rId6"/>
    <p:sldId id="498" r:id="rId7"/>
    <p:sldId id="523" r:id="rId8"/>
    <p:sldId id="522" r:id="rId9"/>
    <p:sldId id="512" r:id="rId10"/>
    <p:sldId id="509" r:id="rId11"/>
    <p:sldId id="504" r:id="rId12"/>
    <p:sldId id="508" r:id="rId13"/>
    <p:sldId id="519" r:id="rId14"/>
    <p:sldId id="503" r:id="rId15"/>
    <p:sldId id="513" r:id="rId16"/>
    <p:sldId id="511" r:id="rId17"/>
    <p:sldId id="525" r:id="rId18"/>
    <p:sldId id="466" r:id="rId19"/>
    <p:sldId id="467" r:id="rId20"/>
    <p:sldId id="468" r:id="rId21"/>
    <p:sldId id="469" r:id="rId22"/>
    <p:sldId id="452" r:id="rId23"/>
    <p:sldId id="453" r:id="rId24"/>
    <p:sldId id="454" r:id="rId25"/>
    <p:sldId id="455" r:id="rId26"/>
    <p:sldId id="456" r:id="rId27"/>
    <p:sldId id="510" r:id="rId28"/>
    <p:sldId id="505" r:id="rId29"/>
    <p:sldId id="506" r:id="rId30"/>
    <p:sldId id="520" r:id="rId31"/>
    <p:sldId id="527" r:id="rId3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Watts" initials="C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DFC"/>
    <a:srgbClr val="00AEEF"/>
    <a:srgbClr val="56D1FF"/>
    <a:srgbClr val="25408F"/>
    <a:srgbClr val="0F1B3D"/>
    <a:srgbClr val="0087BE"/>
    <a:srgbClr val="093A80"/>
    <a:srgbClr val="606060"/>
    <a:srgbClr val="A8B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0" autoAdjust="0"/>
    <p:restoredTop sz="94710" autoAdjust="0"/>
  </p:normalViewPr>
  <p:slideViewPr>
    <p:cSldViewPr>
      <p:cViewPr varScale="1">
        <p:scale>
          <a:sx n="70" d="100"/>
          <a:sy n="70" d="100"/>
        </p:scale>
        <p:origin x="1410" y="72"/>
      </p:cViewPr>
      <p:guideLst>
        <p:guide orient="horz" pos="2160"/>
        <p:guide pos="2880"/>
      </p:guideLst>
    </p:cSldViewPr>
  </p:slideViewPr>
  <p:outlineViewPr>
    <p:cViewPr>
      <p:scale>
        <a:sx n="33" d="100"/>
        <a:sy n="33" d="100"/>
      </p:scale>
      <p:origin x="0" y="497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5" d="100"/>
          <a:sy n="45" d="100"/>
        </p:scale>
        <p:origin x="-2874"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87BE"/>
              </a:solidFill>
            </c:spPr>
            <c:extLst xmlns:c16r2="http://schemas.microsoft.com/office/drawing/2015/06/chart">
              <c:ext xmlns:c16="http://schemas.microsoft.com/office/drawing/2014/chart" uri="{C3380CC4-5D6E-409C-BE32-E72D297353CC}">
                <c16:uniqueId val="{00000001-7CAD-43A2-9DEF-2D715A6595A6}"/>
              </c:ext>
            </c:extLst>
          </c:dPt>
          <c:dPt>
            <c:idx val="1"/>
            <c:bubble3D val="0"/>
            <c:spPr>
              <a:solidFill>
                <a:srgbClr val="56D1FF"/>
              </a:solidFill>
            </c:spPr>
            <c:extLst xmlns:c16r2="http://schemas.microsoft.com/office/drawing/2015/06/chart">
              <c:ext xmlns:c16="http://schemas.microsoft.com/office/drawing/2014/chart" uri="{C3380CC4-5D6E-409C-BE32-E72D297353CC}">
                <c16:uniqueId val="{00000003-7CAD-43A2-9DEF-2D715A6595A6}"/>
              </c:ext>
            </c:extLst>
          </c:dPt>
          <c:dPt>
            <c:idx val="2"/>
            <c:bubble3D val="0"/>
            <c:spPr>
              <a:solidFill>
                <a:srgbClr val="3D648B"/>
              </a:solidFill>
            </c:spPr>
            <c:extLst xmlns:c16r2="http://schemas.microsoft.com/office/drawing/2015/06/chart">
              <c:ext xmlns:c16="http://schemas.microsoft.com/office/drawing/2014/chart" uri="{C3380CC4-5D6E-409C-BE32-E72D297353CC}">
                <c16:uniqueId val="{00000005-7CAD-43A2-9DEF-2D715A6595A6}"/>
              </c:ext>
            </c:extLst>
          </c:dPt>
          <c:dPt>
            <c:idx val="3"/>
            <c:bubble3D val="0"/>
            <c:spPr>
              <a:solidFill>
                <a:schemeClr val="accent5"/>
              </a:solidFill>
            </c:spPr>
            <c:extLst xmlns:c16r2="http://schemas.microsoft.com/office/drawing/2015/06/chart">
              <c:ext xmlns:c16="http://schemas.microsoft.com/office/drawing/2014/chart" uri="{C3380CC4-5D6E-409C-BE32-E72D297353CC}">
                <c16:uniqueId val="{00000007-7CAD-43A2-9DEF-2D715A6595A6}"/>
              </c:ext>
            </c:extLst>
          </c:dPt>
          <c:dLbls>
            <c:spPr>
              <a:noFill/>
              <a:ln>
                <a:noFill/>
              </a:ln>
              <a:effectLst/>
            </c:spPr>
            <c:txPr>
              <a:bodyPr/>
              <a:lstStyle/>
              <a:p>
                <a:pPr>
                  <a:defRPr sz="2400" b="1">
                    <a:solidFill>
                      <a:schemeClr val="bg2"/>
                    </a:solidFill>
                    <a:latin typeface="Roboto Slab" pitchFamily="2" charset="0"/>
                    <a:ea typeface="Roboto Slab" pitchFamily="2"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Cash</c:v>
                </c:pt>
                <c:pt idx="1">
                  <c:v>Fixed Interest</c:v>
                </c:pt>
                <c:pt idx="2">
                  <c:v>Equities</c:v>
                </c:pt>
                <c:pt idx="3">
                  <c:v>Property</c:v>
                </c:pt>
              </c:strCache>
            </c:strRef>
          </c:cat>
          <c:val>
            <c:numRef>
              <c:f>Sheet1!$B$2:$B$5</c:f>
              <c:numCache>
                <c:formatCode>General</c:formatCode>
                <c:ptCount val="4"/>
                <c:pt idx="0">
                  <c:v>20</c:v>
                </c:pt>
                <c:pt idx="1">
                  <c:v>50</c:v>
                </c:pt>
                <c:pt idx="2">
                  <c:v>20</c:v>
                </c:pt>
                <c:pt idx="3">
                  <c:v>10</c:v>
                </c:pt>
              </c:numCache>
            </c:numRef>
          </c:val>
          <c:extLst xmlns:c16r2="http://schemas.microsoft.com/office/drawing/2015/06/chart">
            <c:ext xmlns:c16="http://schemas.microsoft.com/office/drawing/2014/chart" uri="{C3380CC4-5D6E-409C-BE32-E72D297353CC}">
              <c16:uniqueId val="{00000008-7CAD-43A2-9DEF-2D715A6595A6}"/>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154445538057741"/>
          <c:y val="0.31081397637795272"/>
          <c:w val="0.29595554461942258"/>
          <c:h val="0.37837204724409451"/>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87BE"/>
              </a:solidFill>
            </c:spPr>
            <c:extLst xmlns:c16r2="http://schemas.microsoft.com/office/drawing/2015/06/chart">
              <c:ext xmlns:c16="http://schemas.microsoft.com/office/drawing/2014/chart" uri="{C3380CC4-5D6E-409C-BE32-E72D297353CC}">
                <c16:uniqueId val="{00000001-6B76-43E7-83BF-AC07C461BAFD}"/>
              </c:ext>
            </c:extLst>
          </c:dPt>
          <c:dPt>
            <c:idx val="1"/>
            <c:bubble3D val="0"/>
            <c:spPr>
              <a:solidFill>
                <a:srgbClr val="56D1FF"/>
              </a:solidFill>
            </c:spPr>
            <c:extLst xmlns:c16r2="http://schemas.microsoft.com/office/drawing/2015/06/chart">
              <c:ext xmlns:c16="http://schemas.microsoft.com/office/drawing/2014/chart" uri="{C3380CC4-5D6E-409C-BE32-E72D297353CC}">
                <c16:uniqueId val="{00000003-6B76-43E7-83BF-AC07C461BAFD}"/>
              </c:ext>
            </c:extLst>
          </c:dPt>
          <c:dPt>
            <c:idx val="2"/>
            <c:bubble3D val="0"/>
            <c:spPr>
              <a:solidFill>
                <a:srgbClr val="3D648B"/>
              </a:solidFill>
            </c:spPr>
            <c:extLst xmlns:c16r2="http://schemas.microsoft.com/office/drawing/2015/06/chart">
              <c:ext xmlns:c16="http://schemas.microsoft.com/office/drawing/2014/chart" uri="{C3380CC4-5D6E-409C-BE32-E72D297353CC}">
                <c16:uniqueId val="{00000005-6B76-43E7-83BF-AC07C461BAFD}"/>
              </c:ext>
            </c:extLst>
          </c:dPt>
          <c:dPt>
            <c:idx val="3"/>
            <c:bubble3D val="0"/>
            <c:spPr>
              <a:solidFill>
                <a:schemeClr val="accent5"/>
              </a:solidFill>
            </c:spPr>
            <c:extLst xmlns:c16r2="http://schemas.microsoft.com/office/drawing/2015/06/chart">
              <c:ext xmlns:c16="http://schemas.microsoft.com/office/drawing/2014/chart" uri="{C3380CC4-5D6E-409C-BE32-E72D297353CC}">
                <c16:uniqueId val="{00000007-6B76-43E7-83BF-AC07C461BAFD}"/>
              </c:ext>
            </c:extLst>
          </c:dPt>
          <c:dLbls>
            <c:spPr>
              <a:noFill/>
              <a:ln>
                <a:noFill/>
              </a:ln>
              <a:effectLst/>
            </c:spPr>
            <c:txPr>
              <a:bodyPr/>
              <a:lstStyle/>
              <a:p>
                <a:pPr>
                  <a:defRPr sz="2400" b="1">
                    <a:solidFill>
                      <a:schemeClr val="bg2"/>
                    </a:solidFill>
                    <a:latin typeface="Roboto Slab" pitchFamily="2" charset="0"/>
                    <a:ea typeface="Roboto Slab" pitchFamily="2"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Cash</c:v>
                </c:pt>
                <c:pt idx="1">
                  <c:v>Fixed Interest</c:v>
                </c:pt>
                <c:pt idx="2">
                  <c:v>Equities</c:v>
                </c:pt>
                <c:pt idx="3">
                  <c:v>Property</c:v>
                </c:pt>
              </c:strCache>
            </c:strRef>
          </c:cat>
          <c:val>
            <c:numRef>
              <c:f>Sheet1!$B$2:$B$5</c:f>
              <c:numCache>
                <c:formatCode>General</c:formatCode>
                <c:ptCount val="4"/>
                <c:pt idx="0">
                  <c:v>10</c:v>
                </c:pt>
                <c:pt idx="1">
                  <c:v>40</c:v>
                </c:pt>
                <c:pt idx="2">
                  <c:v>35</c:v>
                </c:pt>
                <c:pt idx="3">
                  <c:v>15</c:v>
                </c:pt>
              </c:numCache>
            </c:numRef>
          </c:val>
          <c:extLst xmlns:c16r2="http://schemas.microsoft.com/office/drawing/2015/06/chart">
            <c:ext xmlns:c16="http://schemas.microsoft.com/office/drawing/2014/chart" uri="{C3380CC4-5D6E-409C-BE32-E72D297353CC}">
              <c16:uniqueId val="{00000008-6B76-43E7-83BF-AC07C461BAFD}"/>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154445538057741"/>
          <c:y val="0.31081397637795272"/>
          <c:w val="0.29595554461942258"/>
          <c:h val="0.37837204724409451"/>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87BE"/>
              </a:solidFill>
            </c:spPr>
            <c:extLst xmlns:c16r2="http://schemas.microsoft.com/office/drawing/2015/06/chart">
              <c:ext xmlns:c16="http://schemas.microsoft.com/office/drawing/2014/chart" uri="{C3380CC4-5D6E-409C-BE32-E72D297353CC}">
                <c16:uniqueId val="{00000001-9A99-4F59-BA0D-B98D487B5739}"/>
              </c:ext>
            </c:extLst>
          </c:dPt>
          <c:dPt>
            <c:idx val="1"/>
            <c:bubble3D val="0"/>
            <c:spPr>
              <a:solidFill>
                <a:srgbClr val="56D1FF"/>
              </a:solidFill>
            </c:spPr>
            <c:extLst xmlns:c16r2="http://schemas.microsoft.com/office/drawing/2015/06/chart">
              <c:ext xmlns:c16="http://schemas.microsoft.com/office/drawing/2014/chart" uri="{C3380CC4-5D6E-409C-BE32-E72D297353CC}">
                <c16:uniqueId val="{00000003-9A99-4F59-BA0D-B98D487B5739}"/>
              </c:ext>
            </c:extLst>
          </c:dPt>
          <c:dPt>
            <c:idx val="2"/>
            <c:bubble3D val="0"/>
            <c:spPr>
              <a:solidFill>
                <a:srgbClr val="3D648B"/>
              </a:solidFill>
            </c:spPr>
            <c:extLst xmlns:c16r2="http://schemas.microsoft.com/office/drawing/2015/06/chart">
              <c:ext xmlns:c16="http://schemas.microsoft.com/office/drawing/2014/chart" uri="{C3380CC4-5D6E-409C-BE32-E72D297353CC}">
                <c16:uniqueId val="{00000005-9A99-4F59-BA0D-B98D487B5739}"/>
              </c:ext>
            </c:extLst>
          </c:dPt>
          <c:dPt>
            <c:idx val="3"/>
            <c:bubble3D val="0"/>
            <c:spPr>
              <a:solidFill>
                <a:schemeClr val="accent5"/>
              </a:solidFill>
            </c:spPr>
            <c:extLst xmlns:c16r2="http://schemas.microsoft.com/office/drawing/2015/06/chart">
              <c:ext xmlns:c16="http://schemas.microsoft.com/office/drawing/2014/chart" uri="{C3380CC4-5D6E-409C-BE32-E72D297353CC}">
                <c16:uniqueId val="{00000007-9A99-4F59-BA0D-B98D487B5739}"/>
              </c:ext>
            </c:extLst>
          </c:dPt>
          <c:dLbls>
            <c:spPr>
              <a:noFill/>
              <a:ln>
                <a:noFill/>
              </a:ln>
              <a:effectLst/>
            </c:spPr>
            <c:txPr>
              <a:bodyPr/>
              <a:lstStyle/>
              <a:p>
                <a:pPr>
                  <a:defRPr sz="2400" b="1">
                    <a:solidFill>
                      <a:schemeClr val="bg2"/>
                    </a:solidFill>
                    <a:latin typeface="Roboto Slab" pitchFamily="2" charset="0"/>
                    <a:ea typeface="Roboto Slab" pitchFamily="2"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Cash</c:v>
                </c:pt>
                <c:pt idx="1">
                  <c:v>Fixed Interest</c:v>
                </c:pt>
                <c:pt idx="2">
                  <c:v>Equities</c:v>
                </c:pt>
                <c:pt idx="3">
                  <c:v>Property</c:v>
                </c:pt>
              </c:strCache>
            </c:strRef>
          </c:cat>
          <c:val>
            <c:numRef>
              <c:f>Sheet1!$B$2:$B$5</c:f>
              <c:numCache>
                <c:formatCode>General</c:formatCode>
                <c:ptCount val="4"/>
                <c:pt idx="0">
                  <c:v>5</c:v>
                </c:pt>
                <c:pt idx="1">
                  <c:v>15</c:v>
                </c:pt>
                <c:pt idx="2">
                  <c:v>65</c:v>
                </c:pt>
                <c:pt idx="3">
                  <c:v>15</c:v>
                </c:pt>
              </c:numCache>
            </c:numRef>
          </c:val>
          <c:extLst xmlns:c16r2="http://schemas.microsoft.com/office/drawing/2015/06/chart">
            <c:ext xmlns:c16="http://schemas.microsoft.com/office/drawing/2014/chart" uri="{C3380CC4-5D6E-409C-BE32-E72D297353CC}">
              <c16:uniqueId val="{00000008-9A99-4F59-BA0D-B98D487B5739}"/>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154445538057741"/>
          <c:y val="0.31081397637795272"/>
          <c:w val="0.29595554461942258"/>
          <c:h val="0.37837204724409451"/>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87BE"/>
              </a:solidFill>
            </c:spPr>
            <c:extLst xmlns:c16r2="http://schemas.microsoft.com/office/drawing/2015/06/chart">
              <c:ext xmlns:c16="http://schemas.microsoft.com/office/drawing/2014/chart" uri="{C3380CC4-5D6E-409C-BE32-E72D297353CC}">
                <c16:uniqueId val="{00000001-E51C-49A6-8617-7ADC5FE426AA}"/>
              </c:ext>
            </c:extLst>
          </c:dPt>
          <c:dPt>
            <c:idx val="1"/>
            <c:bubble3D val="0"/>
            <c:spPr>
              <a:solidFill>
                <a:srgbClr val="56D1FF"/>
              </a:solidFill>
            </c:spPr>
            <c:extLst xmlns:c16r2="http://schemas.microsoft.com/office/drawing/2015/06/chart">
              <c:ext xmlns:c16="http://schemas.microsoft.com/office/drawing/2014/chart" uri="{C3380CC4-5D6E-409C-BE32-E72D297353CC}">
                <c16:uniqueId val="{00000003-E51C-49A6-8617-7ADC5FE426AA}"/>
              </c:ext>
            </c:extLst>
          </c:dPt>
          <c:dPt>
            <c:idx val="2"/>
            <c:bubble3D val="0"/>
            <c:spPr>
              <a:solidFill>
                <a:srgbClr val="3D648B"/>
              </a:solidFill>
            </c:spPr>
            <c:extLst xmlns:c16r2="http://schemas.microsoft.com/office/drawing/2015/06/chart">
              <c:ext xmlns:c16="http://schemas.microsoft.com/office/drawing/2014/chart" uri="{C3380CC4-5D6E-409C-BE32-E72D297353CC}">
                <c16:uniqueId val="{00000005-E51C-49A6-8617-7ADC5FE426AA}"/>
              </c:ext>
            </c:extLst>
          </c:dPt>
          <c:dPt>
            <c:idx val="3"/>
            <c:bubble3D val="0"/>
            <c:spPr>
              <a:solidFill>
                <a:schemeClr val="accent5"/>
              </a:solidFill>
            </c:spPr>
            <c:extLst xmlns:c16r2="http://schemas.microsoft.com/office/drawing/2015/06/chart">
              <c:ext xmlns:c16="http://schemas.microsoft.com/office/drawing/2014/chart" uri="{C3380CC4-5D6E-409C-BE32-E72D297353CC}">
                <c16:uniqueId val="{00000007-E51C-49A6-8617-7ADC5FE426AA}"/>
              </c:ext>
            </c:extLst>
          </c:dPt>
          <c:dLbls>
            <c:spPr>
              <a:noFill/>
              <a:ln>
                <a:noFill/>
              </a:ln>
              <a:effectLst/>
            </c:spPr>
            <c:txPr>
              <a:bodyPr/>
              <a:lstStyle/>
              <a:p>
                <a:pPr>
                  <a:defRPr sz="2400" b="1">
                    <a:solidFill>
                      <a:schemeClr val="bg2"/>
                    </a:solidFill>
                    <a:latin typeface="Roboto Slab" pitchFamily="2" charset="0"/>
                    <a:ea typeface="Roboto Slab" pitchFamily="2"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c:f>
              <c:strCache>
                <c:ptCount val="1"/>
                <c:pt idx="0">
                  <c:v>Cash</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8-E51C-49A6-8617-7ADC5FE426A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3DFF4-C736-9549-8C7E-304DD8065D6C}" type="doc">
      <dgm:prSet loTypeId="urn:microsoft.com/office/officeart/2005/8/layout/process1" loCatId="" qsTypeId="urn:microsoft.com/office/officeart/2005/8/quickstyle/simple2" qsCatId="simple" csTypeId="urn:microsoft.com/office/officeart/2005/8/colors/accent2_2" csCatId="accent2" phldr="1"/>
      <dgm:spPr/>
      <dgm:t>
        <a:bodyPr/>
        <a:lstStyle/>
        <a:p>
          <a:endParaRPr lang="en-US"/>
        </a:p>
      </dgm:t>
    </dgm:pt>
    <dgm:pt modelId="{9085BF99-2063-4A45-BFB6-F2C3735C7B52}">
      <dgm:prSet/>
      <dgm:spPr/>
      <dgm:t>
        <a:bodyPr/>
        <a:lstStyle/>
        <a:p>
          <a:r>
            <a:rPr lang="en-US" dirty="0">
              <a:latin typeface="Roboto Slab" pitchFamily="2" charset="0"/>
              <a:ea typeface="Roboto Slab" pitchFamily="2" charset="0"/>
              <a:cs typeface="Adobe Caslon Pro"/>
            </a:rPr>
            <a:t>Inflation</a:t>
          </a:r>
          <a:endParaRPr lang="en-US" dirty="0">
            <a:latin typeface="Roboto Slab" pitchFamily="2" charset="0"/>
            <a:ea typeface="Roboto Slab" pitchFamily="2" charset="0"/>
          </a:endParaRPr>
        </a:p>
      </dgm:t>
    </dgm:pt>
    <dgm:pt modelId="{0C443D8C-3212-114E-8DCE-7C74427F1D25}" type="parTrans" cxnId="{C66AE8CF-D422-984E-8533-87F2ACB7E548}">
      <dgm:prSet/>
      <dgm:spPr/>
      <dgm:t>
        <a:bodyPr/>
        <a:lstStyle/>
        <a:p>
          <a:endParaRPr lang="en-US"/>
        </a:p>
      </dgm:t>
    </dgm:pt>
    <dgm:pt modelId="{E0B566C3-0A20-B144-8E41-CD032A2BF3C8}" type="sibTrans" cxnId="{C66AE8CF-D422-984E-8533-87F2ACB7E548}">
      <dgm:prSet/>
      <dgm:spPr/>
      <dgm:t>
        <a:bodyPr/>
        <a:lstStyle/>
        <a:p>
          <a:endParaRPr lang="en-US"/>
        </a:p>
      </dgm:t>
    </dgm:pt>
    <dgm:pt modelId="{F377DDA9-0662-EA44-B8BC-8148637A2735}" type="pres">
      <dgm:prSet presAssocID="{1113DFF4-C736-9549-8C7E-304DD8065D6C}" presName="Name0" presStyleCnt="0">
        <dgm:presLayoutVars>
          <dgm:dir/>
          <dgm:resizeHandles val="exact"/>
        </dgm:presLayoutVars>
      </dgm:prSet>
      <dgm:spPr/>
      <dgm:t>
        <a:bodyPr/>
        <a:lstStyle/>
        <a:p>
          <a:endParaRPr lang="en-NZ"/>
        </a:p>
      </dgm:t>
    </dgm:pt>
    <dgm:pt modelId="{D881161F-0CF1-FC4A-86D3-5C829D89C2F6}" type="pres">
      <dgm:prSet presAssocID="{9085BF99-2063-4A45-BFB6-F2C3735C7B52}" presName="node" presStyleLbl="node1" presStyleIdx="0" presStyleCnt="1">
        <dgm:presLayoutVars>
          <dgm:bulletEnabled val="1"/>
        </dgm:presLayoutVars>
      </dgm:prSet>
      <dgm:spPr/>
      <dgm:t>
        <a:bodyPr/>
        <a:lstStyle/>
        <a:p>
          <a:endParaRPr lang="en-NZ"/>
        </a:p>
      </dgm:t>
    </dgm:pt>
  </dgm:ptLst>
  <dgm:cxnLst>
    <dgm:cxn modelId="{0C493178-2A4B-4D6C-8D02-98A5C343D667}" type="presOf" srcId="{1113DFF4-C736-9549-8C7E-304DD8065D6C}" destId="{F377DDA9-0662-EA44-B8BC-8148637A2735}" srcOrd="0" destOrd="0" presId="urn:microsoft.com/office/officeart/2005/8/layout/process1"/>
    <dgm:cxn modelId="{C66AE8CF-D422-984E-8533-87F2ACB7E548}" srcId="{1113DFF4-C736-9549-8C7E-304DD8065D6C}" destId="{9085BF99-2063-4A45-BFB6-F2C3735C7B52}" srcOrd="0" destOrd="0" parTransId="{0C443D8C-3212-114E-8DCE-7C74427F1D25}" sibTransId="{E0B566C3-0A20-B144-8E41-CD032A2BF3C8}"/>
    <dgm:cxn modelId="{241EC9B8-B25C-4954-A221-D828728E64BA}" type="presOf" srcId="{9085BF99-2063-4A45-BFB6-F2C3735C7B52}" destId="{D881161F-0CF1-FC4A-86D3-5C829D89C2F6}" srcOrd="0" destOrd="0" presId="urn:microsoft.com/office/officeart/2005/8/layout/process1"/>
    <dgm:cxn modelId="{4E842673-19C8-4F7E-B9D2-ED4F2898D938}" type="presParOf" srcId="{F377DDA9-0662-EA44-B8BC-8148637A2735}" destId="{D881161F-0CF1-FC4A-86D3-5C829D89C2F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5EE4B2-13A8-934B-A413-F0FEFA7E4DFA}" type="doc">
      <dgm:prSet loTypeId="urn:microsoft.com/office/officeart/2005/8/layout/process1" loCatId="" qsTypeId="urn:microsoft.com/office/officeart/2005/8/quickstyle/simple2" qsCatId="simple" csTypeId="urn:microsoft.com/office/officeart/2005/8/colors/accent1_2" csCatId="accent1" phldr="1"/>
      <dgm:spPr/>
    </dgm:pt>
    <dgm:pt modelId="{5CA355F7-B4D2-8F42-8436-17A60A57D65F}">
      <dgm:prSet phldrT="[Text]"/>
      <dgm:spPr/>
      <dgm:t>
        <a:bodyPr/>
        <a:lstStyle/>
        <a:p>
          <a:r>
            <a:rPr lang="en-US" dirty="0">
              <a:latin typeface="Roboto Slab" pitchFamily="2" charset="0"/>
              <a:ea typeface="Roboto Slab" pitchFamily="2" charset="0"/>
              <a:cs typeface="Adobe Caslon Pro"/>
            </a:rPr>
            <a:t>International investments</a:t>
          </a:r>
        </a:p>
      </dgm:t>
    </dgm:pt>
    <dgm:pt modelId="{93BF851B-750F-E148-862E-DED3CEA6BE0C}" type="parTrans" cxnId="{0F99BCB7-F09A-524D-A3DC-3808499C8391}">
      <dgm:prSet/>
      <dgm:spPr/>
      <dgm:t>
        <a:bodyPr/>
        <a:lstStyle/>
        <a:p>
          <a:endParaRPr lang="en-US"/>
        </a:p>
      </dgm:t>
    </dgm:pt>
    <dgm:pt modelId="{0E4FF7EA-86B0-6746-B426-7577D188829C}" type="sibTrans" cxnId="{0F99BCB7-F09A-524D-A3DC-3808499C8391}">
      <dgm:prSet/>
      <dgm:spPr/>
      <dgm:t>
        <a:bodyPr/>
        <a:lstStyle/>
        <a:p>
          <a:endParaRPr lang="en-US"/>
        </a:p>
      </dgm:t>
    </dgm:pt>
    <dgm:pt modelId="{90D5FF36-06F5-7640-98B4-14992FE4466D}" type="pres">
      <dgm:prSet presAssocID="{635EE4B2-13A8-934B-A413-F0FEFA7E4DFA}" presName="Name0" presStyleCnt="0">
        <dgm:presLayoutVars>
          <dgm:dir/>
          <dgm:resizeHandles val="exact"/>
        </dgm:presLayoutVars>
      </dgm:prSet>
      <dgm:spPr/>
    </dgm:pt>
    <dgm:pt modelId="{541D8C1E-6DF6-BA46-805F-217440005643}" type="pres">
      <dgm:prSet presAssocID="{5CA355F7-B4D2-8F42-8436-17A60A57D65F}" presName="node" presStyleLbl="node1" presStyleIdx="0" presStyleCnt="1">
        <dgm:presLayoutVars>
          <dgm:bulletEnabled val="1"/>
        </dgm:presLayoutVars>
      </dgm:prSet>
      <dgm:spPr/>
      <dgm:t>
        <a:bodyPr/>
        <a:lstStyle/>
        <a:p>
          <a:endParaRPr lang="en-NZ"/>
        </a:p>
      </dgm:t>
    </dgm:pt>
  </dgm:ptLst>
  <dgm:cxnLst>
    <dgm:cxn modelId="{8442E8DF-7807-427A-9D2A-D5142422013F}" type="presOf" srcId="{635EE4B2-13A8-934B-A413-F0FEFA7E4DFA}" destId="{90D5FF36-06F5-7640-98B4-14992FE4466D}" srcOrd="0" destOrd="0" presId="urn:microsoft.com/office/officeart/2005/8/layout/process1"/>
    <dgm:cxn modelId="{0F99BCB7-F09A-524D-A3DC-3808499C8391}" srcId="{635EE4B2-13A8-934B-A413-F0FEFA7E4DFA}" destId="{5CA355F7-B4D2-8F42-8436-17A60A57D65F}" srcOrd="0" destOrd="0" parTransId="{93BF851B-750F-E148-862E-DED3CEA6BE0C}" sibTransId="{0E4FF7EA-86B0-6746-B426-7577D188829C}"/>
    <dgm:cxn modelId="{B42F407E-E14E-455F-B0FD-A407FF84E282}" type="presOf" srcId="{5CA355F7-B4D2-8F42-8436-17A60A57D65F}" destId="{541D8C1E-6DF6-BA46-805F-217440005643}" srcOrd="0" destOrd="0" presId="urn:microsoft.com/office/officeart/2005/8/layout/process1"/>
    <dgm:cxn modelId="{A86C0821-322C-46D4-866A-A8FF749F871C}" type="presParOf" srcId="{90D5FF36-06F5-7640-98B4-14992FE4466D}" destId="{541D8C1E-6DF6-BA46-805F-217440005643}"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EE4B2-13A8-934B-A413-F0FEFA7E4DFA}" type="doc">
      <dgm:prSet loTypeId="urn:microsoft.com/office/officeart/2005/8/layout/process1" loCatId="" qsTypeId="urn:microsoft.com/office/officeart/2005/8/quickstyle/simple2" qsCatId="simple" csTypeId="urn:microsoft.com/office/officeart/2005/8/colors/accent1_2" csCatId="accent1" phldr="1"/>
      <dgm:spPr/>
    </dgm:pt>
    <dgm:pt modelId="{5CA355F7-B4D2-8F42-8436-17A60A57D65F}">
      <dgm:prSet phldrT="[Text]"/>
      <dgm:spPr/>
      <dgm:t>
        <a:bodyPr/>
        <a:lstStyle/>
        <a:p>
          <a:r>
            <a:rPr lang="en-US" dirty="0">
              <a:latin typeface="Roboto Slab" pitchFamily="2" charset="0"/>
              <a:ea typeface="Roboto Slab" pitchFamily="2" charset="0"/>
              <a:cs typeface="Adobe Caslon Pro"/>
            </a:rPr>
            <a:t>Property</a:t>
          </a:r>
        </a:p>
      </dgm:t>
    </dgm:pt>
    <dgm:pt modelId="{93BF851B-750F-E148-862E-DED3CEA6BE0C}" type="parTrans" cxnId="{0F99BCB7-F09A-524D-A3DC-3808499C8391}">
      <dgm:prSet/>
      <dgm:spPr/>
      <dgm:t>
        <a:bodyPr/>
        <a:lstStyle/>
        <a:p>
          <a:endParaRPr lang="en-US"/>
        </a:p>
      </dgm:t>
    </dgm:pt>
    <dgm:pt modelId="{0E4FF7EA-86B0-6746-B426-7577D188829C}" type="sibTrans" cxnId="{0F99BCB7-F09A-524D-A3DC-3808499C8391}">
      <dgm:prSet/>
      <dgm:spPr/>
      <dgm:t>
        <a:bodyPr/>
        <a:lstStyle/>
        <a:p>
          <a:endParaRPr lang="en-US"/>
        </a:p>
      </dgm:t>
    </dgm:pt>
    <dgm:pt modelId="{90D5FF36-06F5-7640-98B4-14992FE4466D}" type="pres">
      <dgm:prSet presAssocID="{635EE4B2-13A8-934B-A413-F0FEFA7E4DFA}" presName="Name0" presStyleCnt="0">
        <dgm:presLayoutVars>
          <dgm:dir/>
          <dgm:resizeHandles val="exact"/>
        </dgm:presLayoutVars>
      </dgm:prSet>
      <dgm:spPr/>
    </dgm:pt>
    <dgm:pt modelId="{541D8C1E-6DF6-BA46-805F-217440005643}" type="pres">
      <dgm:prSet presAssocID="{5CA355F7-B4D2-8F42-8436-17A60A57D65F}" presName="node" presStyleLbl="node1" presStyleIdx="0" presStyleCnt="1">
        <dgm:presLayoutVars>
          <dgm:bulletEnabled val="1"/>
        </dgm:presLayoutVars>
      </dgm:prSet>
      <dgm:spPr/>
      <dgm:t>
        <a:bodyPr/>
        <a:lstStyle/>
        <a:p>
          <a:endParaRPr lang="en-NZ"/>
        </a:p>
      </dgm:t>
    </dgm:pt>
  </dgm:ptLst>
  <dgm:cxnLst>
    <dgm:cxn modelId="{F2DCDC3E-FD9C-4EDB-844E-2ECF45D31542}" type="presOf" srcId="{5CA355F7-B4D2-8F42-8436-17A60A57D65F}" destId="{541D8C1E-6DF6-BA46-805F-217440005643}" srcOrd="0" destOrd="0" presId="urn:microsoft.com/office/officeart/2005/8/layout/process1"/>
    <dgm:cxn modelId="{0F99BCB7-F09A-524D-A3DC-3808499C8391}" srcId="{635EE4B2-13A8-934B-A413-F0FEFA7E4DFA}" destId="{5CA355F7-B4D2-8F42-8436-17A60A57D65F}" srcOrd="0" destOrd="0" parTransId="{93BF851B-750F-E148-862E-DED3CEA6BE0C}" sibTransId="{0E4FF7EA-86B0-6746-B426-7577D188829C}"/>
    <dgm:cxn modelId="{39B86CAA-34B4-4E46-A9A6-BC42AB262C50}" type="presOf" srcId="{635EE4B2-13A8-934B-A413-F0FEFA7E4DFA}" destId="{90D5FF36-06F5-7640-98B4-14992FE4466D}" srcOrd="0" destOrd="0" presId="urn:microsoft.com/office/officeart/2005/8/layout/process1"/>
    <dgm:cxn modelId="{06E080FE-4FB2-4D57-8E72-EF9F90FCB74C}" type="presParOf" srcId="{90D5FF36-06F5-7640-98B4-14992FE4466D}" destId="{541D8C1E-6DF6-BA46-805F-217440005643}"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3DFF4-C736-9549-8C7E-304DD8065D6C}" type="doc">
      <dgm:prSet loTypeId="urn:microsoft.com/office/officeart/2005/8/layout/process1" loCatId="" qsTypeId="urn:microsoft.com/office/officeart/2005/8/quickstyle/simple2" qsCatId="simple" csTypeId="urn:microsoft.com/office/officeart/2005/8/colors/accent2_2" csCatId="accent2" phldr="1"/>
      <dgm:spPr/>
      <dgm:t>
        <a:bodyPr/>
        <a:lstStyle/>
        <a:p>
          <a:endParaRPr lang="en-US"/>
        </a:p>
      </dgm:t>
    </dgm:pt>
    <dgm:pt modelId="{9085BF99-2063-4A45-BFB6-F2C3735C7B52}">
      <dgm:prSet/>
      <dgm:spPr/>
      <dgm:t>
        <a:bodyPr/>
        <a:lstStyle/>
        <a:p>
          <a:r>
            <a:rPr lang="en-US" dirty="0">
              <a:latin typeface="Roboto Slab" pitchFamily="2" charset="0"/>
              <a:ea typeface="Roboto Slab" pitchFamily="2" charset="0"/>
              <a:cs typeface="Adobe Caslon Pro"/>
            </a:rPr>
            <a:t>Deflation</a:t>
          </a:r>
          <a:endParaRPr lang="en-US" dirty="0">
            <a:latin typeface="Roboto Slab" pitchFamily="2" charset="0"/>
            <a:ea typeface="Roboto Slab" pitchFamily="2" charset="0"/>
          </a:endParaRPr>
        </a:p>
      </dgm:t>
    </dgm:pt>
    <dgm:pt modelId="{0C443D8C-3212-114E-8DCE-7C74427F1D25}" type="parTrans" cxnId="{C66AE8CF-D422-984E-8533-87F2ACB7E548}">
      <dgm:prSet/>
      <dgm:spPr/>
      <dgm:t>
        <a:bodyPr/>
        <a:lstStyle/>
        <a:p>
          <a:endParaRPr lang="en-US"/>
        </a:p>
      </dgm:t>
    </dgm:pt>
    <dgm:pt modelId="{E0B566C3-0A20-B144-8E41-CD032A2BF3C8}" type="sibTrans" cxnId="{C66AE8CF-D422-984E-8533-87F2ACB7E548}">
      <dgm:prSet/>
      <dgm:spPr/>
      <dgm:t>
        <a:bodyPr/>
        <a:lstStyle/>
        <a:p>
          <a:endParaRPr lang="en-US"/>
        </a:p>
      </dgm:t>
    </dgm:pt>
    <dgm:pt modelId="{F377DDA9-0662-EA44-B8BC-8148637A2735}" type="pres">
      <dgm:prSet presAssocID="{1113DFF4-C736-9549-8C7E-304DD8065D6C}" presName="Name0" presStyleCnt="0">
        <dgm:presLayoutVars>
          <dgm:dir/>
          <dgm:resizeHandles val="exact"/>
        </dgm:presLayoutVars>
      </dgm:prSet>
      <dgm:spPr/>
      <dgm:t>
        <a:bodyPr/>
        <a:lstStyle/>
        <a:p>
          <a:endParaRPr lang="en-NZ"/>
        </a:p>
      </dgm:t>
    </dgm:pt>
    <dgm:pt modelId="{D881161F-0CF1-FC4A-86D3-5C829D89C2F6}" type="pres">
      <dgm:prSet presAssocID="{9085BF99-2063-4A45-BFB6-F2C3735C7B52}" presName="node" presStyleLbl="node1" presStyleIdx="0" presStyleCnt="1">
        <dgm:presLayoutVars>
          <dgm:bulletEnabled val="1"/>
        </dgm:presLayoutVars>
      </dgm:prSet>
      <dgm:spPr/>
      <dgm:t>
        <a:bodyPr/>
        <a:lstStyle/>
        <a:p>
          <a:endParaRPr lang="en-NZ"/>
        </a:p>
      </dgm:t>
    </dgm:pt>
  </dgm:ptLst>
  <dgm:cxnLst>
    <dgm:cxn modelId="{737AD5B6-C916-4756-B6E4-296B8E863D7D}" type="presOf" srcId="{9085BF99-2063-4A45-BFB6-F2C3735C7B52}" destId="{D881161F-0CF1-FC4A-86D3-5C829D89C2F6}" srcOrd="0" destOrd="0" presId="urn:microsoft.com/office/officeart/2005/8/layout/process1"/>
    <dgm:cxn modelId="{C66AE8CF-D422-984E-8533-87F2ACB7E548}" srcId="{1113DFF4-C736-9549-8C7E-304DD8065D6C}" destId="{9085BF99-2063-4A45-BFB6-F2C3735C7B52}" srcOrd="0" destOrd="0" parTransId="{0C443D8C-3212-114E-8DCE-7C74427F1D25}" sibTransId="{E0B566C3-0A20-B144-8E41-CD032A2BF3C8}"/>
    <dgm:cxn modelId="{99DFE7FE-CEE9-4BF3-A4D7-B2D7EAB72C29}" type="presOf" srcId="{1113DFF4-C736-9549-8C7E-304DD8065D6C}" destId="{F377DDA9-0662-EA44-B8BC-8148637A2735}" srcOrd="0" destOrd="0" presId="urn:microsoft.com/office/officeart/2005/8/layout/process1"/>
    <dgm:cxn modelId="{922EF47A-E016-4482-A8A6-EF99B1E3366A}" type="presParOf" srcId="{F377DDA9-0662-EA44-B8BC-8148637A2735}" destId="{D881161F-0CF1-FC4A-86D3-5C829D89C2F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5EE4B2-13A8-934B-A413-F0FEFA7E4DFA}" type="doc">
      <dgm:prSet loTypeId="urn:microsoft.com/office/officeart/2005/8/layout/process1" loCatId="" qsTypeId="urn:microsoft.com/office/officeart/2005/8/quickstyle/simple2" qsCatId="simple" csTypeId="urn:microsoft.com/office/officeart/2005/8/colors/accent1_2" csCatId="accent1" phldr="1"/>
      <dgm:spPr/>
    </dgm:pt>
    <dgm:pt modelId="{5CA355F7-B4D2-8F42-8436-17A60A57D65F}">
      <dgm:prSet phldrT="[Text]"/>
      <dgm:spPr/>
      <dgm:t>
        <a:bodyPr/>
        <a:lstStyle/>
        <a:p>
          <a:r>
            <a:rPr lang="en-US" dirty="0">
              <a:latin typeface="Roboto Slab" pitchFamily="2" charset="0"/>
              <a:ea typeface="Roboto Slab" pitchFamily="2" charset="0"/>
              <a:cs typeface="Adobe Caslon Pro"/>
            </a:rPr>
            <a:t>Bonds</a:t>
          </a:r>
        </a:p>
      </dgm:t>
    </dgm:pt>
    <dgm:pt modelId="{93BF851B-750F-E148-862E-DED3CEA6BE0C}" type="parTrans" cxnId="{0F99BCB7-F09A-524D-A3DC-3808499C8391}">
      <dgm:prSet/>
      <dgm:spPr/>
      <dgm:t>
        <a:bodyPr/>
        <a:lstStyle/>
        <a:p>
          <a:endParaRPr lang="en-US"/>
        </a:p>
      </dgm:t>
    </dgm:pt>
    <dgm:pt modelId="{0E4FF7EA-86B0-6746-B426-7577D188829C}" type="sibTrans" cxnId="{0F99BCB7-F09A-524D-A3DC-3808499C8391}">
      <dgm:prSet/>
      <dgm:spPr/>
      <dgm:t>
        <a:bodyPr/>
        <a:lstStyle/>
        <a:p>
          <a:endParaRPr lang="en-US"/>
        </a:p>
      </dgm:t>
    </dgm:pt>
    <dgm:pt modelId="{90D5FF36-06F5-7640-98B4-14992FE4466D}" type="pres">
      <dgm:prSet presAssocID="{635EE4B2-13A8-934B-A413-F0FEFA7E4DFA}" presName="Name0" presStyleCnt="0">
        <dgm:presLayoutVars>
          <dgm:dir/>
          <dgm:resizeHandles val="exact"/>
        </dgm:presLayoutVars>
      </dgm:prSet>
      <dgm:spPr/>
    </dgm:pt>
    <dgm:pt modelId="{541D8C1E-6DF6-BA46-805F-217440005643}" type="pres">
      <dgm:prSet presAssocID="{5CA355F7-B4D2-8F42-8436-17A60A57D65F}" presName="node" presStyleLbl="node1" presStyleIdx="0" presStyleCnt="1">
        <dgm:presLayoutVars>
          <dgm:bulletEnabled val="1"/>
        </dgm:presLayoutVars>
      </dgm:prSet>
      <dgm:spPr/>
      <dgm:t>
        <a:bodyPr/>
        <a:lstStyle/>
        <a:p>
          <a:endParaRPr lang="en-NZ"/>
        </a:p>
      </dgm:t>
    </dgm:pt>
  </dgm:ptLst>
  <dgm:cxnLst>
    <dgm:cxn modelId="{0C56887E-8691-4237-95B5-662264DF75A0}" type="presOf" srcId="{635EE4B2-13A8-934B-A413-F0FEFA7E4DFA}" destId="{90D5FF36-06F5-7640-98B4-14992FE4466D}" srcOrd="0" destOrd="0" presId="urn:microsoft.com/office/officeart/2005/8/layout/process1"/>
    <dgm:cxn modelId="{916BA4B1-13BF-408C-A4AE-4D5DF8A93585}" type="presOf" srcId="{5CA355F7-B4D2-8F42-8436-17A60A57D65F}" destId="{541D8C1E-6DF6-BA46-805F-217440005643}" srcOrd="0" destOrd="0" presId="urn:microsoft.com/office/officeart/2005/8/layout/process1"/>
    <dgm:cxn modelId="{0F99BCB7-F09A-524D-A3DC-3808499C8391}" srcId="{635EE4B2-13A8-934B-A413-F0FEFA7E4DFA}" destId="{5CA355F7-B4D2-8F42-8436-17A60A57D65F}" srcOrd="0" destOrd="0" parTransId="{93BF851B-750F-E148-862E-DED3CEA6BE0C}" sibTransId="{0E4FF7EA-86B0-6746-B426-7577D188829C}"/>
    <dgm:cxn modelId="{6165D7A0-9A5B-4FCE-B6CC-AC161A8E605A}" type="presParOf" srcId="{90D5FF36-06F5-7640-98B4-14992FE4466D}" destId="{541D8C1E-6DF6-BA46-805F-217440005643}"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13DFF4-C736-9549-8C7E-304DD8065D6C}" type="doc">
      <dgm:prSet loTypeId="urn:microsoft.com/office/officeart/2005/8/layout/process1" loCatId="" qsTypeId="urn:microsoft.com/office/officeart/2005/8/quickstyle/simple2" qsCatId="simple" csTypeId="urn:microsoft.com/office/officeart/2005/8/colors/accent2_2" csCatId="accent2" phldr="1"/>
      <dgm:spPr/>
      <dgm:t>
        <a:bodyPr/>
        <a:lstStyle/>
        <a:p>
          <a:endParaRPr lang="en-US"/>
        </a:p>
      </dgm:t>
    </dgm:pt>
    <dgm:pt modelId="{9085BF99-2063-4A45-BFB6-F2C3735C7B52}">
      <dgm:prSet/>
      <dgm:spPr/>
      <dgm:t>
        <a:bodyPr/>
        <a:lstStyle/>
        <a:p>
          <a:r>
            <a:rPr lang="en-US" dirty="0">
              <a:latin typeface="Roboto Slab" pitchFamily="2" charset="0"/>
              <a:ea typeface="Roboto Slab" pitchFamily="2" charset="0"/>
              <a:cs typeface="Adobe Caslon Pro"/>
            </a:rPr>
            <a:t>Recession</a:t>
          </a:r>
          <a:endParaRPr lang="en-US" dirty="0">
            <a:latin typeface="Roboto Slab" pitchFamily="2" charset="0"/>
            <a:ea typeface="Roboto Slab" pitchFamily="2" charset="0"/>
          </a:endParaRPr>
        </a:p>
      </dgm:t>
    </dgm:pt>
    <dgm:pt modelId="{0C443D8C-3212-114E-8DCE-7C74427F1D25}" type="parTrans" cxnId="{C66AE8CF-D422-984E-8533-87F2ACB7E548}">
      <dgm:prSet/>
      <dgm:spPr/>
      <dgm:t>
        <a:bodyPr/>
        <a:lstStyle/>
        <a:p>
          <a:endParaRPr lang="en-US"/>
        </a:p>
      </dgm:t>
    </dgm:pt>
    <dgm:pt modelId="{E0B566C3-0A20-B144-8E41-CD032A2BF3C8}" type="sibTrans" cxnId="{C66AE8CF-D422-984E-8533-87F2ACB7E548}">
      <dgm:prSet/>
      <dgm:spPr/>
      <dgm:t>
        <a:bodyPr/>
        <a:lstStyle/>
        <a:p>
          <a:endParaRPr lang="en-US"/>
        </a:p>
      </dgm:t>
    </dgm:pt>
    <dgm:pt modelId="{F377DDA9-0662-EA44-B8BC-8148637A2735}" type="pres">
      <dgm:prSet presAssocID="{1113DFF4-C736-9549-8C7E-304DD8065D6C}" presName="Name0" presStyleCnt="0">
        <dgm:presLayoutVars>
          <dgm:dir/>
          <dgm:resizeHandles val="exact"/>
        </dgm:presLayoutVars>
      </dgm:prSet>
      <dgm:spPr/>
      <dgm:t>
        <a:bodyPr/>
        <a:lstStyle/>
        <a:p>
          <a:endParaRPr lang="en-NZ"/>
        </a:p>
      </dgm:t>
    </dgm:pt>
    <dgm:pt modelId="{D881161F-0CF1-FC4A-86D3-5C829D89C2F6}" type="pres">
      <dgm:prSet presAssocID="{9085BF99-2063-4A45-BFB6-F2C3735C7B52}" presName="node" presStyleLbl="node1" presStyleIdx="0" presStyleCnt="1">
        <dgm:presLayoutVars>
          <dgm:bulletEnabled val="1"/>
        </dgm:presLayoutVars>
      </dgm:prSet>
      <dgm:spPr/>
      <dgm:t>
        <a:bodyPr/>
        <a:lstStyle/>
        <a:p>
          <a:endParaRPr lang="en-NZ"/>
        </a:p>
      </dgm:t>
    </dgm:pt>
  </dgm:ptLst>
  <dgm:cxnLst>
    <dgm:cxn modelId="{80A7E819-6526-4132-B625-93A6770849FC}" type="presOf" srcId="{1113DFF4-C736-9549-8C7E-304DD8065D6C}" destId="{F377DDA9-0662-EA44-B8BC-8148637A2735}" srcOrd="0" destOrd="0" presId="urn:microsoft.com/office/officeart/2005/8/layout/process1"/>
    <dgm:cxn modelId="{5B02F027-CF89-4F0F-9BAE-14C4E3ADB71C}" type="presOf" srcId="{9085BF99-2063-4A45-BFB6-F2C3735C7B52}" destId="{D881161F-0CF1-FC4A-86D3-5C829D89C2F6}" srcOrd="0" destOrd="0" presId="urn:microsoft.com/office/officeart/2005/8/layout/process1"/>
    <dgm:cxn modelId="{C66AE8CF-D422-984E-8533-87F2ACB7E548}" srcId="{1113DFF4-C736-9549-8C7E-304DD8065D6C}" destId="{9085BF99-2063-4A45-BFB6-F2C3735C7B52}" srcOrd="0" destOrd="0" parTransId="{0C443D8C-3212-114E-8DCE-7C74427F1D25}" sibTransId="{E0B566C3-0A20-B144-8E41-CD032A2BF3C8}"/>
    <dgm:cxn modelId="{99C3CEA2-4BFE-47E0-817A-2928677F5B66}" type="presParOf" srcId="{F377DDA9-0662-EA44-B8BC-8148637A2735}" destId="{D881161F-0CF1-FC4A-86D3-5C829D89C2F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5EE4B2-13A8-934B-A413-F0FEFA7E4DFA}" type="doc">
      <dgm:prSet loTypeId="urn:microsoft.com/office/officeart/2005/8/layout/process1" loCatId="" qsTypeId="urn:microsoft.com/office/officeart/2005/8/quickstyle/simple2" qsCatId="simple" csTypeId="urn:microsoft.com/office/officeart/2005/8/colors/accent1_2" csCatId="accent1" phldr="1"/>
      <dgm:spPr/>
    </dgm:pt>
    <dgm:pt modelId="{5CA355F7-B4D2-8F42-8436-17A60A57D65F}">
      <dgm:prSet phldrT="[Text]"/>
      <dgm:spPr/>
      <dgm:t>
        <a:bodyPr/>
        <a:lstStyle/>
        <a:p>
          <a:r>
            <a:rPr lang="en-US" dirty="0">
              <a:latin typeface="Roboto Slab" pitchFamily="2" charset="0"/>
              <a:ea typeface="Roboto Slab" pitchFamily="2" charset="0"/>
              <a:cs typeface="Adobe Caslon Pro"/>
            </a:rPr>
            <a:t>Bonds + Cash</a:t>
          </a:r>
        </a:p>
      </dgm:t>
    </dgm:pt>
    <dgm:pt modelId="{93BF851B-750F-E148-862E-DED3CEA6BE0C}" type="parTrans" cxnId="{0F99BCB7-F09A-524D-A3DC-3808499C8391}">
      <dgm:prSet/>
      <dgm:spPr/>
      <dgm:t>
        <a:bodyPr/>
        <a:lstStyle/>
        <a:p>
          <a:endParaRPr lang="en-US"/>
        </a:p>
      </dgm:t>
    </dgm:pt>
    <dgm:pt modelId="{0E4FF7EA-86B0-6746-B426-7577D188829C}" type="sibTrans" cxnId="{0F99BCB7-F09A-524D-A3DC-3808499C8391}">
      <dgm:prSet/>
      <dgm:spPr/>
      <dgm:t>
        <a:bodyPr/>
        <a:lstStyle/>
        <a:p>
          <a:endParaRPr lang="en-US"/>
        </a:p>
      </dgm:t>
    </dgm:pt>
    <dgm:pt modelId="{90D5FF36-06F5-7640-98B4-14992FE4466D}" type="pres">
      <dgm:prSet presAssocID="{635EE4B2-13A8-934B-A413-F0FEFA7E4DFA}" presName="Name0" presStyleCnt="0">
        <dgm:presLayoutVars>
          <dgm:dir/>
          <dgm:resizeHandles val="exact"/>
        </dgm:presLayoutVars>
      </dgm:prSet>
      <dgm:spPr/>
    </dgm:pt>
    <dgm:pt modelId="{541D8C1E-6DF6-BA46-805F-217440005643}" type="pres">
      <dgm:prSet presAssocID="{5CA355F7-B4D2-8F42-8436-17A60A57D65F}" presName="node" presStyleLbl="node1" presStyleIdx="0" presStyleCnt="1">
        <dgm:presLayoutVars>
          <dgm:bulletEnabled val="1"/>
        </dgm:presLayoutVars>
      </dgm:prSet>
      <dgm:spPr/>
      <dgm:t>
        <a:bodyPr/>
        <a:lstStyle/>
        <a:p>
          <a:endParaRPr lang="en-NZ"/>
        </a:p>
      </dgm:t>
    </dgm:pt>
  </dgm:ptLst>
  <dgm:cxnLst>
    <dgm:cxn modelId="{CDA531E4-E420-4AA0-8A3A-40F30DC1FF82}" type="presOf" srcId="{635EE4B2-13A8-934B-A413-F0FEFA7E4DFA}" destId="{90D5FF36-06F5-7640-98B4-14992FE4466D}" srcOrd="0" destOrd="0" presId="urn:microsoft.com/office/officeart/2005/8/layout/process1"/>
    <dgm:cxn modelId="{0F99BCB7-F09A-524D-A3DC-3808499C8391}" srcId="{635EE4B2-13A8-934B-A413-F0FEFA7E4DFA}" destId="{5CA355F7-B4D2-8F42-8436-17A60A57D65F}" srcOrd="0" destOrd="0" parTransId="{93BF851B-750F-E148-862E-DED3CEA6BE0C}" sibTransId="{0E4FF7EA-86B0-6746-B426-7577D188829C}"/>
    <dgm:cxn modelId="{36C1F997-71D0-4337-82A4-C1AED61E655F}" type="presOf" srcId="{5CA355F7-B4D2-8F42-8436-17A60A57D65F}" destId="{541D8C1E-6DF6-BA46-805F-217440005643}" srcOrd="0" destOrd="0" presId="urn:microsoft.com/office/officeart/2005/8/layout/process1"/>
    <dgm:cxn modelId="{53029292-F1A1-4936-A808-1E09A50FF47D}" type="presParOf" srcId="{90D5FF36-06F5-7640-98B4-14992FE4466D}" destId="{541D8C1E-6DF6-BA46-805F-217440005643}"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3DFF4-C736-9549-8C7E-304DD8065D6C}" type="doc">
      <dgm:prSet loTypeId="urn:microsoft.com/office/officeart/2005/8/layout/process1" loCatId="" qsTypeId="urn:microsoft.com/office/officeart/2005/8/quickstyle/simple2" qsCatId="simple" csTypeId="urn:microsoft.com/office/officeart/2005/8/colors/accent2_2" csCatId="accent2" phldr="1"/>
      <dgm:spPr/>
      <dgm:t>
        <a:bodyPr/>
        <a:lstStyle/>
        <a:p>
          <a:endParaRPr lang="en-US"/>
        </a:p>
      </dgm:t>
    </dgm:pt>
    <dgm:pt modelId="{9085BF99-2063-4A45-BFB6-F2C3735C7B52}">
      <dgm:prSet/>
      <dgm:spPr/>
      <dgm:t>
        <a:bodyPr/>
        <a:lstStyle/>
        <a:p>
          <a:r>
            <a:rPr lang="en-US" dirty="0">
              <a:latin typeface="Roboto Slab" pitchFamily="2" charset="0"/>
              <a:ea typeface="Roboto Slab" pitchFamily="2" charset="0"/>
              <a:cs typeface="Adobe Caslon Pro"/>
            </a:rPr>
            <a:t>Economic Boom</a:t>
          </a:r>
          <a:endParaRPr lang="en-US" dirty="0">
            <a:latin typeface="Roboto Slab" pitchFamily="2" charset="0"/>
            <a:ea typeface="Roboto Slab" pitchFamily="2" charset="0"/>
          </a:endParaRPr>
        </a:p>
      </dgm:t>
    </dgm:pt>
    <dgm:pt modelId="{0C443D8C-3212-114E-8DCE-7C74427F1D25}" type="parTrans" cxnId="{C66AE8CF-D422-984E-8533-87F2ACB7E548}">
      <dgm:prSet/>
      <dgm:spPr/>
      <dgm:t>
        <a:bodyPr/>
        <a:lstStyle/>
        <a:p>
          <a:endParaRPr lang="en-US"/>
        </a:p>
      </dgm:t>
    </dgm:pt>
    <dgm:pt modelId="{E0B566C3-0A20-B144-8E41-CD032A2BF3C8}" type="sibTrans" cxnId="{C66AE8CF-D422-984E-8533-87F2ACB7E548}">
      <dgm:prSet/>
      <dgm:spPr/>
      <dgm:t>
        <a:bodyPr/>
        <a:lstStyle/>
        <a:p>
          <a:endParaRPr lang="en-US"/>
        </a:p>
      </dgm:t>
    </dgm:pt>
    <dgm:pt modelId="{F377DDA9-0662-EA44-B8BC-8148637A2735}" type="pres">
      <dgm:prSet presAssocID="{1113DFF4-C736-9549-8C7E-304DD8065D6C}" presName="Name0" presStyleCnt="0">
        <dgm:presLayoutVars>
          <dgm:dir/>
          <dgm:resizeHandles val="exact"/>
        </dgm:presLayoutVars>
      </dgm:prSet>
      <dgm:spPr/>
      <dgm:t>
        <a:bodyPr/>
        <a:lstStyle/>
        <a:p>
          <a:endParaRPr lang="en-NZ"/>
        </a:p>
      </dgm:t>
    </dgm:pt>
    <dgm:pt modelId="{D881161F-0CF1-FC4A-86D3-5C829D89C2F6}" type="pres">
      <dgm:prSet presAssocID="{9085BF99-2063-4A45-BFB6-F2C3735C7B52}" presName="node" presStyleLbl="node1" presStyleIdx="0" presStyleCnt="1">
        <dgm:presLayoutVars>
          <dgm:bulletEnabled val="1"/>
        </dgm:presLayoutVars>
      </dgm:prSet>
      <dgm:spPr/>
      <dgm:t>
        <a:bodyPr/>
        <a:lstStyle/>
        <a:p>
          <a:endParaRPr lang="en-NZ"/>
        </a:p>
      </dgm:t>
    </dgm:pt>
  </dgm:ptLst>
  <dgm:cxnLst>
    <dgm:cxn modelId="{0DD2B46B-3C9B-4562-A67D-ACE740D27626}" type="presOf" srcId="{1113DFF4-C736-9549-8C7E-304DD8065D6C}" destId="{F377DDA9-0662-EA44-B8BC-8148637A2735}" srcOrd="0" destOrd="0" presId="urn:microsoft.com/office/officeart/2005/8/layout/process1"/>
    <dgm:cxn modelId="{6695EDB4-A105-4CDF-BC7B-11A45FED2847}" type="presOf" srcId="{9085BF99-2063-4A45-BFB6-F2C3735C7B52}" destId="{D881161F-0CF1-FC4A-86D3-5C829D89C2F6}" srcOrd="0" destOrd="0" presId="urn:microsoft.com/office/officeart/2005/8/layout/process1"/>
    <dgm:cxn modelId="{C66AE8CF-D422-984E-8533-87F2ACB7E548}" srcId="{1113DFF4-C736-9549-8C7E-304DD8065D6C}" destId="{9085BF99-2063-4A45-BFB6-F2C3735C7B52}" srcOrd="0" destOrd="0" parTransId="{0C443D8C-3212-114E-8DCE-7C74427F1D25}" sibTransId="{E0B566C3-0A20-B144-8E41-CD032A2BF3C8}"/>
    <dgm:cxn modelId="{9750646D-DB62-4FF4-995E-FBB42D110981}" type="presParOf" srcId="{F377DDA9-0662-EA44-B8BC-8148637A2735}" destId="{D881161F-0CF1-FC4A-86D3-5C829D89C2F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5EE4B2-13A8-934B-A413-F0FEFA7E4DFA}" type="doc">
      <dgm:prSet loTypeId="urn:microsoft.com/office/officeart/2005/8/layout/process1" loCatId="" qsTypeId="urn:microsoft.com/office/officeart/2005/8/quickstyle/simple2" qsCatId="simple" csTypeId="urn:microsoft.com/office/officeart/2005/8/colors/accent1_2" csCatId="accent1" phldr="1"/>
      <dgm:spPr/>
    </dgm:pt>
    <dgm:pt modelId="{5CA355F7-B4D2-8F42-8436-17A60A57D65F}">
      <dgm:prSet phldrT="[Text]"/>
      <dgm:spPr/>
      <dgm:t>
        <a:bodyPr/>
        <a:lstStyle/>
        <a:p>
          <a:r>
            <a:rPr lang="en-US" dirty="0">
              <a:latin typeface="Roboto Slab" pitchFamily="2" charset="0"/>
              <a:ea typeface="Roboto Slab" pitchFamily="2" charset="0"/>
              <a:cs typeface="Adobe Caslon Pro"/>
            </a:rPr>
            <a:t>Shares + Property</a:t>
          </a:r>
        </a:p>
      </dgm:t>
    </dgm:pt>
    <dgm:pt modelId="{93BF851B-750F-E148-862E-DED3CEA6BE0C}" type="parTrans" cxnId="{0F99BCB7-F09A-524D-A3DC-3808499C8391}">
      <dgm:prSet/>
      <dgm:spPr/>
      <dgm:t>
        <a:bodyPr/>
        <a:lstStyle/>
        <a:p>
          <a:endParaRPr lang="en-US"/>
        </a:p>
      </dgm:t>
    </dgm:pt>
    <dgm:pt modelId="{0E4FF7EA-86B0-6746-B426-7577D188829C}" type="sibTrans" cxnId="{0F99BCB7-F09A-524D-A3DC-3808499C8391}">
      <dgm:prSet/>
      <dgm:spPr/>
      <dgm:t>
        <a:bodyPr/>
        <a:lstStyle/>
        <a:p>
          <a:endParaRPr lang="en-US"/>
        </a:p>
      </dgm:t>
    </dgm:pt>
    <dgm:pt modelId="{90D5FF36-06F5-7640-98B4-14992FE4466D}" type="pres">
      <dgm:prSet presAssocID="{635EE4B2-13A8-934B-A413-F0FEFA7E4DFA}" presName="Name0" presStyleCnt="0">
        <dgm:presLayoutVars>
          <dgm:dir/>
          <dgm:resizeHandles val="exact"/>
        </dgm:presLayoutVars>
      </dgm:prSet>
      <dgm:spPr/>
    </dgm:pt>
    <dgm:pt modelId="{541D8C1E-6DF6-BA46-805F-217440005643}" type="pres">
      <dgm:prSet presAssocID="{5CA355F7-B4D2-8F42-8436-17A60A57D65F}" presName="node" presStyleLbl="node1" presStyleIdx="0" presStyleCnt="1">
        <dgm:presLayoutVars>
          <dgm:bulletEnabled val="1"/>
        </dgm:presLayoutVars>
      </dgm:prSet>
      <dgm:spPr/>
      <dgm:t>
        <a:bodyPr/>
        <a:lstStyle/>
        <a:p>
          <a:endParaRPr lang="en-NZ"/>
        </a:p>
      </dgm:t>
    </dgm:pt>
  </dgm:ptLst>
  <dgm:cxnLst>
    <dgm:cxn modelId="{C3FDCA2E-6725-45C8-88C1-F6AAFCB70949}" type="presOf" srcId="{635EE4B2-13A8-934B-A413-F0FEFA7E4DFA}" destId="{90D5FF36-06F5-7640-98B4-14992FE4466D}" srcOrd="0" destOrd="0" presId="urn:microsoft.com/office/officeart/2005/8/layout/process1"/>
    <dgm:cxn modelId="{0F99BCB7-F09A-524D-A3DC-3808499C8391}" srcId="{635EE4B2-13A8-934B-A413-F0FEFA7E4DFA}" destId="{5CA355F7-B4D2-8F42-8436-17A60A57D65F}" srcOrd="0" destOrd="0" parTransId="{93BF851B-750F-E148-862E-DED3CEA6BE0C}" sibTransId="{0E4FF7EA-86B0-6746-B426-7577D188829C}"/>
    <dgm:cxn modelId="{9B414F61-09EB-4CF3-897A-7A72C10ACD80}" type="presOf" srcId="{5CA355F7-B4D2-8F42-8436-17A60A57D65F}" destId="{541D8C1E-6DF6-BA46-805F-217440005643}" srcOrd="0" destOrd="0" presId="urn:microsoft.com/office/officeart/2005/8/layout/process1"/>
    <dgm:cxn modelId="{D844BBE5-B86D-45FF-8713-F4511EB5E3DB}" type="presParOf" srcId="{90D5FF36-06F5-7640-98B4-14992FE4466D}" destId="{541D8C1E-6DF6-BA46-805F-217440005643}"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13DFF4-C736-9549-8C7E-304DD8065D6C}" type="doc">
      <dgm:prSet loTypeId="urn:microsoft.com/office/officeart/2005/8/layout/process1" loCatId="" qsTypeId="urn:microsoft.com/office/officeart/2005/8/quickstyle/simple2" qsCatId="simple" csTypeId="urn:microsoft.com/office/officeart/2005/8/colors/accent2_2" csCatId="accent2" phldr="1"/>
      <dgm:spPr/>
      <dgm:t>
        <a:bodyPr/>
        <a:lstStyle/>
        <a:p>
          <a:endParaRPr lang="en-US"/>
        </a:p>
      </dgm:t>
    </dgm:pt>
    <dgm:pt modelId="{9085BF99-2063-4A45-BFB6-F2C3735C7B52}">
      <dgm:prSet/>
      <dgm:spPr/>
      <dgm:t>
        <a:bodyPr/>
        <a:lstStyle/>
        <a:p>
          <a:r>
            <a:rPr lang="en-US" dirty="0">
              <a:latin typeface="Roboto Slab" pitchFamily="2" charset="0"/>
              <a:ea typeface="Roboto Slab" pitchFamily="2" charset="0"/>
              <a:cs typeface="Adobe Caslon Pro"/>
            </a:rPr>
            <a:t>NZ specific event</a:t>
          </a:r>
          <a:endParaRPr lang="en-US" dirty="0">
            <a:latin typeface="Roboto Slab" pitchFamily="2" charset="0"/>
            <a:ea typeface="Roboto Slab" pitchFamily="2" charset="0"/>
          </a:endParaRPr>
        </a:p>
      </dgm:t>
    </dgm:pt>
    <dgm:pt modelId="{0C443D8C-3212-114E-8DCE-7C74427F1D25}" type="parTrans" cxnId="{C66AE8CF-D422-984E-8533-87F2ACB7E548}">
      <dgm:prSet/>
      <dgm:spPr/>
      <dgm:t>
        <a:bodyPr/>
        <a:lstStyle/>
        <a:p>
          <a:endParaRPr lang="en-US"/>
        </a:p>
      </dgm:t>
    </dgm:pt>
    <dgm:pt modelId="{E0B566C3-0A20-B144-8E41-CD032A2BF3C8}" type="sibTrans" cxnId="{C66AE8CF-D422-984E-8533-87F2ACB7E548}">
      <dgm:prSet/>
      <dgm:spPr/>
      <dgm:t>
        <a:bodyPr/>
        <a:lstStyle/>
        <a:p>
          <a:endParaRPr lang="en-US"/>
        </a:p>
      </dgm:t>
    </dgm:pt>
    <dgm:pt modelId="{F377DDA9-0662-EA44-B8BC-8148637A2735}" type="pres">
      <dgm:prSet presAssocID="{1113DFF4-C736-9549-8C7E-304DD8065D6C}" presName="Name0" presStyleCnt="0">
        <dgm:presLayoutVars>
          <dgm:dir/>
          <dgm:resizeHandles val="exact"/>
        </dgm:presLayoutVars>
      </dgm:prSet>
      <dgm:spPr/>
      <dgm:t>
        <a:bodyPr/>
        <a:lstStyle/>
        <a:p>
          <a:endParaRPr lang="en-NZ"/>
        </a:p>
      </dgm:t>
    </dgm:pt>
    <dgm:pt modelId="{D881161F-0CF1-FC4A-86D3-5C829D89C2F6}" type="pres">
      <dgm:prSet presAssocID="{9085BF99-2063-4A45-BFB6-F2C3735C7B52}" presName="node" presStyleLbl="node1" presStyleIdx="0" presStyleCnt="1">
        <dgm:presLayoutVars>
          <dgm:bulletEnabled val="1"/>
        </dgm:presLayoutVars>
      </dgm:prSet>
      <dgm:spPr/>
      <dgm:t>
        <a:bodyPr/>
        <a:lstStyle/>
        <a:p>
          <a:endParaRPr lang="en-NZ"/>
        </a:p>
      </dgm:t>
    </dgm:pt>
  </dgm:ptLst>
  <dgm:cxnLst>
    <dgm:cxn modelId="{73B46DAB-84B7-4187-9C96-2E6A2B6B8C6E}" type="presOf" srcId="{1113DFF4-C736-9549-8C7E-304DD8065D6C}" destId="{F377DDA9-0662-EA44-B8BC-8148637A2735}" srcOrd="0" destOrd="0" presId="urn:microsoft.com/office/officeart/2005/8/layout/process1"/>
    <dgm:cxn modelId="{1085B4CE-CE96-4A07-B623-14C8B2CDB5B4}" type="presOf" srcId="{9085BF99-2063-4A45-BFB6-F2C3735C7B52}" destId="{D881161F-0CF1-FC4A-86D3-5C829D89C2F6}" srcOrd="0" destOrd="0" presId="urn:microsoft.com/office/officeart/2005/8/layout/process1"/>
    <dgm:cxn modelId="{C66AE8CF-D422-984E-8533-87F2ACB7E548}" srcId="{1113DFF4-C736-9549-8C7E-304DD8065D6C}" destId="{9085BF99-2063-4A45-BFB6-F2C3735C7B52}" srcOrd="0" destOrd="0" parTransId="{0C443D8C-3212-114E-8DCE-7C74427F1D25}" sibTransId="{E0B566C3-0A20-B144-8E41-CD032A2BF3C8}"/>
    <dgm:cxn modelId="{FA6C044F-CDED-4FF4-A3CA-70974CDBD9B8}" type="presParOf" srcId="{F377DDA9-0662-EA44-B8BC-8148637A2735}" destId="{D881161F-0CF1-FC4A-86D3-5C829D89C2F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lang="en-NZ"/>
          </a:p>
        </p:txBody>
      </p:sp>
      <p:sp>
        <p:nvSpPr>
          <p:cNvPr id="3" name="Date Placeholder 2"/>
          <p:cNvSpPr>
            <a:spLocks noGrp="1"/>
          </p:cNvSpPr>
          <p:nvPr>
            <p:ph type="dt" sz="quarter" idx="1"/>
          </p:nvPr>
        </p:nvSpPr>
        <p:spPr>
          <a:xfrm>
            <a:off x="3855839" y="1"/>
            <a:ext cx="2949787" cy="496967"/>
          </a:xfrm>
          <a:prstGeom prst="rect">
            <a:avLst/>
          </a:prstGeom>
        </p:spPr>
        <p:txBody>
          <a:bodyPr vert="horz" lIns="91433" tIns="45717" rIns="91433" bIns="45717" rtlCol="0"/>
          <a:lstStyle>
            <a:lvl1pPr algn="r">
              <a:defRPr sz="1200"/>
            </a:lvl1pPr>
          </a:lstStyle>
          <a:p>
            <a:fld id="{103A74C7-BFF4-4B34-81D4-E899F57CFDB1}" type="datetimeFigureOut">
              <a:rPr lang="en-NZ" smtClean="0"/>
              <a:t>20/10/2017</a:t>
            </a:fld>
            <a:endParaRPr lang="en-NZ"/>
          </a:p>
        </p:txBody>
      </p:sp>
      <p:sp>
        <p:nvSpPr>
          <p:cNvPr id="4" name="Footer Placeholder 3"/>
          <p:cNvSpPr>
            <a:spLocks noGrp="1"/>
          </p:cNvSpPr>
          <p:nvPr>
            <p:ph type="ftr" sz="quarter" idx="2"/>
          </p:nvPr>
        </p:nvSpPr>
        <p:spPr>
          <a:xfrm>
            <a:off x="0" y="9440647"/>
            <a:ext cx="2949787" cy="496967"/>
          </a:xfrm>
          <a:prstGeom prst="rect">
            <a:avLst/>
          </a:prstGeom>
        </p:spPr>
        <p:txBody>
          <a:bodyPr vert="horz" lIns="91433" tIns="45717" rIns="91433" bIns="45717" rtlCol="0" anchor="b"/>
          <a:lstStyle>
            <a:lvl1pPr algn="l">
              <a:defRPr sz="1200"/>
            </a:lvl1pPr>
          </a:lstStyle>
          <a:p>
            <a:endParaRPr lang="en-NZ"/>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33" tIns="45717" rIns="91433" bIns="45717" rtlCol="0" anchor="b"/>
          <a:lstStyle>
            <a:lvl1pPr algn="r">
              <a:defRPr sz="1200"/>
            </a:lvl1pPr>
          </a:lstStyle>
          <a:p>
            <a:fld id="{2E5B2B84-4C0C-46B4-ABDA-1CE26D7E6B1F}" type="slidenum">
              <a:rPr lang="en-NZ" smtClean="0"/>
              <a:t>‹#›</a:t>
            </a:fld>
            <a:endParaRPr lang="en-NZ"/>
          </a:p>
        </p:txBody>
      </p:sp>
    </p:spTree>
    <p:extLst>
      <p:ext uri="{BB962C8B-B14F-4D97-AF65-F5344CB8AC3E}">
        <p14:creationId xmlns:p14="http://schemas.microsoft.com/office/powerpoint/2010/main" val="1252530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lang="en-NZ"/>
          </a:p>
        </p:txBody>
      </p:sp>
      <p:sp>
        <p:nvSpPr>
          <p:cNvPr id="3" name="Date Placeholder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07527A65-0F3D-4E7D-8B5A-FCD0C792E4EA}" type="datetimeFigureOut">
              <a:rPr lang="en-NZ" smtClean="0"/>
              <a:t>20/10/2017</a:t>
            </a:fld>
            <a:endParaRPr lang="en-NZ"/>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en-NZ"/>
          </a:p>
        </p:txBody>
      </p:sp>
      <p:sp>
        <p:nvSpPr>
          <p:cNvPr id="5" name="Notes Placeholder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lang="en-NZ"/>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70ACD04E-7015-4153-A8CF-7590D3E2EB93}" type="slidenum">
              <a:rPr lang="en-NZ" smtClean="0"/>
              <a:t>‹#›</a:t>
            </a:fld>
            <a:endParaRPr lang="en-NZ"/>
          </a:p>
        </p:txBody>
      </p:sp>
    </p:spTree>
    <p:extLst>
      <p:ext uri="{BB962C8B-B14F-4D97-AF65-F5344CB8AC3E}">
        <p14:creationId xmlns:p14="http://schemas.microsoft.com/office/powerpoint/2010/main" val="290511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American novelist Mark Twain said:</a:t>
            </a:r>
          </a:p>
          <a:p>
            <a:r>
              <a:rPr lang="en-NZ" dirty="0"/>
              <a:t>If the first thing you do in the morning is eat a live frog, you can go through the rest of the day knowing the worst is behind you. </a:t>
            </a:r>
          </a:p>
          <a:p>
            <a:r>
              <a:rPr lang="en-NZ" dirty="0"/>
              <a:t>Your frog is your worst task, and you should do it first thing in the morning.</a:t>
            </a:r>
          </a:p>
        </p:txBody>
      </p:sp>
      <p:sp>
        <p:nvSpPr>
          <p:cNvPr id="4" name="Slide Number Placeholder 3"/>
          <p:cNvSpPr>
            <a:spLocks noGrp="1"/>
          </p:cNvSpPr>
          <p:nvPr>
            <p:ph type="sldNum" sz="quarter" idx="10"/>
          </p:nvPr>
        </p:nvSpPr>
        <p:spPr/>
        <p:txBody>
          <a:bodyPr/>
          <a:lstStyle/>
          <a:p>
            <a:fld id="{70ACD04E-7015-4153-A8CF-7590D3E2EB93}" type="slidenum">
              <a:rPr lang="en-NZ" smtClean="0"/>
              <a:t>28</a:t>
            </a:fld>
            <a:endParaRPr lang="en-NZ"/>
          </a:p>
        </p:txBody>
      </p:sp>
    </p:spTree>
    <p:extLst>
      <p:ext uri="{BB962C8B-B14F-4D97-AF65-F5344CB8AC3E}">
        <p14:creationId xmlns:p14="http://schemas.microsoft.com/office/powerpoint/2010/main" val="159168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492896"/>
            <a:ext cx="9144000" cy="4365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685800" y="2872953"/>
            <a:ext cx="7772400" cy="1470025"/>
          </a:xfrm>
        </p:spPr>
        <p:txBody>
          <a:bodyPr/>
          <a:lstStyle/>
          <a:p>
            <a:r>
              <a:rPr lang="en-US"/>
              <a:t>Click to edit Master title style</a:t>
            </a:r>
            <a:endParaRPr lang="en-NZ" dirty="0"/>
          </a:p>
        </p:txBody>
      </p:sp>
      <p:sp>
        <p:nvSpPr>
          <p:cNvPr id="3" name="Subtitle 2"/>
          <p:cNvSpPr>
            <a:spLocks noGrp="1"/>
          </p:cNvSpPr>
          <p:nvPr>
            <p:ph type="subTitle" idx="1"/>
          </p:nvPr>
        </p:nvSpPr>
        <p:spPr>
          <a:xfrm>
            <a:off x="1371600" y="4628728"/>
            <a:ext cx="6400800" cy="139256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pic>
        <p:nvPicPr>
          <p:cNvPr id="7" name="Picture 2" descr="S:\Summer\Marketing and Comms Strategy\Logos\V1 Summer same size\V1 Summer same siz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96685" y="404664"/>
            <a:ext cx="6550630" cy="16346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6987" y="6165304"/>
            <a:ext cx="6550025" cy="620688"/>
          </a:xfrm>
        </p:spPr>
        <p:txBody>
          <a:bodyPr>
            <a:noAutofit/>
          </a:bodyPr>
          <a:lstStyle>
            <a:lvl1pPr marL="0" indent="0" algn="ctr">
              <a:buNone/>
              <a:defRPr sz="1800">
                <a:solidFill>
                  <a:schemeClr val="bg1"/>
                </a:solidFill>
              </a:defRPr>
            </a:lvl1pPr>
          </a:lstStyle>
          <a:p>
            <a:pPr lvl="0"/>
            <a:r>
              <a:rPr lang="en-US" dirty="0"/>
              <a:t>Click to add presenter name</a:t>
            </a:r>
            <a:br>
              <a:rPr lang="en-US" dirty="0"/>
            </a:br>
            <a:r>
              <a:rPr lang="en-US" dirty="0"/>
              <a:t>and presentation date</a:t>
            </a:r>
            <a:endParaRPr lang="en-NZ" dirty="0"/>
          </a:p>
        </p:txBody>
      </p:sp>
    </p:spTree>
    <p:extLst>
      <p:ext uri="{BB962C8B-B14F-4D97-AF65-F5344CB8AC3E}">
        <p14:creationId xmlns:p14="http://schemas.microsoft.com/office/powerpoint/2010/main" val="333826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NZ" dirty="0"/>
          </a:p>
        </p:txBody>
      </p:sp>
      <p:sp>
        <p:nvSpPr>
          <p:cNvPr id="3" name="Rectangle 2"/>
          <p:cNvSpPr/>
          <p:nvPr userDrawn="1"/>
        </p:nvSpPr>
        <p:spPr>
          <a:xfrm>
            <a:off x="467544" y="1426468"/>
            <a:ext cx="8208912" cy="373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5496" y="6453336"/>
            <a:ext cx="2376264" cy="288032"/>
            <a:chOff x="35496" y="6453336"/>
            <a:chExt cx="2376264" cy="288032"/>
          </a:xfrm>
        </p:grpSpPr>
        <p:sp>
          <p:nvSpPr>
            <p:cNvPr id="14" name="TextBox 13"/>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5" name="TextBox 14"/>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16"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37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35496" y="6453336"/>
            <a:ext cx="2376264" cy="288032"/>
            <a:chOff x="35496" y="6453336"/>
            <a:chExt cx="2376264" cy="288032"/>
          </a:xfrm>
        </p:grpSpPr>
        <p:sp>
          <p:nvSpPr>
            <p:cNvPr id="11" name="TextBox 10"/>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3" name="TextBox 12"/>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14"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073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 Blue">
    <p:spTree>
      <p:nvGrpSpPr>
        <p:cNvPr id="1" name=""/>
        <p:cNvGrpSpPr/>
        <p:nvPr/>
      </p:nvGrpSpPr>
      <p:grpSpPr>
        <a:xfrm>
          <a:off x="0" y="0"/>
          <a:ext cx="0" cy="0"/>
          <a:chOff x="0" y="0"/>
          <a:chExt cx="0" cy="0"/>
        </a:xfrm>
      </p:grpSpPr>
      <p:sp>
        <p:nvSpPr>
          <p:cNvPr id="4" name="Rectangle 3"/>
          <p:cNvSpPr/>
          <p:nvPr userDrawn="1"/>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descr="S:\Summer\Marketing and Comms Strategy\Photos\Retouched\Martin_Hawes_Bookshop_05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399" r="42378"/>
          <a:stretch/>
        </p:blipFill>
        <p:spPr bwMode="auto">
          <a:xfrm>
            <a:off x="886965" y="0"/>
            <a:ext cx="38290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7"/>
          <p:cNvSpPr>
            <a:spLocks noGrp="1"/>
          </p:cNvSpPr>
          <p:nvPr>
            <p:ph type="body" sz="quarter" idx="11"/>
          </p:nvPr>
        </p:nvSpPr>
        <p:spPr>
          <a:xfrm>
            <a:off x="4932363" y="2133600"/>
            <a:ext cx="4032125" cy="4175125"/>
          </a:xfrm>
        </p:spPr>
        <p:txBody>
          <a:bodyPr>
            <a:normAutofit/>
          </a:bodyPr>
          <a:lstStyle>
            <a:lvl1pPr marL="0" indent="0">
              <a:lnSpc>
                <a:spcPct val="100000"/>
              </a:lnSpc>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itle 8"/>
          <p:cNvSpPr>
            <a:spLocks noGrp="1"/>
          </p:cNvSpPr>
          <p:nvPr>
            <p:ph type="title" hasCustomPrompt="1"/>
          </p:nvPr>
        </p:nvSpPr>
        <p:spPr>
          <a:xfrm>
            <a:off x="4932040" y="980728"/>
            <a:ext cx="4032448" cy="1152128"/>
          </a:xfrm>
        </p:spPr>
        <p:txBody>
          <a:bodyPr>
            <a:noAutofit/>
          </a:bodyPr>
          <a:lstStyle>
            <a:lvl1pPr algn="l">
              <a:defRPr sz="3600">
                <a:solidFill>
                  <a:schemeClr val="bg1"/>
                </a:solidFill>
              </a:defRPr>
            </a:lvl1pPr>
          </a:lstStyle>
          <a:p>
            <a:r>
              <a:rPr lang="en-US" dirty="0"/>
              <a:t>Title</a:t>
            </a:r>
            <a:endParaRPr lang="en-NZ" dirty="0"/>
          </a:p>
        </p:txBody>
      </p:sp>
    </p:spTree>
    <p:extLst>
      <p:ext uri="{BB962C8B-B14F-4D97-AF65-F5344CB8AC3E}">
        <p14:creationId xmlns:p14="http://schemas.microsoft.com/office/powerpoint/2010/main" val="164301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8C1F49BF-416A-4114-BA93-16C6EAC058F4}" type="slidenum">
              <a:rPr lang="en-NZ" smtClean="0"/>
              <a:t>‹#›</a:t>
            </a:fld>
            <a:endParaRPr lang="en-NZ"/>
          </a:p>
        </p:txBody>
      </p:sp>
      <p:sp>
        <p:nvSpPr>
          <p:cNvPr id="4" name="Rectangle 3"/>
          <p:cNvSpPr/>
          <p:nvPr userDrawn="1"/>
        </p:nvSpPr>
        <p:spPr>
          <a:xfrm>
            <a:off x="0" y="0"/>
            <a:ext cx="9144000"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074" name="Picture 2" descr="S:\Summer\Marketing and Comms Strategy\Photos\Retouched\Martin_Hawes_Cafe_27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6008" r="26770"/>
          <a:stretch/>
        </p:blipFill>
        <p:spPr bwMode="auto">
          <a:xfrm>
            <a:off x="886965" y="0"/>
            <a:ext cx="3829051"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4932363" y="2133600"/>
            <a:ext cx="4032125" cy="4175125"/>
          </a:xfrm>
        </p:spPr>
        <p:txBody>
          <a:bodyPr>
            <a:normAutofit/>
          </a:bodyPr>
          <a:lstStyle>
            <a:lvl1pPr marL="0" indent="0">
              <a:lnSpc>
                <a:spcPct val="100000"/>
              </a:lnSpc>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itle 8"/>
          <p:cNvSpPr>
            <a:spLocks noGrp="1"/>
          </p:cNvSpPr>
          <p:nvPr>
            <p:ph type="title" hasCustomPrompt="1"/>
          </p:nvPr>
        </p:nvSpPr>
        <p:spPr>
          <a:xfrm>
            <a:off x="4932040" y="980728"/>
            <a:ext cx="4032448" cy="1152128"/>
          </a:xfrm>
        </p:spPr>
        <p:txBody>
          <a:bodyPr>
            <a:noAutofit/>
          </a:bodyPr>
          <a:lstStyle>
            <a:lvl1pPr algn="l">
              <a:defRPr sz="3600">
                <a:solidFill>
                  <a:schemeClr val="bg1"/>
                </a:solidFill>
              </a:defRPr>
            </a:lvl1pPr>
          </a:lstStyle>
          <a:p>
            <a:r>
              <a:rPr lang="en-US" dirty="0"/>
              <a:t>Title</a:t>
            </a:r>
            <a:endParaRPr lang="en-NZ" dirty="0"/>
          </a:p>
        </p:txBody>
      </p:sp>
    </p:spTree>
    <p:extLst>
      <p:ext uri="{BB962C8B-B14F-4D97-AF65-F5344CB8AC3E}">
        <p14:creationId xmlns:p14="http://schemas.microsoft.com/office/powerpoint/2010/main" val="413408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8C1F49BF-416A-4114-BA93-16C6EAC058F4}" type="slidenum">
              <a:rPr lang="en-NZ" smtClean="0"/>
              <a:t>‹#›</a:t>
            </a:fld>
            <a:endParaRPr lang="en-NZ"/>
          </a:p>
        </p:txBody>
      </p:sp>
      <p:sp>
        <p:nvSpPr>
          <p:cNvPr id="4" name="Rectangle 3"/>
          <p:cNvSpPr/>
          <p:nvPr userDrawn="1"/>
        </p:nvSpPr>
        <p:spPr>
          <a:xfrm>
            <a:off x="0" y="-1"/>
            <a:ext cx="914400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098" name="Picture 2" descr="S:\Summer\Marketing and Comms Strategy\Photos\Martin\Martin_Hawes_Office_hh39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5350" t="517" r="17755" b="374"/>
          <a:stretch/>
        </p:blipFill>
        <p:spPr bwMode="auto">
          <a:xfrm>
            <a:off x="886965" y="0"/>
            <a:ext cx="38290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7"/>
          <p:cNvSpPr>
            <a:spLocks noGrp="1"/>
          </p:cNvSpPr>
          <p:nvPr>
            <p:ph type="body" sz="quarter" idx="11"/>
          </p:nvPr>
        </p:nvSpPr>
        <p:spPr>
          <a:xfrm>
            <a:off x="4932363" y="2133600"/>
            <a:ext cx="4032125" cy="4175125"/>
          </a:xfrm>
        </p:spPr>
        <p:txBody>
          <a:bodyPr>
            <a:normAutofit/>
          </a:bodyPr>
          <a:lstStyle>
            <a:lvl1pPr marL="0" indent="0">
              <a:lnSpc>
                <a:spcPct val="100000"/>
              </a:lnSpc>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itle 8"/>
          <p:cNvSpPr>
            <a:spLocks noGrp="1"/>
          </p:cNvSpPr>
          <p:nvPr>
            <p:ph type="title" hasCustomPrompt="1"/>
          </p:nvPr>
        </p:nvSpPr>
        <p:spPr>
          <a:xfrm>
            <a:off x="4932040" y="980728"/>
            <a:ext cx="4032448" cy="1152128"/>
          </a:xfrm>
        </p:spPr>
        <p:txBody>
          <a:bodyPr>
            <a:noAutofit/>
          </a:bodyPr>
          <a:lstStyle>
            <a:lvl1pPr algn="l">
              <a:defRPr sz="3600">
                <a:solidFill>
                  <a:schemeClr val="bg1"/>
                </a:solidFill>
              </a:defRPr>
            </a:lvl1pPr>
          </a:lstStyle>
          <a:p>
            <a:r>
              <a:rPr lang="en-US" dirty="0"/>
              <a:t>Title</a:t>
            </a:r>
            <a:endParaRPr lang="en-NZ" dirty="0"/>
          </a:p>
        </p:txBody>
      </p:sp>
    </p:spTree>
    <p:extLst>
      <p:ext uri="{BB962C8B-B14F-4D97-AF65-F5344CB8AC3E}">
        <p14:creationId xmlns:p14="http://schemas.microsoft.com/office/powerpoint/2010/main" val="234588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4" name="Rectangle 3"/>
          <p:cNvSpPr/>
          <p:nvPr userDrawn="1"/>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20222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8C1F49BF-416A-4114-BA93-16C6EAC058F4}" type="slidenum">
              <a:rPr lang="en-NZ" smtClean="0"/>
              <a:t>‹#›</a:t>
            </a:fld>
            <a:endParaRPr lang="en-NZ"/>
          </a:p>
        </p:txBody>
      </p:sp>
      <p:sp>
        <p:nvSpPr>
          <p:cNvPr id="4" name="Rectangle 3"/>
          <p:cNvSpPr/>
          <p:nvPr userDrawn="1"/>
        </p:nvSpPr>
        <p:spPr>
          <a:xfrm>
            <a:off x="0" y="0"/>
            <a:ext cx="9144000"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97216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8C1F49BF-416A-4114-BA93-16C6EAC058F4}" type="slidenum">
              <a:rPr lang="en-NZ" smtClean="0"/>
              <a:t>‹#›</a:t>
            </a:fld>
            <a:endParaRPr lang="en-NZ"/>
          </a:p>
        </p:txBody>
      </p:sp>
      <p:sp>
        <p:nvSpPr>
          <p:cNvPr id="4" name="Rectangle 3"/>
          <p:cNvSpPr/>
          <p:nvPr userDrawn="1"/>
        </p:nvSpPr>
        <p:spPr>
          <a:xfrm>
            <a:off x="0" y="-1"/>
            <a:ext cx="914400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07407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45895138"/>
      </p:ext>
    </p:extLst>
  </p:cSld>
  <p:clrMapOvr>
    <a:masterClrMapping/>
  </p:clrMapOvr>
  <p:transition spd="med"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8887046"/>
      </p:ext>
    </p:extLst>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p:cNvSpPr/>
          <p:nvPr userDrawn="1"/>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68769" y="3331"/>
            <a:ext cx="4787482" cy="11880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0"/>
          <p:cNvSpPr>
            <a:spLocks noGrp="1"/>
          </p:cNvSpPr>
          <p:nvPr>
            <p:ph type="body" sz="quarter" idx="11" hasCustomPrompt="1"/>
          </p:nvPr>
        </p:nvSpPr>
        <p:spPr>
          <a:xfrm>
            <a:off x="1691679" y="6381328"/>
            <a:ext cx="5760640" cy="377280"/>
          </a:xfrm>
        </p:spPr>
        <p:txBody>
          <a:bodyPr>
            <a:noAutofit/>
          </a:bodyPr>
          <a:lstStyle>
            <a:lvl1pPr marL="0" indent="0" algn="ctr">
              <a:buNone/>
              <a:defRPr lang="en-NZ" sz="1400" kern="1200" dirty="0">
                <a:solidFill>
                  <a:srgbClr val="093A80"/>
                </a:solidFill>
                <a:latin typeface="+mn-lt"/>
                <a:ea typeface="+mn-ea"/>
                <a:cs typeface="+mn-cs"/>
              </a:defRPr>
            </a:lvl1pPr>
          </a:lstStyle>
          <a:p>
            <a:pPr lvl="0"/>
            <a:r>
              <a:rPr lang="en-US" dirty="0"/>
              <a:t>Click to add presenter name and presentation date</a:t>
            </a:r>
            <a:endParaRPr lang="en-NZ" dirty="0"/>
          </a:p>
        </p:txBody>
      </p:sp>
      <p:sp>
        <p:nvSpPr>
          <p:cNvPr id="19" name="Title 1"/>
          <p:cNvSpPr>
            <a:spLocks noGrp="1"/>
          </p:cNvSpPr>
          <p:nvPr>
            <p:ph type="ctrTitle"/>
          </p:nvPr>
        </p:nvSpPr>
        <p:spPr>
          <a:xfrm>
            <a:off x="685800" y="5055319"/>
            <a:ext cx="7772400" cy="1109985"/>
          </a:xfrm>
        </p:spPr>
        <p:txBody>
          <a:bodyPr>
            <a:normAutofit/>
          </a:bodyPr>
          <a:lstStyle>
            <a:lvl1pPr>
              <a:defRPr sz="3200">
                <a:solidFill>
                  <a:schemeClr val="bg1"/>
                </a:solidFill>
              </a:defRPr>
            </a:lvl1pPr>
          </a:lstStyle>
          <a:p>
            <a:r>
              <a:rPr lang="en-US"/>
              <a:t>Click to edit Master title style</a:t>
            </a:r>
            <a:endParaRPr lang="en-NZ" dirty="0"/>
          </a:p>
        </p:txBody>
      </p:sp>
    </p:spTree>
    <p:extLst>
      <p:ext uri="{BB962C8B-B14F-4D97-AF65-F5344CB8AC3E}">
        <p14:creationId xmlns:p14="http://schemas.microsoft.com/office/powerpoint/2010/main" val="3838372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833166610"/>
      </p:ext>
    </p:extLst>
  </p:cSld>
  <p:clrMapOvr>
    <a:masterClrMapping/>
  </p:clrMapOvr>
  <p:transition spd="med"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85348690"/>
      </p:ext>
    </p:extLst>
  </p:cSld>
  <p:clrMapOvr>
    <a:masterClrMapping/>
  </p:clrMapOvr>
  <p:transition spd="med"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94856515"/>
      </p:ext>
    </p:extLst>
  </p:cSld>
  <p:clrMapOvr>
    <a:masterClrMapping/>
  </p:clrMapOvr>
  <p:transition spd="med"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310249"/>
      </p:ext>
    </p:extLst>
  </p:cSld>
  <p:clrMapOvr>
    <a:masterClrMapping/>
  </p:clrMapOvr>
  <p:transition spd="med"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283743730"/>
      </p:ext>
    </p:extLst>
  </p:cSld>
  <p:clrMapOvr>
    <a:masterClrMapping/>
  </p:clrMapOvr>
  <p:transition spd="med"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20894742"/>
      </p:ext>
    </p:extLst>
  </p:cSld>
  <p:clrMapOvr>
    <a:masterClrMapping/>
  </p:clrMapOvr>
  <p:transition spd="med"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902292914"/>
      </p:ext>
    </p:extLst>
  </p:cSld>
  <p:clrMapOvr>
    <a:masterClrMapping/>
  </p:clrMapOvr>
  <p:transition spd="med"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37881608"/>
      </p:ext>
    </p:extLst>
  </p:cSld>
  <p:clrMapOvr>
    <a:masterClrMapping/>
  </p:clrMapOvr>
  <p:transition spd="med"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67106686"/>
      </p:ext>
    </p:extLst>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2953"/>
            <a:ext cx="7772400" cy="1470025"/>
          </a:xfrm>
        </p:spPr>
        <p:txBody>
          <a:bodyPr/>
          <a:lstStyle/>
          <a:p>
            <a:r>
              <a:rPr lang="en-US"/>
              <a:t>Click to edit Master title style</a:t>
            </a:r>
            <a:endParaRPr lang="en-NZ" dirty="0"/>
          </a:p>
        </p:txBody>
      </p:sp>
      <p:sp>
        <p:nvSpPr>
          <p:cNvPr id="3" name="Subtitle 2"/>
          <p:cNvSpPr>
            <a:spLocks noGrp="1"/>
          </p:cNvSpPr>
          <p:nvPr>
            <p:ph type="subTitle" idx="1"/>
          </p:nvPr>
        </p:nvSpPr>
        <p:spPr>
          <a:xfrm>
            <a:off x="1371600" y="4628728"/>
            <a:ext cx="6400800" cy="139256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
        <p:nvSpPr>
          <p:cNvPr id="11" name="Text Placeholder 10"/>
          <p:cNvSpPr>
            <a:spLocks noGrp="1"/>
          </p:cNvSpPr>
          <p:nvPr>
            <p:ph type="body" sz="quarter" idx="10" hasCustomPrompt="1"/>
          </p:nvPr>
        </p:nvSpPr>
        <p:spPr>
          <a:xfrm>
            <a:off x="1296987" y="6165304"/>
            <a:ext cx="6550025" cy="620688"/>
          </a:xfrm>
        </p:spPr>
        <p:txBody>
          <a:bodyPr>
            <a:noAutofit/>
          </a:bodyPr>
          <a:lstStyle>
            <a:lvl1pPr marL="0" indent="0" algn="ctr">
              <a:buNone/>
              <a:defRPr sz="1800">
                <a:solidFill>
                  <a:schemeClr val="bg1"/>
                </a:solidFill>
              </a:defRPr>
            </a:lvl1pPr>
          </a:lstStyle>
          <a:p>
            <a:pPr lvl="0"/>
            <a:r>
              <a:rPr lang="en-US" dirty="0"/>
              <a:t>Click to add presenter name</a:t>
            </a:r>
            <a:br>
              <a:rPr lang="en-US" dirty="0"/>
            </a:br>
            <a:r>
              <a:rPr lang="en-US" dirty="0"/>
              <a:t>and presentation date</a:t>
            </a:r>
            <a:endParaRPr lang="en-NZ" dirty="0"/>
          </a:p>
        </p:txBody>
      </p:sp>
    </p:spTree>
    <p:extLst>
      <p:ext uri="{BB962C8B-B14F-4D97-AF65-F5344CB8AC3E}">
        <p14:creationId xmlns:p14="http://schemas.microsoft.com/office/powerpoint/2010/main" val="85904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NZ" dirty="0"/>
          </a:p>
        </p:txBody>
      </p:sp>
      <p:sp>
        <p:nvSpPr>
          <p:cNvPr id="3" name="Content Placeholder 2"/>
          <p:cNvSpPr>
            <a:spLocks noGrp="1"/>
          </p:cNvSpPr>
          <p:nvPr>
            <p:ph idx="1"/>
          </p:nvPr>
        </p:nvSpPr>
        <p:spPr>
          <a:xfrm>
            <a:off x="457200" y="1426468"/>
            <a:ext cx="8229600" cy="4649995"/>
          </a:xfrm>
          <a:solidFill>
            <a:schemeClr val="bg1"/>
          </a:solidFill>
        </p:spPr>
        <p:txBody>
          <a:bodyPr lIns="144000" tIns="144000" rIns="144000"/>
          <a:lstStyle>
            <a:lvl1pPr>
              <a:lnSpc>
                <a:spcPct val="150000"/>
              </a:lnSpc>
              <a:defRPr>
                <a:solidFill>
                  <a:srgbClr val="0F1B3D"/>
                </a:solidFill>
              </a:defRPr>
            </a:lvl1pPr>
            <a:lvl2pPr marL="742950" indent="-285750">
              <a:lnSpc>
                <a:spcPct val="150000"/>
              </a:lnSpc>
              <a:buFont typeface="Courier New" panose="02070309020205020404" pitchFamily="49" charset="0"/>
              <a:buChar char="o"/>
              <a:defRPr>
                <a:solidFill>
                  <a:srgbClr val="0F1B3D"/>
                </a:solidFill>
              </a:defRPr>
            </a:lvl2pPr>
            <a:lvl3pPr>
              <a:lnSpc>
                <a:spcPct val="150000"/>
              </a:lnSpc>
              <a:defRPr>
                <a:solidFill>
                  <a:srgbClr val="0F1B3D"/>
                </a:solidFill>
              </a:defRPr>
            </a:lvl3pPr>
            <a:lvl4pPr>
              <a:lnSpc>
                <a:spcPct val="150000"/>
              </a:lnSpc>
              <a:defRPr>
                <a:solidFill>
                  <a:srgbClr val="0F1B3D"/>
                </a:solidFill>
              </a:defRPr>
            </a:lvl4pPr>
            <a:lvl5pPr>
              <a:lnSpc>
                <a:spcPct val="150000"/>
              </a:lnSpc>
              <a:defRPr>
                <a:solidFill>
                  <a:srgbClr val="0F1B3D"/>
                </a:solidFill>
              </a:defRPr>
            </a:lvl5pPr>
          </a:lstStyle>
          <a:p>
            <a:pPr lvl="0"/>
            <a:r>
              <a:rPr lang="en-US"/>
              <a:t>Click to edit Master text styles</a:t>
            </a:r>
          </a:p>
          <a:p>
            <a:pPr lvl="1"/>
            <a:r>
              <a:rPr lang="en-US"/>
              <a:t>Second level</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5496" y="6453336"/>
            <a:ext cx="2376264" cy="288032"/>
            <a:chOff x="35496" y="6453336"/>
            <a:chExt cx="2376264" cy="288032"/>
          </a:xfrm>
        </p:grpSpPr>
        <p:sp>
          <p:nvSpPr>
            <p:cNvPr id="17" name="TextBox 16"/>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8" name="TextBox 17"/>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20"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268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NZ" dirty="0"/>
          </a:p>
        </p:txBody>
      </p:sp>
      <p:sp>
        <p:nvSpPr>
          <p:cNvPr id="3" name="Content Placeholder 2"/>
          <p:cNvSpPr>
            <a:spLocks noGrp="1"/>
          </p:cNvSpPr>
          <p:nvPr>
            <p:ph idx="1" hasCustomPrompt="1"/>
          </p:nvPr>
        </p:nvSpPr>
        <p:spPr>
          <a:xfrm>
            <a:off x="457200" y="1426468"/>
            <a:ext cx="8229600" cy="4649995"/>
          </a:xfrm>
          <a:solidFill>
            <a:schemeClr val="bg1"/>
          </a:solidFill>
        </p:spPr>
        <p:txBody>
          <a:bodyPr lIns="144000" tIns="144000" rIns="144000"/>
          <a:lstStyle>
            <a:lvl1pPr marL="0" indent="0">
              <a:lnSpc>
                <a:spcPct val="130000"/>
              </a:lnSpc>
              <a:spcBef>
                <a:spcPts val="0"/>
              </a:spcBef>
              <a:spcAft>
                <a:spcPts val="600"/>
              </a:spcAft>
              <a:buFont typeface="Arial" panose="020B0604020202020204" pitchFamily="34" charset="0"/>
              <a:buNone/>
              <a:defRPr baseline="0">
                <a:solidFill>
                  <a:srgbClr val="0F1B3D"/>
                </a:solidFill>
              </a:defRPr>
            </a:lvl1pPr>
            <a:lvl2pPr marL="914400" indent="-457200">
              <a:lnSpc>
                <a:spcPct val="130000"/>
              </a:lnSpc>
              <a:spcBef>
                <a:spcPts val="0"/>
              </a:spcBef>
              <a:spcAft>
                <a:spcPts val="600"/>
              </a:spcAft>
              <a:buFont typeface="Arial" panose="020B0604020202020204" pitchFamily="34" charset="0"/>
              <a:buChar char="•"/>
              <a:defRPr>
                <a:solidFill>
                  <a:srgbClr val="0F1B3D"/>
                </a:solidFill>
              </a:defRPr>
            </a:lvl2pPr>
            <a:lvl3pPr marL="1257300" indent="-342900">
              <a:lnSpc>
                <a:spcPct val="130000"/>
              </a:lnSpc>
              <a:spcBef>
                <a:spcPts val="0"/>
              </a:spcBef>
              <a:spcAft>
                <a:spcPts val="600"/>
              </a:spcAft>
              <a:buFont typeface="Courier New" panose="02070309020205020404" pitchFamily="49" charset="0"/>
              <a:buChar char="o"/>
              <a:defRPr>
                <a:solidFill>
                  <a:srgbClr val="0F1B3D"/>
                </a:solidFill>
              </a:defRPr>
            </a:lvl3pPr>
            <a:lvl4pPr marL="1714500" indent="-342900">
              <a:lnSpc>
                <a:spcPct val="150000"/>
              </a:lnSpc>
              <a:buFont typeface="Arial" panose="020B0604020202020204" pitchFamily="34" charset="0"/>
              <a:buChar char="•"/>
              <a:defRPr>
                <a:solidFill>
                  <a:srgbClr val="0F1B3D"/>
                </a:solidFill>
              </a:defRPr>
            </a:lvl4pPr>
            <a:lvl5pPr marL="2171700" indent="-342900">
              <a:lnSpc>
                <a:spcPct val="150000"/>
              </a:lnSpc>
              <a:buFont typeface="Arial" panose="020B0604020202020204" pitchFamily="34" charset="0"/>
              <a:buChar char="•"/>
              <a:defRPr>
                <a:solidFill>
                  <a:srgbClr val="0F1B3D"/>
                </a:solidFill>
              </a:defRPr>
            </a:lvl5pPr>
          </a:lstStyle>
          <a:p>
            <a:pPr lvl="0"/>
            <a:r>
              <a:rPr lang="en-US" dirty="0"/>
              <a:t>Paragraph text with no bullet</a:t>
            </a:r>
          </a:p>
          <a:p>
            <a:pPr lvl="1"/>
            <a:r>
              <a:rPr lang="en-US" dirty="0"/>
              <a:t>Second level</a:t>
            </a:r>
          </a:p>
          <a:p>
            <a:pPr lvl="2"/>
            <a:r>
              <a:rPr lang="en-US" dirty="0"/>
              <a:t>Third level</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5496" y="6453336"/>
            <a:ext cx="2376264" cy="288032"/>
            <a:chOff x="35496" y="6453336"/>
            <a:chExt cx="2376264" cy="288032"/>
          </a:xfrm>
        </p:grpSpPr>
        <p:sp>
          <p:nvSpPr>
            <p:cNvPr id="17" name="TextBox 16"/>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8" name="TextBox 17"/>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20"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066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dvisor Profile">
    <p:spTree>
      <p:nvGrpSpPr>
        <p:cNvPr id="1" name=""/>
        <p:cNvGrpSpPr/>
        <p:nvPr/>
      </p:nvGrpSpPr>
      <p:grpSpPr>
        <a:xfrm>
          <a:off x="0" y="0"/>
          <a:ext cx="0" cy="0"/>
          <a:chOff x="0" y="0"/>
          <a:chExt cx="0" cy="0"/>
        </a:xfrm>
      </p:grpSpPr>
      <p:sp>
        <p:nvSpPr>
          <p:cNvPr id="7" name="Rectangle 6"/>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userDrawn="1"/>
        </p:nvSpPr>
        <p:spPr>
          <a:xfrm>
            <a:off x="467544" y="1426468"/>
            <a:ext cx="8229600" cy="466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NZ" dirty="0"/>
          </a:p>
        </p:txBody>
      </p:sp>
      <p:sp>
        <p:nvSpPr>
          <p:cNvPr id="3" name="Content Placeholder 2"/>
          <p:cNvSpPr>
            <a:spLocks noGrp="1"/>
          </p:cNvSpPr>
          <p:nvPr>
            <p:ph idx="1"/>
          </p:nvPr>
        </p:nvSpPr>
        <p:spPr>
          <a:xfrm>
            <a:off x="457200" y="1426468"/>
            <a:ext cx="5987008" cy="4649995"/>
          </a:xfrm>
          <a:solidFill>
            <a:schemeClr val="bg1"/>
          </a:solidFill>
        </p:spPr>
        <p:txBody>
          <a:bodyPr lIns="144000" tIns="144000" rIns="144000">
            <a:normAutofit/>
          </a:bodyPr>
          <a:lstStyle>
            <a:lvl1pPr>
              <a:lnSpc>
                <a:spcPct val="130000"/>
              </a:lnSpc>
              <a:spcBef>
                <a:spcPts val="0"/>
              </a:spcBef>
              <a:spcAft>
                <a:spcPts val="600"/>
              </a:spcAft>
              <a:defRPr>
                <a:solidFill>
                  <a:srgbClr val="0F1B3D"/>
                </a:solidFill>
              </a:defRPr>
            </a:lvl1pPr>
            <a:lvl2pPr marL="742950" indent="-285750">
              <a:lnSpc>
                <a:spcPct val="130000"/>
              </a:lnSpc>
              <a:spcBef>
                <a:spcPts val="0"/>
              </a:spcBef>
              <a:spcAft>
                <a:spcPts val="600"/>
              </a:spcAft>
              <a:buFont typeface="Courier New" panose="02070309020205020404" pitchFamily="49" charset="0"/>
              <a:buChar char="o"/>
              <a:defRPr>
                <a:solidFill>
                  <a:srgbClr val="0F1B3D"/>
                </a:solidFill>
              </a:defRPr>
            </a:lvl2pPr>
            <a:lvl3pPr>
              <a:lnSpc>
                <a:spcPct val="150000"/>
              </a:lnSpc>
              <a:defRPr>
                <a:solidFill>
                  <a:srgbClr val="0F1B3D"/>
                </a:solidFill>
              </a:defRPr>
            </a:lvl3pPr>
            <a:lvl4pPr>
              <a:lnSpc>
                <a:spcPct val="150000"/>
              </a:lnSpc>
              <a:defRPr>
                <a:solidFill>
                  <a:srgbClr val="0F1B3D"/>
                </a:solidFill>
              </a:defRPr>
            </a:lvl4pPr>
            <a:lvl5pPr>
              <a:lnSpc>
                <a:spcPct val="150000"/>
              </a:lnSpc>
              <a:defRPr>
                <a:solidFill>
                  <a:srgbClr val="0F1B3D"/>
                </a:solidFill>
              </a:defRPr>
            </a:lvl5pPr>
          </a:lstStyle>
          <a:p>
            <a:pPr lvl="0"/>
            <a:r>
              <a:rPr lang="en-US"/>
              <a:t>Click to edit Master text styles</a:t>
            </a:r>
          </a:p>
          <a:p>
            <a:pPr lvl="1"/>
            <a:r>
              <a:rPr lang="en-US"/>
              <a:t>Second level</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neric-'Team-Memb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9163" r="9163"/>
          <a:stretch>
            <a:fillRect/>
          </a:stretch>
        </p:blipFill>
        <p:spPr bwMode="auto">
          <a:xfrm>
            <a:off x="6732240" y="1628452"/>
            <a:ext cx="17668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userDrawn="1"/>
        </p:nvGrpSpPr>
        <p:grpSpPr>
          <a:xfrm>
            <a:off x="35496" y="6453336"/>
            <a:ext cx="2376264" cy="288032"/>
            <a:chOff x="35496" y="6453336"/>
            <a:chExt cx="2376264" cy="288032"/>
          </a:xfrm>
        </p:grpSpPr>
        <p:sp>
          <p:nvSpPr>
            <p:cNvPr id="18" name="TextBox 17"/>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9" name="TextBox 18"/>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20" name="Picture 2" descr="S:\Summer\Logos\Social media\Twitter\Twitter_Logo_White_On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S:\Summer\Logos\Social media\LinkedIn\LinkedIn.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944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Rectangle 6"/>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NZ" dirty="0"/>
          </a:p>
        </p:txBody>
      </p:sp>
      <p:graphicFrame>
        <p:nvGraphicFramePr>
          <p:cNvPr id="4" name="Table 3"/>
          <p:cNvGraphicFramePr>
            <a:graphicFrameLocks noGrp="1"/>
          </p:cNvGraphicFramePr>
          <p:nvPr userDrawn="1">
            <p:extLst>
              <p:ext uri="{D42A27DB-BD31-4B8C-83A1-F6EECF244321}">
                <p14:modId xmlns:p14="http://schemas.microsoft.com/office/powerpoint/2010/main" val="1184919631"/>
              </p:ext>
            </p:extLst>
          </p:nvPr>
        </p:nvGraphicFramePr>
        <p:xfrm>
          <a:off x="467544" y="1628800"/>
          <a:ext cx="8208910" cy="2595880"/>
        </p:xfrm>
        <a:graphic>
          <a:graphicData uri="http://schemas.openxmlformats.org/drawingml/2006/table">
            <a:tbl>
              <a:tblPr firstRow="1" bandRow="1">
                <a:tableStyleId>{5C22544A-7EE6-4342-B048-85BDC9FD1C3A}</a:tableStyleId>
              </a:tblPr>
              <a:tblGrid>
                <a:gridCol w="1641782">
                  <a:extLst>
                    <a:ext uri="{9D8B030D-6E8A-4147-A177-3AD203B41FA5}">
                      <a16:colId xmlns="" xmlns:a16="http://schemas.microsoft.com/office/drawing/2014/main" val="20000"/>
                    </a:ext>
                  </a:extLst>
                </a:gridCol>
                <a:gridCol w="1641782">
                  <a:extLst>
                    <a:ext uri="{9D8B030D-6E8A-4147-A177-3AD203B41FA5}">
                      <a16:colId xmlns="" xmlns:a16="http://schemas.microsoft.com/office/drawing/2014/main" val="20001"/>
                    </a:ext>
                  </a:extLst>
                </a:gridCol>
                <a:gridCol w="1641782">
                  <a:extLst>
                    <a:ext uri="{9D8B030D-6E8A-4147-A177-3AD203B41FA5}">
                      <a16:colId xmlns="" xmlns:a16="http://schemas.microsoft.com/office/drawing/2014/main" val="20002"/>
                    </a:ext>
                  </a:extLst>
                </a:gridCol>
                <a:gridCol w="1641782">
                  <a:extLst>
                    <a:ext uri="{9D8B030D-6E8A-4147-A177-3AD203B41FA5}">
                      <a16:colId xmlns="" xmlns:a16="http://schemas.microsoft.com/office/drawing/2014/main" val="20003"/>
                    </a:ext>
                  </a:extLst>
                </a:gridCol>
                <a:gridCol w="1641782">
                  <a:extLst>
                    <a:ext uri="{9D8B030D-6E8A-4147-A177-3AD203B41FA5}">
                      <a16:colId xmlns="" xmlns:a16="http://schemas.microsoft.com/office/drawing/2014/main" val="20004"/>
                    </a:ext>
                  </a:extLst>
                </a:gridCol>
              </a:tblGrid>
              <a:tr h="370840">
                <a:tc>
                  <a:txBody>
                    <a:bodyPr/>
                    <a:lstStyle/>
                    <a:p>
                      <a:endParaRPr lang="en-NZ" dirty="0"/>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 xmlns:a16="http://schemas.microsoft.com/office/drawing/2014/main" val="10000"/>
                  </a:ext>
                </a:extLst>
              </a:tr>
              <a:tr h="370840">
                <a:tc>
                  <a:txBody>
                    <a:bodyPr/>
                    <a:lstStyle/>
                    <a:p>
                      <a:endParaRPr lang="en-NZ" dirty="0"/>
                    </a:p>
                  </a:txBody>
                  <a:tcPr>
                    <a:solidFill>
                      <a:schemeClr val="bg1"/>
                    </a:solidFill>
                  </a:tcPr>
                </a:tc>
                <a:tc>
                  <a:txBody>
                    <a:bodyPr/>
                    <a:lstStyle/>
                    <a:p>
                      <a:endParaRPr lang="en-NZ" dirty="0"/>
                    </a:p>
                  </a:txBody>
                  <a:tcPr>
                    <a:solidFill>
                      <a:schemeClr val="bg1"/>
                    </a:solidFill>
                  </a:tcPr>
                </a:tc>
                <a:tc>
                  <a:txBody>
                    <a:bodyPr/>
                    <a:lstStyle/>
                    <a:p>
                      <a:endParaRPr lang="en-NZ" dirty="0"/>
                    </a:p>
                  </a:txBody>
                  <a:tcPr>
                    <a:solidFill>
                      <a:schemeClr val="bg1"/>
                    </a:solidFill>
                  </a:tcPr>
                </a:tc>
                <a:tc>
                  <a:txBody>
                    <a:bodyPr/>
                    <a:lstStyle/>
                    <a:p>
                      <a:endParaRPr lang="en-NZ" dirty="0"/>
                    </a:p>
                  </a:txBody>
                  <a:tcPr>
                    <a:solidFill>
                      <a:schemeClr val="bg1"/>
                    </a:solidFill>
                  </a:tcPr>
                </a:tc>
                <a:tc>
                  <a:txBody>
                    <a:bodyPr/>
                    <a:lstStyle/>
                    <a:p>
                      <a:endParaRPr lang="en-NZ" dirty="0"/>
                    </a:p>
                  </a:txBody>
                  <a:tcPr>
                    <a:solidFill>
                      <a:schemeClr val="bg1"/>
                    </a:solidFill>
                  </a:tcPr>
                </a:tc>
                <a:extLst>
                  <a:ext uri="{0D108BD9-81ED-4DB2-BD59-A6C34878D82A}">
                    <a16:rowId xmlns="" xmlns:a16="http://schemas.microsoft.com/office/drawing/2014/main" val="10001"/>
                  </a:ext>
                </a:extLst>
              </a:tr>
              <a:tr h="370840">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extLst>
                  <a:ext uri="{0D108BD9-81ED-4DB2-BD59-A6C34878D82A}">
                    <a16:rowId xmlns="" xmlns:a16="http://schemas.microsoft.com/office/drawing/2014/main" val="10002"/>
                  </a:ext>
                </a:extLst>
              </a:tr>
              <a:tr h="370840">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extLst>
                  <a:ext uri="{0D108BD9-81ED-4DB2-BD59-A6C34878D82A}">
                    <a16:rowId xmlns="" xmlns:a16="http://schemas.microsoft.com/office/drawing/2014/main" val="10003"/>
                  </a:ext>
                </a:extLst>
              </a:tr>
              <a:tr h="370840">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extLst>
                  <a:ext uri="{0D108BD9-81ED-4DB2-BD59-A6C34878D82A}">
                    <a16:rowId xmlns="" xmlns:a16="http://schemas.microsoft.com/office/drawing/2014/main" val="10004"/>
                  </a:ext>
                </a:extLst>
              </a:tr>
              <a:tr h="370840">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tc>
                  <a:txBody>
                    <a:bodyPr/>
                    <a:lstStyle/>
                    <a:p>
                      <a:endParaRPr lang="en-NZ" dirty="0"/>
                    </a:p>
                  </a:txBody>
                  <a:tcPr>
                    <a:solidFill>
                      <a:schemeClr val="bg2"/>
                    </a:solidFill>
                  </a:tcPr>
                </a:tc>
                <a:extLst>
                  <a:ext uri="{0D108BD9-81ED-4DB2-BD59-A6C34878D82A}">
                    <a16:rowId xmlns="" xmlns:a16="http://schemas.microsoft.com/office/drawing/2014/main" val="10005"/>
                  </a:ext>
                </a:extLst>
              </a:tr>
              <a:tr h="370840">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tc>
                  <a:txBody>
                    <a:bodyPr/>
                    <a:lstStyle/>
                    <a:p>
                      <a:endParaRPr lang="en-NZ" dirty="0"/>
                    </a:p>
                  </a:txBody>
                  <a:tcPr>
                    <a:solidFill>
                      <a:srgbClr val="D3EDFC"/>
                    </a:solidFill>
                  </a:tcPr>
                </a:tc>
                <a:extLst>
                  <a:ext uri="{0D108BD9-81ED-4DB2-BD59-A6C34878D82A}">
                    <a16:rowId xmlns="" xmlns:a16="http://schemas.microsoft.com/office/drawing/2014/main" val="10006"/>
                  </a:ext>
                </a:extLst>
              </a:tr>
            </a:tbl>
          </a:graphicData>
        </a:graphic>
      </p:graphicFrame>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5496" y="6453336"/>
            <a:ext cx="2376264" cy="288032"/>
            <a:chOff x="35496" y="6453336"/>
            <a:chExt cx="2376264" cy="288032"/>
          </a:xfrm>
        </p:grpSpPr>
        <p:sp>
          <p:nvSpPr>
            <p:cNvPr id="12" name="TextBox 11"/>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3" name="TextBox 12"/>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14"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9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2492896"/>
            <a:ext cx="9144000" cy="4365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hasCustomPrompt="1"/>
          </p:nvPr>
        </p:nvSpPr>
        <p:spPr>
          <a:xfrm>
            <a:off x="722313" y="4406900"/>
            <a:ext cx="7772400" cy="1362075"/>
          </a:xfrm>
        </p:spPr>
        <p:txBody>
          <a:bodyPr anchor="t"/>
          <a:lstStyle>
            <a:lvl1pPr algn="l">
              <a:defRPr sz="4000" b="0" cap="all">
                <a:solidFill>
                  <a:schemeClr val="bg1"/>
                </a:solidFill>
              </a:defRPr>
            </a:lvl1pPr>
          </a:lstStyle>
          <a:p>
            <a:r>
              <a:rPr lang="en-US" dirty="0"/>
              <a:t>Click to edit Subtitle </a:t>
            </a:r>
            <a:endParaRPr lang="en-NZ" dirty="0"/>
          </a:p>
        </p:txBody>
      </p:sp>
      <p:pic>
        <p:nvPicPr>
          <p:cNvPr id="7" name="Picture 2" descr="S:\Summer\Marketing and Comms Strategy\Logos\V1 Summer same size\V1 Summer same siz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9" y="-1"/>
            <a:ext cx="5220072" cy="130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9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65974" cy="2852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NZ" dirty="0"/>
          </a:p>
        </p:txBody>
      </p:sp>
      <p:sp>
        <p:nvSpPr>
          <p:cNvPr id="3" name="Content Placeholder 2"/>
          <p:cNvSpPr>
            <a:spLocks noGrp="1"/>
          </p:cNvSpPr>
          <p:nvPr>
            <p:ph sz="half" idx="1"/>
          </p:nvPr>
        </p:nvSpPr>
        <p:spPr>
          <a:xfrm>
            <a:off x="457200" y="1426468"/>
            <a:ext cx="4038600" cy="4699695"/>
          </a:xfrm>
          <a:solidFill>
            <a:schemeClr val="bg1"/>
          </a:solidFill>
        </p:spPr>
        <p:txBody>
          <a:bodyPr lIns="144000" tIns="144000" rIns="144000"/>
          <a:lstStyle>
            <a:lvl1pPr>
              <a:lnSpc>
                <a:spcPct val="130000"/>
              </a:lnSpc>
              <a:spcBef>
                <a:spcPts val="0"/>
              </a:spcBef>
              <a:spcAft>
                <a:spcPts val="600"/>
              </a:spcAft>
              <a:defRPr sz="2800">
                <a:solidFill>
                  <a:srgbClr val="0F1B3D"/>
                </a:solidFill>
              </a:defRPr>
            </a:lvl1pPr>
            <a:lvl2pPr marL="742950" indent="-285750">
              <a:lnSpc>
                <a:spcPct val="130000"/>
              </a:lnSpc>
              <a:spcBef>
                <a:spcPts val="0"/>
              </a:spcBef>
              <a:spcAft>
                <a:spcPts val="600"/>
              </a:spcAft>
              <a:buFont typeface="Courier New" panose="02070309020205020404" pitchFamily="49" charset="0"/>
              <a:buChar char="o"/>
              <a:defRPr sz="2400">
                <a:solidFill>
                  <a:srgbClr val="0F1B3D"/>
                </a:solidFill>
              </a:defRPr>
            </a:lvl2pPr>
            <a:lvl3pPr>
              <a:lnSpc>
                <a:spcPct val="130000"/>
              </a:lnSpc>
              <a:spcBef>
                <a:spcPts val="0"/>
              </a:spcBef>
              <a:spcAft>
                <a:spcPts val="600"/>
              </a:spcAft>
              <a:defRPr sz="2000">
                <a:solidFill>
                  <a:srgbClr val="0F1B3D"/>
                </a:solidFill>
              </a:defRPr>
            </a:lvl3pPr>
            <a:lvl4pPr>
              <a:lnSpc>
                <a:spcPct val="130000"/>
              </a:lnSpc>
              <a:spcBef>
                <a:spcPts val="0"/>
              </a:spcBef>
              <a:spcAft>
                <a:spcPts val="600"/>
              </a:spcAft>
              <a:defRPr sz="1800">
                <a:solidFill>
                  <a:srgbClr val="0F1B3D"/>
                </a:solidFill>
              </a:defRPr>
            </a:lvl4pPr>
            <a:lvl5pPr>
              <a:lnSpc>
                <a:spcPct val="130000"/>
              </a:lnSpc>
              <a:spcBef>
                <a:spcPts val="0"/>
              </a:spcBef>
              <a:spcAft>
                <a:spcPts val="600"/>
              </a:spcAft>
              <a:defRPr sz="1800">
                <a:solidFill>
                  <a:srgbClr val="0F1B3D"/>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426468"/>
            <a:ext cx="4038600" cy="4699695"/>
          </a:xfrm>
          <a:solidFill>
            <a:schemeClr val="bg1"/>
          </a:solidFill>
        </p:spPr>
        <p:txBody>
          <a:bodyPr lIns="144000" tIns="144000" rIns="144000"/>
          <a:lstStyle>
            <a:lvl1pPr>
              <a:lnSpc>
                <a:spcPct val="130000"/>
              </a:lnSpc>
              <a:spcBef>
                <a:spcPts val="0"/>
              </a:spcBef>
              <a:spcAft>
                <a:spcPts val="600"/>
              </a:spcAft>
              <a:defRPr sz="2800">
                <a:solidFill>
                  <a:srgbClr val="0F1B3D"/>
                </a:solidFill>
              </a:defRPr>
            </a:lvl1pPr>
            <a:lvl2pPr marL="742950" indent="-285750">
              <a:lnSpc>
                <a:spcPct val="130000"/>
              </a:lnSpc>
              <a:spcBef>
                <a:spcPts val="0"/>
              </a:spcBef>
              <a:spcAft>
                <a:spcPts val="600"/>
              </a:spcAft>
              <a:buFont typeface="Courier New" panose="02070309020205020404" pitchFamily="49" charset="0"/>
              <a:buChar char="o"/>
              <a:defRPr sz="2400">
                <a:solidFill>
                  <a:srgbClr val="0F1B3D"/>
                </a:solidFill>
              </a:defRPr>
            </a:lvl2pPr>
            <a:lvl3pPr>
              <a:lnSpc>
                <a:spcPct val="130000"/>
              </a:lnSpc>
              <a:spcBef>
                <a:spcPts val="0"/>
              </a:spcBef>
              <a:spcAft>
                <a:spcPts val="600"/>
              </a:spcAft>
              <a:defRPr sz="2000">
                <a:solidFill>
                  <a:srgbClr val="0F1B3D"/>
                </a:solidFill>
              </a:defRPr>
            </a:lvl3pPr>
            <a:lvl4pPr>
              <a:lnSpc>
                <a:spcPct val="130000"/>
              </a:lnSpc>
              <a:spcBef>
                <a:spcPts val="0"/>
              </a:spcBef>
              <a:spcAft>
                <a:spcPts val="600"/>
              </a:spcAft>
              <a:defRPr sz="1800">
                <a:solidFill>
                  <a:srgbClr val="0F1B3D"/>
                </a:solidFill>
              </a:defRPr>
            </a:lvl4pPr>
            <a:lvl5pPr>
              <a:lnSpc>
                <a:spcPct val="130000"/>
              </a:lnSpc>
              <a:spcBef>
                <a:spcPts val="0"/>
              </a:spcBef>
              <a:spcAft>
                <a:spcPts val="600"/>
              </a:spcAft>
              <a:defRPr sz="1800">
                <a:solidFill>
                  <a:srgbClr val="0F1B3D"/>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35584" y="6309416"/>
            <a:ext cx="2198717" cy="54858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userDrawn="1"/>
        </p:nvGrpSpPr>
        <p:grpSpPr>
          <a:xfrm>
            <a:off x="35496" y="6453336"/>
            <a:ext cx="2376264" cy="288032"/>
            <a:chOff x="35496" y="6453336"/>
            <a:chExt cx="2376264" cy="288032"/>
          </a:xfrm>
        </p:grpSpPr>
        <p:sp>
          <p:nvSpPr>
            <p:cNvPr id="17" name="TextBox 16"/>
            <p:cNvSpPr txBox="1"/>
            <p:nvPr userDrawn="1"/>
          </p:nvSpPr>
          <p:spPr>
            <a:xfrm>
              <a:off x="35496" y="6453336"/>
              <a:ext cx="880649" cy="288032"/>
            </a:xfrm>
            <a:prstGeom prst="rect">
              <a:avLst/>
            </a:prstGeom>
          </p:spPr>
          <p:txBody>
            <a:bodyPr vert="horz" wrap="square" lIns="91440" tIns="45720" rIns="91440" bIns="45720" rtlCol="0">
              <a:noAutofit/>
            </a:bodyPr>
            <a:lstStyle/>
            <a:p>
              <a:r>
                <a:rPr lang="en-NZ" sz="1200" dirty="0">
                  <a:solidFill>
                    <a:srgbClr val="00AEEF"/>
                  </a:solidFill>
                </a:rPr>
                <a:t>Follow us</a:t>
              </a:r>
            </a:p>
          </p:txBody>
        </p:sp>
        <p:sp>
          <p:nvSpPr>
            <p:cNvPr id="18" name="TextBox 17"/>
            <p:cNvSpPr txBox="1"/>
            <p:nvPr userDrawn="1"/>
          </p:nvSpPr>
          <p:spPr>
            <a:xfrm>
              <a:off x="1043608" y="6453336"/>
              <a:ext cx="1368152" cy="288032"/>
            </a:xfrm>
            <a:prstGeom prst="rect">
              <a:avLst/>
            </a:prstGeom>
          </p:spPr>
          <p:txBody>
            <a:bodyPr vert="horz" wrap="square" lIns="91440" tIns="45720" rIns="91440" bIns="45720" rtlCol="0">
              <a:noAutofit/>
            </a:bodyPr>
            <a:lstStyle/>
            <a:p>
              <a:r>
                <a:rPr lang="en-NZ" sz="1200" dirty="0">
                  <a:solidFill>
                    <a:srgbClr val="00AEEF"/>
                  </a:solidFill>
                </a:rPr>
                <a:t> | summer.co.nz</a:t>
              </a:r>
            </a:p>
          </p:txBody>
        </p:sp>
        <p:pic>
          <p:nvPicPr>
            <p:cNvPr id="19" name="Picture 2" descr="S:\Summer\Logos\Social media\Twitter\Twitter_Logo_White_On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52534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Summer\Logos\Social media\LinkedIn\LinkedI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6619" y="6525344"/>
              <a:ext cx="144000"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602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Box 4"/>
          <p:cNvSpPr txBox="1"/>
          <p:nvPr/>
        </p:nvSpPr>
        <p:spPr>
          <a:xfrm>
            <a:off x="4355976" y="6453336"/>
            <a:ext cx="504056" cy="276999"/>
          </a:xfrm>
          <a:prstGeom prst="rect">
            <a:avLst/>
          </a:prstGeom>
          <a:noFill/>
        </p:spPr>
        <p:txBody>
          <a:bodyPr wrap="square" rtlCol="0">
            <a:spAutoFit/>
          </a:bodyPr>
          <a:lstStyle/>
          <a:p>
            <a:pPr marL="0" algn="ctr" defTabSz="914400" rtl="0" eaLnBrk="1" latinLnBrk="0" hangingPunct="1"/>
            <a:fld id="{F06EC077-BA88-4C52-9282-C54EE5BFE402}" type="slidenum">
              <a:rPr lang="en-NZ" sz="1200" kern="1200" smtClean="0">
                <a:solidFill>
                  <a:schemeClr val="tx1">
                    <a:tint val="75000"/>
                  </a:schemeClr>
                </a:solidFill>
                <a:latin typeface="+mn-lt"/>
                <a:ea typeface="+mn-ea"/>
                <a:cs typeface="+mn-cs"/>
              </a:rPr>
              <a:pPr marL="0" algn="ctr" defTabSz="914400" rtl="0" eaLnBrk="1" latinLnBrk="0" hangingPunct="1"/>
              <a:t>‹#›</a:t>
            </a:fld>
            <a:endParaRPr lang="en-NZ"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88025262"/>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9" r:id="rId3"/>
    <p:sldLayoutId id="2147483650" r:id="rId4"/>
    <p:sldLayoutId id="2147483667" r:id="rId5"/>
    <p:sldLayoutId id="2147483668" r:id="rId6"/>
    <p:sldLayoutId id="2147483657" r:id="rId7"/>
    <p:sldLayoutId id="2147483651" r:id="rId8"/>
    <p:sldLayoutId id="2147483652" r:id="rId9"/>
    <p:sldLayoutId id="2147483654" r:id="rId10"/>
    <p:sldLayoutId id="2147483655" r:id="rId11"/>
    <p:sldLayoutId id="2147483659" r:id="rId12"/>
    <p:sldLayoutId id="2147483660" r:id="rId13"/>
    <p:sldLayoutId id="2147483661" r:id="rId14"/>
    <p:sldLayoutId id="2147483664" r:id="rId15"/>
    <p:sldLayoutId id="2147483665" r:id="rId16"/>
    <p:sldLayoutId id="2147483666"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74BAC3-A4AB-4352-8A91-F75EB63E7449}" type="datetimeFigureOut">
              <a:rPr lang="en-NZ" smtClean="0">
                <a:solidFill>
                  <a:prstClr val="black">
                    <a:tint val="75000"/>
                  </a:prstClr>
                </a:solidFill>
              </a:rPr>
              <a:pPr/>
              <a:t>20/10/2017</a:t>
            </a:fld>
            <a:endParaRPr lang="en-NZ">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7BED80-41A1-4570-8296-D964B8DD2DD2}"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2387337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advClick="0" advTm="500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normAutofit/>
          </a:bodyPr>
          <a:lstStyle/>
          <a:p>
            <a:r>
              <a:rPr lang="en-NZ" sz="3000" dirty="0"/>
              <a:t>Many thanks to all our sponsors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6" r="1462" b="3367"/>
          <a:stretch/>
        </p:blipFill>
        <p:spPr>
          <a:xfrm>
            <a:off x="499179" y="1676866"/>
            <a:ext cx="8190409" cy="2417027"/>
          </a:xfrm>
          <a:prstGeom prst="rect">
            <a:avLst/>
          </a:prstGeom>
        </p:spPr>
      </p:pic>
    </p:spTree>
    <p:extLst>
      <p:ext uri="{BB962C8B-B14F-4D97-AF65-F5344CB8AC3E}">
        <p14:creationId xmlns:p14="http://schemas.microsoft.com/office/powerpoint/2010/main" val="7913359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10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p:txBody>
          <a:bodyPr/>
          <a:lstStyle/>
          <a:p>
            <a:endParaRPr lang="en-US"/>
          </a:p>
        </p:txBody>
      </p:sp>
      <p:pic>
        <p:nvPicPr>
          <p:cNvPr id="56324" name="Picture 4" descr="C:\Documents and Settings\Administrator\My Documents\My Pictures\Ahuriri\DingleBurn02.JPG"/>
          <p:cNvPicPr>
            <a:picLocks noChangeAspect="1" noChangeArrowheads="1"/>
          </p:cNvPicPr>
          <p:nvPr/>
        </p:nvPicPr>
        <p:blipFill>
          <a:blip r:embed="rId2" cstate="print"/>
          <a:srcRect/>
          <a:stretch>
            <a:fillRect/>
          </a:stretch>
        </p:blipFill>
        <p:spPr bwMode="auto">
          <a:xfrm>
            <a:off x="25059" y="0"/>
            <a:ext cx="9154980" cy="6362700"/>
          </a:xfrm>
          <a:prstGeom prst="rect">
            <a:avLst/>
          </a:prstGeom>
          <a:noFill/>
        </p:spPr>
      </p:pic>
    </p:spTree>
    <p:extLst>
      <p:ext uri="{BB962C8B-B14F-4D97-AF65-F5344CB8AC3E}">
        <p14:creationId xmlns:p14="http://schemas.microsoft.com/office/powerpoint/2010/main" val="4097973280"/>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1AF2-780A-4C51-B7A9-6EFCF6D1B9F6}"/>
              </a:ext>
            </a:extLst>
          </p:cNvPr>
          <p:cNvSpPr>
            <a:spLocks noGrp="1"/>
          </p:cNvSpPr>
          <p:nvPr>
            <p:ph type="title"/>
          </p:nvPr>
        </p:nvSpPr>
        <p:spPr>
          <a:xfrm>
            <a:off x="457200" y="116632"/>
            <a:ext cx="8229600" cy="1301006"/>
          </a:xfrm>
        </p:spPr>
        <p:txBody>
          <a:bodyPr>
            <a:normAutofit fontScale="90000"/>
          </a:bodyPr>
          <a:lstStyle/>
          <a:p>
            <a:r>
              <a:rPr lang="en-NZ" dirty="0"/>
              <a:t>The End Game</a:t>
            </a:r>
            <a:br>
              <a:rPr lang="en-NZ" dirty="0"/>
            </a:br>
            <a:r>
              <a:rPr lang="en-NZ" i="1" dirty="0"/>
              <a:t>Martin Hawes</a:t>
            </a:r>
            <a:endParaRPr lang="en-NZ" dirty="0"/>
          </a:p>
        </p:txBody>
      </p:sp>
      <p:pic>
        <p:nvPicPr>
          <p:cNvPr id="5" name="Content Placeholder 4">
            <a:extLst>
              <a:ext uri="{FF2B5EF4-FFF2-40B4-BE49-F238E27FC236}">
                <a16:creationId xmlns="" xmlns:a16="http://schemas.microsoft.com/office/drawing/2014/main" id="{72BF648B-A4E6-4AEE-892F-5B45DB200D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29259" y="2054474"/>
            <a:ext cx="5012135" cy="3759101"/>
          </a:xfrm>
        </p:spPr>
      </p:pic>
    </p:spTree>
    <p:extLst>
      <p:ext uri="{BB962C8B-B14F-4D97-AF65-F5344CB8AC3E}">
        <p14:creationId xmlns:p14="http://schemas.microsoft.com/office/powerpoint/2010/main" val="119899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404664"/>
            <a:ext cx="7595333" cy="5832647"/>
          </a:xfrm>
          <a:prstGeom prst="rect">
            <a:avLst/>
          </a:prstGeom>
        </p:spPr>
      </p:pic>
    </p:spTree>
    <p:extLst>
      <p:ext uri="{BB962C8B-B14F-4D97-AF65-F5344CB8AC3E}">
        <p14:creationId xmlns:p14="http://schemas.microsoft.com/office/powerpoint/2010/main" val="17214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5143500" cy="6858000"/>
          </a:xfrm>
        </p:spPr>
      </p:pic>
    </p:spTree>
    <p:extLst>
      <p:ext uri="{BB962C8B-B14F-4D97-AF65-F5344CB8AC3E}">
        <p14:creationId xmlns:p14="http://schemas.microsoft.com/office/powerpoint/2010/main" val="617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404664"/>
            <a:ext cx="7595333" cy="5832647"/>
          </a:xfrm>
          <a:prstGeom prst="rect">
            <a:avLst/>
          </a:prstGeom>
        </p:spPr>
      </p:pic>
    </p:spTree>
    <p:extLst>
      <p:ext uri="{BB962C8B-B14F-4D97-AF65-F5344CB8AC3E}">
        <p14:creationId xmlns:p14="http://schemas.microsoft.com/office/powerpoint/2010/main" val="51211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1AF2-780A-4C51-B7A9-6EFCF6D1B9F6}"/>
              </a:ext>
            </a:extLst>
          </p:cNvPr>
          <p:cNvSpPr>
            <a:spLocks noGrp="1"/>
          </p:cNvSpPr>
          <p:nvPr>
            <p:ph type="title"/>
          </p:nvPr>
        </p:nvSpPr>
        <p:spPr>
          <a:xfrm>
            <a:off x="457200" y="116632"/>
            <a:ext cx="8229600" cy="1301006"/>
          </a:xfrm>
        </p:spPr>
        <p:txBody>
          <a:bodyPr>
            <a:normAutofit fontScale="90000"/>
          </a:bodyPr>
          <a:lstStyle/>
          <a:p>
            <a:r>
              <a:rPr lang="en-NZ" dirty="0"/>
              <a:t>The End Game</a:t>
            </a:r>
            <a:br>
              <a:rPr lang="en-NZ" dirty="0"/>
            </a:br>
            <a:r>
              <a:rPr lang="en-NZ" i="1" dirty="0"/>
              <a:t>Martin Hawes</a:t>
            </a:r>
            <a:endParaRPr lang="en-NZ" dirty="0"/>
          </a:p>
        </p:txBody>
      </p:sp>
      <p:pic>
        <p:nvPicPr>
          <p:cNvPr id="5" name="Content Placeholder 4">
            <a:extLst>
              <a:ext uri="{FF2B5EF4-FFF2-40B4-BE49-F238E27FC236}">
                <a16:creationId xmlns="" xmlns:a16="http://schemas.microsoft.com/office/drawing/2014/main" id="{72BF648B-A4E6-4AEE-892F-5B45DB200D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29259" y="2054474"/>
            <a:ext cx="5012135" cy="3759101"/>
          </a:xfrm>
        </p:spPr>
      </p:pic>
    </p:spTree>
    <p:extLst>
      <p:ext uri="{BB962C8B-B14F-4D97-AF65-F5344CB8AC3E}">
        <p14:creationId xmlns:p14="http://schemas.microsoft.com/office/powerpoint/2010/main" val="364496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Conservative</a:t>
            </a:r>
            <a:endParaRPr lang="en-NZ" dirty="0"/>
          </a:p>
        </p:txBody>
      </p:sp>
      <p:graphicFrame>
        <p:nvGraphicFramePr>
          <p:cNvPr id="2" name="Chart 1"/>
          <p:cNvGraphicFramePr/>
          <p:nvPr>
            <p:extLst>
              <p:ext uri="{D42A27DB-BD31-4B8C-83A1-F6EECF244321}">
                <p14:modId xmlns:p14="http://schemas.microsoft.com/office/powerpoint/2010/main" val="1673080091"/>
              </p:ext>
            </p:extLst>
          </p:nvPr>
        </p:nvGraphicFramePr>
        <p:xfrm>
          <a:off x="9716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24744" y="188640"/>
            <a:ext cx="914400" cy="914400"/>
          </a:xfrm>
          <a:prstGeom prst="rect">
            <a:avLst/>
          </a:prstGeom>
        </p:spPr>
        <p:txBody>
          <a:bodyPr vert="horz" wrap="none" lIns="91440" tIns="45720" rIns="91440" bIns="45720" rtlCol="0">
            <a:normAutofit/>
          </a:bodyPr>
          <a:lstStyle/>
          <a:p>
            <a:endParaRPr lang="en-NZ" sz="1400" dirty="0">
              <a:solidFill>
                <a:schemeClr val="bg1"/>
              </a:solidFill>
            </a:endParaRPr>
          </a:p>
        </p:txBody>
      </p:sp>
      <p:sp>
        <p:nvSpPr>
          <p:cNvPr id="7" name="Rectangle 6"/>
          <p:cNvSpPr/>
          <p:nvPr/>
        </p:nvSpPr>
        <p:spPr>
          <a:xfrm rot="5400000">
            <a:off x="6505504" y="2503608"/>
            <a:ext cx="2520000" cy="914400"/>
          </a:xfrm>
          <a:prstGeom prst="rect">
            <a:avLst/>
          </a:prstGeom>
          <a:solidFill>
            <a:srgbClr val="5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rot="5400000">
            <a:off x="7225504" y="4303888"/>
            <a:ext cx="1080000" cy="914400"/>
          </a:xfrm>
          <a:prstGeom prst="rect">
            <a:avLst/>
          </a:prstGeom>
          <a:solidFill>
            <a:srgbClr val="3D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7225584" y="1700808"/>
            <a:ext cx="1018824" cy="2520280"/>
          </a:xfrm>
          <a:prstGeom prst="rect">
            <a:avLst/>
          </a:prstGeom>
        </p:spPr>
        <p:txBody>
          <a:bodyPr vert="horz" wrap="square" lIns="91440" tIns="45720" rIns="91440" bIns="45720" rtlCol="0" anchor="ctr" anchorCtr="0">
            <a:normAutofit/>
          </a:bodyPr>
          <a:lstStyle/>
          <a:p>
            <a:pPr algn="ctr"/>
            <a:r>
              <a:rPr lang="en-NZ" sz="5000" b="1" dirty="0">
                <a:solidFill>
                  <a:schemeClr val="bg2"/>
                </a:solidFill>
                <a:latin typeface="Roboto Slab" pitchFamily="2" charset="0"/>
                <a:ea typeface="Roboto Slab" pitchFamily="2" charset="0"/>
              </a:rPr>
              <a:t>70</a:t>
            </a:r>
          </a:p>
        </p:txBody>
      </p:sp>
      <p:sp>
        <p:nvSpPr>
          <p:cNvPr id="6" name="TextBox 5"/>
          <p:cNvSpPr txBox="1"/>
          <p:nvPr/>
        </p:nvSpPr>
        <p:spPr>
          <a:xfrm>
            <a:off x="7225504" y="4303888"/>
            <a:ext cx="1080120" cy="936104"/>
          </a:xfrm>
          <a:prstGeom prst="rect">
            <a:avLst/>
          </a:prstGeom>
        </p:spPr>
        <p:txBody>
          <a:bodyPr vert="horz" wrap="square" lIns="91440" tIns="45720" rIns="91440" bIns="45720" rtlCol="0" anchor="ctr" anchorCtr="0">
            <a:normAutofit/>
          </a:bodyPr>
          <a:lstStyle/>
          <a:p>
            <a:pPr algn="ctr"/>
            <a:r>
              <a:rPr lang="en-NZ" sz="3500" b="1" dirty="0">
                <a:solidFill>
                  <a:schemeClr val="bg2"/>
                </a:solidFill>
                <a:latin typeface="Roboto Slab" pitchFamily="2" charset="0"/>
                <a:ea typeface="Roboto Slab" pitchFamily="2" charset="0"/>
              </a:rPr>
              <a:t>30</a:t>
            </a:r>
          </a:p>
        </p:txBody>
      </p:sp>
    </p:spTree>
    <p:extLst>
      <p:ext uri="{BB962C8B-B14F-4D97-AF65-F5344CB8AC3E}">
        <p14:creationId xmlns:p14="http://schemas.microsoft.com/office/powerpoint/2010/main" val="12938059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Balanced</a:t>
            </a:r>
          </a:p>
        </p:txBody>
      </p:sp>
      <p:graphicFrame>
        <p:nvGraphicFramePr>
          <p:cNvPr id="4" name="Chart 3"/>
          <p:cNvGraphicFramePr/>
          <p:nvPr>
            <p:extLst>
              <p:ext uri="{D42A27DB-BD31-4B8C-83A1-F6EECF244321}">
                <p14:modId xmlns:p14="http://schemas.microsoft.com/office/powerpoint/2010/main" val="3003924581"/>
              </p:ext>
            </p:extLst>
          </p:nvPr>
        </p:nvGraphicFramePr>
        <p:xfrm>
          <a:off x="9716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rot="5400000">
            <a:off x="6865504" y="2143608"/>
            <a:ext cx="1800000" cy="914400"/>
          </a:xfrm>
          <a:prstGeom prst="rect">
            <a:avLst/>
          </a:prstGeom>
          <a:solidFill>
            <a:srgbClr val="5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rot="5400000">
            <a:off x="6865464" y="3943848"/>
            <a:ext cx="1800080" cy="914400"/>
          </a:xfrm>
          <a:prstGeom prst="rect">
            <a:avLst/>
          </a:prstGeom>
          <a:solidFill>
            <a:srgbClr val="3D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6865504" y="2215616"/>
            <a:ext cx="1800200" cy="792088"/>
          </a:xfrm>
          <a:prstGeom prst="rect">
            <a:avLst/>
          </a:prstGeom>
        </p:spPr>
        <p:txBody>
          <a:bodyPr vert="horz" wrap="square" lIns="91440" tIns="45720" rIns="91440" bIns="45720" rtlCol="0" anchor="b" anchorCtr="0">
            <a:normAutofit/>
          </a:bodyPr>
          <a:lstStyle/>
          <a:p>
            <a:pPr algn="ctr"/>
            <a:r>
              <a:rPr lang="en-NZ" sz="4000" b="1" dirty="0">
                <a:solidFill>
                  <a:schemeClr val="bg2"/>
                </a:solidFill>
                <a:latin typeface="Roboto Slab" pitchFamily="2" charset="0"/>
                <a:ea typeface="Roboto Slab" pitchFamily="2" charset="0"/>
              </a:rPr>
              <a:t>50</a:t>
            </a:r>
          </a:p>
        </p:txBody>
      </p:sp>
      <p:sp>
        <p:nvSpPr>
          <p:cNvPr id="10" name="TextBox 9"/>
          <p:cNvSpPr txBox="1"/>
          <p:nvPr/>
        </p:nvSpPr>
        <p:spPr>
          <a:xfrm>
            <a:off x="6865464" y="3943848"/>
            <a:ext cx="1800200" cy="936104"/>
          </a:xfrm>
          <a:prstGeom prst="rect">
            <a:avLst/>
          </a:prstGeom>
        </p:spPr>
        <p:txBody>
          <a:bodyPr vert="horz" wrap="square" lIns="91440" tIns="45720" rIns="91440" bIns="45720" rtlCol="0" anchor="ctr" anchorCtr="0">
            <a:normAutofit/>
          </a:bodyPr>
          <a:lstStyle/>
          <a:p>
            <a:pPr algn="ctr"/>
            <a:r>
              <a:rPr lang="en-NZ" sz="4000" b="1" dirty="0">
                <a:solidFill>
                  <a:schemeClr val="bg2"/>
                </a:solidFill>
                <a:latin typeface="Roboto Slab" pitchFamily="2" charset="0"/>
                <a:ea typeface="Roboto Slab" pitchFamily="2" charset="0"/>
              </a:rPr>
              <a:t>50</a:t>
            </a:r>
          </a:p>
        </p:txBody>
      </p:sp>
    </p:spTree>
    <p:extLst>
      <p:ext uri="{BB962C8B-B14F-4D97-AF65-F5344CB8AC3E}">
        <p14:creationId xmlns:p14="http://schemas.microsoft.com/office/powerpoint/2010/main" val="17732576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028"/>
          <p:cNvSpPr txBox="1">
            <a:spLocks noChangeArrowheads="1"/>
          </p:cNvSpPr>
          <p:nvPr/>
        </p:nvSpPr>
        <p:spPr bwMode="auto">
          <a:xfrm>
            <a:off x="2895600" y="1219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endParaRPr lang="en-AU" altLang="en-US" sz="2400"/>
          </a:p>
        </p:txBody>
      </p:sp>
      <p:sp>
        <p:nvSpPr>
          <p:cNvPr id="2" name="Title 1"/>
          <p:cNvSpPr>
            <a:spLocks noGrp="1"/>
          </p:cNvSpPr>
          <p:nvPr>
            <p:ph type="title"/>
          </p:nvPr>
        </p:nvSpPr>
        <p:spPr/>
        <p:txBody>
          <a:bodyPr>
            <a:normAutofit/>
          </a:bodyPr>
          <a:lstStyle/>
          <a:p>
            <a:r>
              <a:rPr lang="en-NZ" dirty="0"/>
              <a:t>Aggressive</a:t>
            </a:r>
          </a:p>
        </p:txBody>
      </p:sp>
      <p:graphicFrame>
        <p:nvGraphicFramePr>
          <p:cNvPr id="5" name="Chart 4"/>
          <p:cNvGraphicFramePr/>
          <p:nvPr>
            <p:extLst>
              <p:ext uri="{D42A27DB-BD31-4B8C-83A1-F6EECF244321}">
                <p14:modId xmlns:p14="http://schemas.microsoft.com/office/powerpoint/2010/main" val="4022112669"/>
              </p:ext>
            </p:extLst>
          </p:nvPr>
        </p:nvGraphicFramePr>
        <p:xfrm>
          <a:off x="9716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rot="5400000">
            <a:off x="7405504" y="1603608"/>
            <a:ext cx="720000" cy="914400"/>
          </a:xfrm>
          <a:prstGeom prst="rect">
            <a:avLst/>
          </a:prstGeom>
          <a:solidFill>
            <a:srgbClr val="5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rot="5400000">
            <a:off x="6325404" y="3403788"/>
            <a:ext cx="2880200" cy="914400"/>
          </a:xfrm>
          <a:prstGeom prst="rect">
            <a:avLst/>
          </a:prstGeom>
          <a:solidFill>
            <a:srgbClr val="3D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7380312" y="1556792"/>
            <a:ext cx="792088" cy="1080120"/>
          </a:xfrm>
          <a:prstGeom prst="rect">
            <a:avLst/>
          </a:prstGeom>
        </p:spPr>
        <p:txBody>
          <a:bodyPr vert="horz" wrap="square" lIns="91440" tIns="45720" rIns="91440" bIns="45720" rtlCol="0" anchor="ctr" anchorCtr="0">
            <a:normAutofit/>
          </a:bodyPr>
          <a:lstStyle/>
          <a:p>
            <a:pPr algn="ctr"/>
            <a:r>
              <a:rPr lang="en-NZ" sz="3500" b="1" dirty="0">
                <a:solidFill>
                  <a:schemeClr val="bg2"/>
                </a:solidFill>
                <a:latin typeface="Roboto Slab" pitchFamily="2" charset="0"/>
                <a:ea typeface="Roboto Slab" pitchFamily="2" charset="0"/>
              </a:rPr>
              <a:t>20</a:t>
            </a:r>
          </a:p>
        </p:txBody>
      </p:sp>
      <p:sp>
        <p:nvSpPr>
          <p:cNvPr id="11" name="TextBox 10"/>
          <p:cNvSpPr txBox="1"/>
          <p:nvPr/>
        </p:nvSpPr>
        <p:spPr>
          <a:xfrm>
            <a:off x="6325404" y="3475796"/>
            <a:ext cx="2880320" cy="936104"/>
          </a:xfrm>
          <a:prstGeom prst="rect">
            <a:avLst/>
          </a:prstGeom>
        </p:spPr>
        <p:txBody>
          <a:bodyPr vert="horz" wrap="square" lIns="91440" tIns="45720" rIns="91440" bIns="45720" rtlCol="0" anchor="ctr" anchorCtr="0">
            <a:normAutofit/>
          </a:bodyPr>
          <a:lstStyle/>
          <a:p>
            <a:pPr algn="ctr"/>
            <a:r>
              <a:rPr lang="en-NZ" sz="5000" b="1" dirty="0">
                <a:solidFill>
                  <a:schemeClr val="bg2"/>
                </a:solidFill>
                <a:latin typeface="Roboto Slab" pitchFamily="2" charset="0"/>
                <a:ea typeface="Roboto Slab" pitchFamily="2" charset="0"/>
              </a:rPr>
              <a:t>80</a:t>
            </a:r>
          </a:p>
        </p:txBody>
      </p:sp>
    </p:spTree>
    <p:extLst>
      <p:ext uri="{BB962C8B-B14F-4D97-AF65-F5344CB8AC3E}">
        <p14:creationId xmlns:p14="http://schemas.microsoft.com/office/powerpoint/2010/main" val="18374945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1AF2-780A-4C51-B7A9-6EFCF6D1B9F6}"/>
              </a:ext>
            </a:extLst>
          </p:cNvPr>
          <p:cNvSpPr>
            <a:spLocks noGrp="1"/>
          </p:cNvSpPr>
          <p:nvPr>
            <p:ph type="title"/>
          </p:nvPr>
        </p:nvSpPr>
        <p:spPr/>
        <p:txBody>
          <a:bodyPr/>
          <a:lstStyle/>
          <a:p>
            <a:r>
              <a:rPr lang="en-NZ" dirty="0"/>
              <a:t>The End Game</a:t>
            </a:r>
          </a:p>
        </p:txBody>
      </p:sp>
      <p:pic>
        <p:nvPicPr>
          <p:cNvPr id="5" name="Content Placeholder 4">
            <a:extLst>
              <a:ext uri="{FF2B5EF4-FFF2-40B4-BE49-F238E27FC236}">
                <a16:creationId xmlns="" xmlns:a16="http://schemas.microsoft.com/office/drawing/2014/main" id="{72BF648B-A4E6-4AEE-892F-5B45DB200D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29259" y="2054474"/>
            <a:ext cx="5012135" cy="3759101"/>
          </a:xfrm>
        </p:spPr>
      </p:pic>
    </p:spTree>
    <p:extLst>
      <p:ext uri="{BB962C8B-B14F-4D97-AF65-F5344CB8AC3E}">
        <p14:creationId xmlns:p14="http://schemas.microsoft.com/office/powerpoint/2010/main" val="311588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028"/>
          <p:cNvSpPr txBox="1">
            <a:spLocks noChangeArrowheads="1"/>
          </p:cNvSpPr>
          <p:nvPr/>
        </p:nvSpPr>
        <p:spPr bwMode="auto">
          <a:xfrm>
            <a:off x="2895600" y="1219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endParaRPr lang="en-AU" altLang="en-US" sz="2400"/>
          </a:p>
        </p:txBody>
      </p:sp>
      <p:sp>
        <p:nvSpPr>
          <p:cNvPr id="2" name="Title 1"/>
          <p:cNvSpPr>
            <a:spLocks noGrp="1"/>
          </p:cNvSpPr>
          <p:nvPr>
            <p:ph type="title"/>
          </p:nvPr>
        </p:nvSpPr>
        <p:spPr/>
        <p:txBody>
          <a:bodyPr>
            <a:normAutofit/>
          </a:bodyPr>
          <a:lstStyle/>
          <a:p>
            <a:r>
              <a:rPr lang="en-NZ" dirty="0"/>
              <a:t>Kamikaze</a:t>
            </a:r>
          </a:p>
        </p:txBody>
      </p:sp>
      <p:graphicFrame>
        <p:nvGraphicFramePr>
          <p:cNvPr id="7" name="Chart 6"/>
          <p:cNvGraphicFramePr/>
          <p:nvPr>
            <p:extLst>
              <p:ext uri="{D42A27DB-BD31-4B8C-83A1-F6EECF244321}">
                <p14:modId xmlns:p14="http://schemas.microsoft.com/office/powerpoint/2010/main" val="4117690961"/>
              </p:ext>
            </p:extLst>
          </p:nvPr>
        </p:nvGraphicFramePr>
        <p:xfrm>
          <a:off x="467544" y="1397000"/>
          <a:ext cx="619268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rot="5400000">
            <a:off x="5965504" y="3043608"/>
            <a:ext cx="3600000" cy="914400"/>
          </a:xfrm>
          <a:prstGeom prst="rect">
            <a:avLst/>
          </a:prstGeom>
          <a:solidFill>
            <a:srgbClr val="008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7117632" y="1700808"/>
            <a:ext cx="1296144" cy="3600400"/>
          </a:xfrm>
          <a:prstGeom prst="rect">
            <a:avLst/>
          </a:prstGeom>
        </p:spPr>
        <p:txBody>
          <a:bodyPr vert="horz" wrap="square" lIns="91440" tIns="45720" rIns="91440" bIns="45720" rtlCol="0" anchor="ctr" anchorCtr="0">
            <a:normAutofit/>
          </a:bodyPr>
          <a:lstStyle/>
          <a:p>
            <a:pPr algn="ctr"/>
            <a:r>
              <a:rPr lang="en-NZ" sz="4000" b="1" dirty="0">
                <a:solidFill>
                  <a:schemeClr val="bg2"/>
                </a:solidFill>
                <a:latin typeface="Roboto Slab" pitchFamily="2" charset="0"/>
                <a:ea typeface="Roboto Slab" pitchFamily="2" charset="0"/>
              </a:rPr>
              <a:t>100</a:t>
            </a:r>
          </a:p>
        </p:txBody>
      </p:sp>
    </p:spTree>
    <p:extLst>
      <p:ext uri="{BB962C8B-B14F-4D97-AF65-F5344CB8AC3E}">
        <p14:creationId xmlns:p14="http://schemas.microsoft.com/office/powerpoint/2010/main" val="41731091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2"/>
          <p:cNvGraphicFramePr>
            <a:graphicFrameLocks/>
          </p:cNvGraphicFramePr>
          <p:nvPr>
            <p:extLst>
              <p:ext uri="{D42A27DB-BD31-4B8C-83A1-F6EECF244321}">
                <p14:modId xmlns:p14="http://schemas.microsoft.com/office/powerpoint/2010/main" val="3970408447"/>
              </p:ext>
            </p:extLst>
          </p:nvPr>
        </p:nvGraphicFramePr>
        <p:xfrm>
          <a:off x="457200" y="83671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4"/>
          <p:cNvGraphicFramePr>
            <a:graphicFrameLocks/>
          </p:cNvGraphicFramePr>
          <p:nvPr>
            <p:extLst>
              <p:ext uri="{D42A27DB-BD31-4B8C-83A1-F6EECF244321}">
                <p14:modId xmlns:p14="http://schemas.microsoft.com/office/powerpoint/2010/main" val="1349065839"/>
              </p:ext>
            </p:extLst>
          </p:nvPr>
        </p:nvGraphicFramePr>
        <p:xfrm>
          <a:off x="4648200" y="836712"/>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16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2"/>
          <p:cNvGraphicFramePr>
            <a:graphicFrameLocks/>
          </p:cNvGraphicFramePr>
          <p:nvPr>
            <p:extLst>
              <p:ext uri="{D42A27DB-BD31-4B8C-83A1-F6EECF244321}">
                <p14:modId xmlns:p14="http://schemas.microsoft.com/office/powerpoint/2010/main" val="2878394306"/>
              </p:ext>
            </p:extLst>
          </p:nvPr>
        </p:nvGraphicFramePr>
        <p:xfrm>
          <a:off x="457200" y="847253"/>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4"/>
          <p:cNvGraphicFramePr>
            <a:graphicFrameLocks/>
          </p:cNvGraphicFramePr>
          <p:nvPr>
            <p:extLst>
              <p:ext uri="{D42A27DB-BD31-4B8C-83A1-F6EECF244321}">
                <p14:modId xmlns:p14="http://schemas.microsoft.com/office/powerpoint/2010/main" val="3121897843"/>
              </p:ext>
            </p:extLst>
          </p:nvPr>
        </p:nvGraphicFramePr>
        <p:xfrm>
          <a:off x="4648200" y="847253"/>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212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2"/>
          <p:cNvGraphicFramePr>
            <a:graphicFrameLocks/>
          </p:cNvGraphicFramePr>
          <p:nvPr>
            <p:extLst>
              <p:ext uri="{D42A27DB-BD31-4B8C-83A1-F6EECF244321}">
                <p14:modId xmlns:p14="http://schemas.microsoft.com/office/powerpoint/2010/main" val="2456302781"/>
              </p:ext>
            </p:extLst>
          </p:nvPr>
        </p:nvGraphicFramePr>
        <p:xfrm>
          <a:off x="457200" y="847253"/>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4"/>
          <p:cNvGraphicFramePr>
            <a:graphicFrameLocks/>
          </p:cNvGraphicFramePr>
          <p:nvPr>
            <p:extLst>
              <p:ext uri="{D42A27DB-BD31-4B8C-83A1-F6EECF244321}">
                <p14:modId xmlns:p14="http://schemas.microsoft.com/office/powerpoint/2010/main" val="755291666"/>
              </p:ext>
            </p:extLst>
          </p:nvPr>
        </p:nvGraphicFramePr>
        <p:xfrm>
          <a:off x="4648200" y="847253"/>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3924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2"/>
          <p:cNvGraphicFramePr>
            <a:graphicFrameLocks/>
          </p:cNvGraphicFramePr>
          <p:nvPr>
            <p:extLst>
              <p:ext uri="{D42A27DB-BD31-4B8C-83A1-F6EECF244321}">
                <p14:modId xmlns:p14="http://schemas.microsoft.com/office/powerpoint/2010/main" val="4105326350"/>
              </p:ext>
            </p:extLst>
          </p:nvPr>
        </p:nvGraphicFramePr>
        <p:xfrm>
          <a:off x="457200" y="83671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4"/>
          <p:cNvGraphicFramePr>
            <a:graphicFrameLocks/>
          </p:cNvGraphicFramePr>
          <p:nvPr>
            <p:extLst>
              <p:ext uri="{D42A27DB-BD31-4B8C-83A1-F6EECF244321}">
                <p14:modId xmlns:p14="http://schemas.microsoft.com/office/powerpoint/2010/main" val="1730623578"/>
              </p:ext>
            </p:extLst>
          </p:nvPr>
        </p:nvGraphicFramePr>
        <p:xfrm>
          <a:off x="4648200" y="836712"/>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4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2"/>
          <p:cNvGraphicFramePr>
            <a:graphicFrameLocks/>
          </p:cNvGraphicFramePr>
          <p:nvPr>
            <p:extLst>
              <p:ext uri="{D42A27DB-BD31-4B8C-83A1-F6EECF244321}">
                <p14:modId xmlns:p14="http://schemas.microsoft.com/office/powerpoint/2010/main" val="3820895465"/>
              </p:ext>
            </p:extLst>
          </p:nvPr>
        </p:nvGraphicFramePr>
        <p:xfrm>
          <a:off x="457200" y="83671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4"/>
          <p:cNvGraphicFramePr>
            <a:graphicFrameLocks/>
          </p:cNvGraphicFramePr>
          <p:nvPr>
            <p:extLst>
              <p:ext uri="{D42A27DB-BD31-4B8C-83A1-F6EECF244321}">
                <p14:modId xmlns:p14="http://schemas.microsoft.com/office/powerpoint/2010/main" val="1961977725"/>
              </p:ext>
            </p:extLst>
          </p:nvPr>
        </p:nvGraphicFramePr>
        <p:xfrm>
          <a:off x="4648200" y="836712"/>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03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404664"/>
            <a:ext cx="7595333" cy="5832647"/>
          </a:xfrm>
          <a:prstGeom prst="rect">
            <a:avLst/>
          </a:prstGeom>
        </p:spPr>
      </p:pic>
    </p:spTree>
    <p:extLst>
      <p:ext uri="{BB962C8B-B14F-4D97-AF65-F5344CB8AC3E}">
        <p14:creationId xmlns:p14="http://schemas.microsoft.com/office/powerpoint/2010/main" val="29445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Title 1"/>
          <p:cNvSpPr>
            <a:spLocks noGrp="1"/>
          </p:cNvSpPr>
          <p:nvPr>
            <p:ph type="ctrTitle"/>
          </p:nvPr>
        </p:nvSpPr>
        <p:spPr>
          <a:xfrm>
            <a:off x="683568" y="2872953"/>
            <a:ext cx="4572000" cy="1470025"/>
          </a:xfrm>
        </p:spPr>
        <p:txBody>
          <a:bodyPr>
            <a:normAutofit fontScale="90000"/>
          </a:bodyPr>
          <a:lstStyle/>
          <a:p>
            <a:r>
              <a:rPr lang="en-NZ" altLang="en-US" b="1" dirty="0">
                <a:solidFill>
                  <a:schemeClr val="bg1"/>
                </a:solidFill>
                <a:latin typeface="+mj-lt"/>
              </a:rPr>
              <a:t>‘I don’t have time’ </a:t>
            </a:r>
            <a:r>
              <a:rPr lang="en-NZ" altLang="en-US" dirty="0">
                <a:solidFill>
                  <a:schemeClr val="bg1"/>
                </a:solidFill>
                <a:latin typeface="+mj-lt"/>
              </a:rPr>
              <a:t>is the grown-up equivalent of </a:t>
            </a:r>
            <a:br>
              <a:rPr lang="en-NZ" altLang="en-US" dirty="0">
                <a:solidFill>
                  <a:schemeClr val="bg1"/>
                </a:solidFill>
                <a:latin typeface="+mj-lt"/>
              </a:rPr>
            </a:br>
            <a:r>
              <a:rPr lang="en-NZ" altLang="en-US" b="1" dirty="0">
                <a:solidFill>
                  <a:schemeClr val="bg1"/>
                </a:solidFill>
                <a:latin typeface="+mj-lt"/>
              </a:rPr>
              <a:t>‘the dog ate my homework’</a:t>
            </a:r>
          </a:p>
        </p:txBody>
      </p:sp>
    </p:spTree>
    <p:extLst>
      <p:ext uri="{BB962C8B-B14F-4D97-AF65-F5344CB8AC3E}">
        <p14:creationId xmlns:p14="http://schemas.microsoft.com/office/powerpoint/2010/main" val="312428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NZ" dirty="0"/>
              <a:t>Eat Your Frogs!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35696" y="1844824"/>
            <a:ext cx="5693896" cy="4196785"/>
          </a:xfrm>
          <a:prstGeom prst="rect">
            <a:avLst/>
          </a:prstGeom>
        </p:spPr>
      </p:pic>
    </p:spTree>
    <p:extLst>
      <p:ext uri="{BB962C8B-B14F-4D97-AF65-F5344CB8AC3E}">
        <p14:creationId xmlns:p14="http://schemas.microsoft.com/office/powerpoint/2010/main" val="41929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1AF2-780A-4C51-B7A9-6EFCF6D1B9F6}"/>
              </a:ext>
            </a:extLst>
          </p:cNvPr>
          <p:cNvSpPr>
            <a:spLocks noGrp="1"/>
          </p:cNvSpPr>
          <p:nvPr>
            <p:ph type="title"/>
          </p:nvPr>
        </p:nvSpPr>
        <p:spPr/>
        <p:txBody>
          <a:bodyPr/>
          <a:lstStyle/>
          <a:p>
            <a:r>
              <a:rPr lang="en-NZ" dirty="0"/>
              <a:t>The End Game</a:t>
            </a:r>
          </a:p>
        </p:txBody>
      </p:sp>
      <p:pic>
        <p:nvPicPr>
          <p:cNvPr id="5" name="Content Placeholder 4">
            <a:extLst>
              <a:ext uri="{FF2B5EF4-FFF2-40B4-BE49-F238E27FC236}">
                <a16:creationId xmlns="" xmlns:a16="http://schemas.microsoft.com/office/drawing/2014/main" id="{72BF648B-A4E6-4AEE-892F-5B45DB200D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29259" y="2054474"/>
            <a:ext cx="5012135" cy="3759101"/>
          </a:xfrm>
        </p:spPr>
      </p:pic>
    </p:spTree>
    <p:extLst>
      <p:ext uri="{BB962C8B-B14F-4D97-AF65-F5344CB8AC3E}">
        <p14:creationId xmlns:p14="http://schemas.microsoft.com/office/powerpoint/2010/main" val="384720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1435768"/>
            <a:ext cx="8267165" cy="4665213"/>
          </a:xfrm>
          <a:prstGeom prst="rect">
            <a:avLst/>
          </a:prstGeom>
        </p:spPr>
      </p:pic>
      <p:sp>
        <p:nvSpPr>
          <p:cNvPr id="2" name="Title 1"/>
          <p:cNvSpPr>
            <a:spLocks noGrp="1"/>
          </p:cNvSpPr>
          <p:nvPr>
            <p:ph type="title"/>
          </p:nvPr>
        </p:nvSpPr>
        <p:spPr/>
        <p:txBody>
          <a:bodyPr>
            <a:normAutofit/>
          </a:bodyPr>
          <a:lstStyle/>
          <a:p>
            <a:r>
              <a:rPr lang="en-NZ" dirty="0">
                <a:solidFill>
                  <a:schemeClr val="bg1"/>
                </a:solidFill>
              </a:rPr>
              <a:t>Buffett’s two rules</a:t>
            </a:r>
          </a:p>
        </p:txBody>
      </p:sp>
    </p:spTree>
    <p:extLst>
      <p:ext uri="{BB962C8B-B14F-4D97-AF65-F5344CB8AC3E}">
        <p14:creationId xmlns:p14="http://schemas.microsoft.com/office/powerpoint/2010/main" val="1051141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normAutofit/>
          </a:bodyPr>
          <a:lstStyle/>
          <a:p>
            <a:r>
              <a:rPr lang="en-NZ" sz="3000" dirty="0"/>
              <a:t>Many thanks to all our sponsors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6" r="1462" b="3367"/>
          <a:stretch/>
        </p:blipFill>
        <p:spPr>
          <a:xfrm>
            <a:off x="499179" y="1676866"/>
            <a:ext cx="8190409" cy="2417027"/>
          </a:xfrm>
          <a:prstGeom prst="rect">
            <a:avLst/>
          </a:prstGeom>
        </p:spPr>
      </p:pic>
    </p:spTree>
    <p:extLst>
      <p:ext uri="{BB962C8B-B14F-4D97-AF65-F5344CB8AC3E}">
        <p14:creationId xmlns:p14="http://schemas.microsoft.com/office/powerpoint/2010/main" val="6708811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386" name="Title 1"/>
          <p:cNvSpPr>
            <a:spLocks noGrp="1"/>
          </p:cNvSpPr>
          <p:nvPr>
            <p:ph type="title" idx="4294967295"/>
          </p:nvPr>
        </p:nvSpPr>
        <p:spPr>
          <a:xfrm>
            <a:off x="0" y="188640"/>
            <a:ext cx="9144000" cy="922337"/>
          </a:xfrm>
        </p:spPr>
        <p:txBody>
          <a:bodyPr/>
          <a:lstStyle/>
          <a:p>
            <a:r>
              <a:rPr lang="en-NZ" altLang="en-US" dirty="0">
                <a:solidFill>
                  <a:schemeClr val="bg1"/>
                </a:solidFill>
              </a:rPr>
              <a:t>1. Don’t lose money</a:t>
            </a:r>
          </a:p>
        </p:txBody>
      </p:sp>
    </p:spTree>
    <p:extLst>
      <p:ext uri="{BB962C8B-B14F-4D97-AF65-F5344CB8AC3E}">
        <p14:creationId xmlns:p14="http://schemas.microsoft.com/office/powerpoint/2010/main" val="101425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03"/>
            <a:ext cx="9144000" cy="6858000"/>
          </a:xfrm>
          <a:prstGeom prst="rect">
            <a:avLst/>
          </a:prstGeom>
        </p:spPr>
      </p:pic>
      <p:sp>
        <p:nvSpPr>
          <p:cNvPr id="2" name="Title 1"/>
          <p:cNvSpPr>
            <a:spLocks noGrp="1"/>
          </p:cNvSpPr>
          <p:nvPr>
            <p:ph type="title" idx="4294967295"/>
          </p:nvPr>
        </p:nvSpPr>
        <p:spPr>
          <a:xfrm>
            <a:off x="0" y="274638"/>
            <a:ext cx="9252520" cy="1143000"/>
          </a:xfrm>
        </p:spPr>
        <p:txBody>
          <a:bodyPr/>
          <a:lstStyle/>
          <a:p>
            <a:r>
              <a:rPr lang="en-NZ" dirty="0">
                <a:solidFill>
                  <a:schemeClr val="accent1"/>
                </a:solidFill>
              </a:rPr>
              <a:t>2. Remember rule #1</a:t>
            </a:r>
          </a:p>
        </p:txBody>
      </p:sp>
    </p:spTree>
    <p:extLst>
      <p:ext uri="{BB962C8B-B14F-4D97-AF65-F5344CB8AC3E}">
        <p14:creationId xmlns:p14="http://schemas.microsoft.com/office/powerpoint/2010/main" val="215371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NZ" altLang="en-US" dirty="0">
                <a:latin typeface="+mn-lt"/>
              </a:rPr>
              <a:t>Martin Hawes</a:t>
            </a:r>
            <a:br>
              <a:rPr lang="en-NZ" altLang="en-US" dirty="0">
                <a:latin typeface="+mn-lt"/>
              </a:rPr>
            </a:br>
            <a:r>
              <a:rPr lang="en-NZ" altLang="en-US" dirty="0">
                <a:latin typeface="+mn-lt"/>
              </a:rPr>
              <a:t>Disclosure Statement</a:t>
            </a:r>
          </a:p>
        </p:txBody>
      </p:sp>
      <p:sp>
        <p:nvSpPr>
          <p:cNvPr id="3" name="Content Placeholder 2"/>
          <p:cNvSpPr>
            <a:spLocks noGrp="1"/>
          </p:cNvSpPr>
          <p:nvPr>
            <p:ph idx="1"/>
          </p:nvPr>
        </p:nvSpPr>
        <p:spPr>
          <a:xfrm>
            <a:off x="457200" y="1426469"/>
            <a:ext cx="8229600" cy="3730723"/>
          </a:xfrm>
        </p:spPr>
        <p:txBody>
          <a:bodyPr>
            <a:normAutofit fontScale="62500" lnSpcReduction="20000"/>
          </a:bodyPr>
          <a:lstStyle/>
          <a:p>
            <a:pPr marL="0" indent="0">
              <a:buFontTx/>
              <a:buNone/>
              <a:defRPr/>
            </a:pPr>
            <a:r>
              <a:rPr lang="en-NZ" dirty="0"/>
              <a:t>Martin Hawes is an Authorised Financial Adviser. The views and opinions expressed in this presentation are not intended to be a personalised service for an individual retail client. The views and opinions are general in nature, may not be relevant to an individual's circumstances, and constitute a class advice only. Nothing contained in this presentation is endorsed by the Financial Markets Authority.  Before making any investment, insurance or other financial decisions, you should consult a professional financial adviser.</a:t>
            </a:r>
          </a:p>
        </p:txBody>
      </p:sp>
    </p:spTree>
    <p:extLst>
      <p:ext uri="{BB962C8B-B14F-4D97-AF65-F5344CB8AC3E}">
        <p14:creationId xmlns:p14="http://schemas.microsoft.com/office/powerpoint/2010/main" val="280949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Disclosure Statement</a:t>
            </a:r>
          </a:p>
        </p:txBody>
      </p:sp>
      <p:sp>
        <p:nvSpPr>
          <p:cNvPr id="4" name="Content Placeholder 3"/>
          <p:cNvSpPr>
            <a:spLocks noGrp="1"/>
          </p:cNvSpPr>
          <p:nvPr>
            <p:ph idx="1"/>
          </p:nvPr>
        </p:nvSpPr>
        <p:spPr/>
        <p:txBody>
          <a:bodyPr>
            <a:noAutofit/>
          </a:bodyPr>
          <a:lstStyle/>
          <a:p>
            <a:pPr marL="0" indent="0">
              <a:lnSpc>
                <a:spcPct val="110000"/>
              </a:lnSpc>
              <a:spcBef>
                <a:spcPts val="0"/>
              </a:spcBef>
              <a:spcAft>
                <a:spcPts val="1200"/>
              </a:spcAft>
              <a:buNone/>
            </a:pPr>
            <a:r>
              <a:rPr lang="en-NZ" sz="1500" dirty="0">
                <a:solidFill>
                  <a:schemeClr val="accent6">
                    <a:lumMod val="50000"/>
                  </a:schemeClr>
                </a:solidFill>
              </a:rPr>
              <a:t>The Summer KiwiSaver scheme is managed by Forsyth Barr Investment Management Ltd. </a:t>
            </a:r>
          </a:p>
          <a:p>
            <a:pPr marL="0" indent="0">
              <a:lnSpc>
                <a:spcPct val="110000"/>
              </a:lnSpc>
              <a:spcBef>
                <a:spcPts val="0"/>
              </a:spcBef>
              <a:spcAft>
                <a:spcPts val="1200"/>
              </a:spcAft>
              <a:buNone/>
            </a:pPr>
            <a:r>
              <a:rPr lang="en-NZ" sz="1500" dirty="0">
                <a:solidFill>
                  <a:schemeClr val="accent6">
                    <a:lumMod val="50000"/>
                  </a:schemeClr>
                </a:solidFill>
              </a:rPr>
              <a:t>Information about the Summer KiwiSaver scheme is disclosed in the product disclosure statement (PDS) and on the scheme and offer register entries at www.business.govt.nz/disclose</a:t>
            </a:r>
          </a:p>
          <a:p>
            <a:pPr marL="0" indent="0">
              <a:lnSpc>
                <a:spcPct val="110000"/>
              </a:lnSpc>
              <a:spcBef>
                <a:spcPts val="0"/>
              </a:spcBef>
              <a:spcAft>
                <a:spcPts val="1200"/>
              </a:spcAft>
              <a:buNone/>
            </a:pPr>
            <a:r>
              <a:rPr lang="en-NZ" sz="1500" dirty="0">
                <a:solidFill>
                  <a:schemeClr val="accent6">
                    <a:lumMod val="50000"/>
                  </a:schemeClr>
                </a:solidFill>
              </a:rPr>
              <a:t>You can obtain the Scheme’s product disclosure statement and further information about the Scheme at www.summer.co.nz, from one of our offices, or by calling us on </a:t>
            </a:r>
            <a:br>
              <a:rPr lang="en-NZ" sz="1500" dirty="0">
                <a:solidFill>
                  <a:schemeClr val="accent6">
                    <a:lumMod val="50000"/>
                  </a:schemeClr>
                </a:solidFill>
              </a:rPr>
            </a:br>
            <a:r>
              <a:rPr lang="en-NZ" sz="1500" dirty="0">
                <a:solidFill>
                  <a:schemeClr val="accent6">
                    <a:lumMod val="50000"/>
                  </a:schemeClr>
                </a:solidFill>
              </a:rPr>
              <a:t>0800 11 55 66. </a:t>
            </a:r>
          </a:p>
          <a:p>
            <a:pPr marL="0" indent="0">
              <a:lnSpc>
                <a:spcPct val="110000"/>
              </a:lnSpc>
              <a:spcBef>
                <a:spcPts val="0"/>
              </a:spcBef>
              <a:spcAft>
                <a:spcPts val="1200"/>
              </a:spcAft>
              <a:buNone/>
            </a:pPr>
            <a:r>
              <a:rPr lang="en-NZ" sz="1500" dirty="0">
                <a:solidFill>
                  <a:schemeClr val="accent6">
                    <a:lumMod val="50000"/>
                  </a:schemeClr>
                </a:solidFill>
              </a:rPr>
              <a:t>Forsyth Barr Investment Management Ltd is a licenced manager of registered schemes and part of the Forsyth Barr group of companies. </a:t>
            </a:r>
          </a:p>
          <a:p>
            <a:pPr marL="0" indent="0">
              <a:lnSpc>
                <a:spcPct val="110000"/>
              </a:lnSpc>
              <a:spcBef>
                <a:spcPts val="0"/>
              </a:spcBef>
              <a:spcAft>
                <a:spcPts val="1200"/>
              </a:spcAft>
              <a:buNone/>
            </a:pPr>
            <a:r>
              <a:rPr lang="en-GB" sz="1500" dirty="0">
                <a:solidFill>
                  <a:schemeClr val="accent6">
                    <a:lumMod val="50000"/>
                  </a:schemeClr>
                </a:solidFill>
              </a:rPr>
              <a:t>The comments in this presentation are general in nature and are not personalised financial advice. If you wish to receive financial advice that is specific to your circumstances, please contact your Investment Advisor.</a:t>
            </a:r>
            <a:endParaRPr lang="en-NZ" sz="1500" dirty="0">
              <a:solidFill>
                <a:schemeClr val="accent6">
                  <a:lumMod val="50000"/>
                </a:schemeClr>
              </a:solidFill>
            </a:endParaRPr>
          </a:p>
          <a:p>
            <a:pPr marL="0" indent="0">
              <a:lnSpc>
                <a:spcPct val="110000"/>
              </a:lnSpc>
              <a:spcBef>
                <a:spcPts val="0"/>
              </a:spcBef>
              <a:spcAft>
                <a:spcPts val="1200"/>
              </a:spcAft>
              <a:buNone/>
            </a:pPr>
            <a:r>
              <a:rPr lang="en-NZ" sz="1500" dirty="0">
                <a:solidFill>
                  <a:schemeClr val="accent6">
                    <a:lumMod val="50000"/>
                  </a:schemeClr>
                </a:solidFill>
              </a:rPr>
              <a:t>Disclosure statements are available from Martin Hawes and your Forsyth Barr Authorised Financial Adviser on request and free of charge.</a:t>
            </a:r>
          </a:p>
        </p:txBody>
      </p:sp>
    </p:spTree>
    <p:extLst>
      <p:ext uri="{BB962C8B-B14F-4D97-AF65-F5344CB8AC3E}">
        <p14:creationId xmlns:p14="http://schemas.microsoft.com/office/powerpoint/2010/main" val="176095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67961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1" name="Rectangle 5"/>
          <p:cNvSpPr>
            <a:spLocks noGrp="1" noChangeArrowheads="1"/>
          </p:cNvSpPr>
          <p:nvPr>
            <p:ph type="title"/>
          </p:nvPr>
        </p:nvSpPr>
        <p:spPr/>
        <p:txBody>
          <a:bodyPr/>
          <a:lstStyle/>
          <a:p>
            <a:endParaRPr lang="en-US"/>
          </a:p>
        </p:txBody>
      </p:sp>
      <p:pic>
        <p:nvPicPr>
          <p:cNvPr id="301060" name="Picture 4" descr="martin on the last of the solid rock"/>
          <p:cNvPicPr>
            <a:picLocks noGrp="1" noChangeAspect="1" noChangeArrowheads="1"/>
          </p:cNvPicPr>
          <p:nvPr>
            <p:ph idx="1"/>
          </p:nvPr>
        </p:nvPicPr>
        <p:blipFill>
          <a:blip r:embed="rId2" cstate="print"/>
          <a:srcRect/>
          <a:stretch>
            <a:fillRect/>
          </a:stretch>
        </p:blipFill>
        <p:spPr>
          <a:xfrm>
            <a:off x="-187424" y="-72008"/>
            <a:ext cx="9331424" cy="6998568"/>
          </a:xfrm>
          <a:noFill/>
          <a:ln/>
        </p:spPr>
      </p:pic>
    </p:spTree>
    <p:extLst>
      <p:ext uri="{BB962C8B-B14F-4D97-AF65-F5344CB8AC3E}">
        <p14:creationId xmlns:p14="http://schemas.microsoft.com/office/powerpoint/2010/main" val="3968379213"/>
      </p:ext>
    </p:extLst>
  </p:cSld>
  <p:clrMapOvr>
    <a:masterClrMapping/>
  </p:clrMapOvr>
</p:sld>
</file>

<file path=ppt/theme/theme1.xml><?xml version="1.0" encoding="utf-8"?>
<a:theme xmlns:a="http://schemas.openxmlformats.org/drawingml/2006/main" name="Summer PPT template-6Mar2017">
  <a:themeElements>
    <a:clrScheme name="Summer">
      <a:dk1>
        <a:srgbClr val="25408F"/>
      </a:dk1>
      <a:lt1>
        <a:srgbClr val="FFFFFF"/>
      </a:lt1>
      <a:dk2>
        <a:srgbClr val="25408F"/>
      </a:dk2>
      <a:lt2>
        <a:srgbClr val="FFFFFF"/>
      </a:lt2>
      <a:accent1>
        <a:srgbClr val="00AEEF"/>
      </a:accent1>
      <a:accent2>
        <a:srgbClr val="939598"/>
      </a:accent2>
      <a:accent3>
        <a:srgbClr val="F47B20"/>
      </a:accent3>
      <a:accent4>
        <a:srgbClr val="3D648B"/>
      </a:accent4>
      <a:accent5>
        <a:srgbClr val="A8BED3"/>
      </a:accent5>
      <a:accent6>
        <a:srgbClr val="006B67"/>
      </a:accent6>
      <a:hlink>
        <a:srgbClr val="00AEEF"/>
      </a:hlink>
      <a:folHlink>
        <a:srgbClr val="00BEB7"/>
      </a:folHlink>
    </a:clrScheme>
    <a:fontScheme name="Summer">
      <a:majorFont>
        <a:latin typeface="Caecilia LT Std Roman"/>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1400" dirty="0"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 PPT template-6Mar2017</Template>
  <TotalTime>923</TotalTime>
  <Words>202</Words>
  <Application>Microsoft Office PowerPoint</Application>
  <PresentationFormat>On-screen Show (4:3)</PresentationFormat>
  <Paragraphs>45</Paragraphs>
  <Slides>30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Adobe Caslon Pro</vt:lpstr>
      <vt:lpstr>Arial</vt:lpstr>
      <vt:lpstr>Caecilia LT Std Roman</vt:lpstr>
      <vt:lpstr>Calibri</vt:lpstr>
      <vt:lpstr>Calibri Light</vt:lpstr>
      <vt:lpstr>Courier New</vt:lpstr>
      <vt:lpstr>Open Sans</vt:lpstr>
      <vt:lpstr>Roboto Slab</vt:lpstr>
      <vt:lpstr>Times New Roman</vt:lpstr>
      <vt:lpstr>Summer PPT template-6Mar2017</vt:lpstr>
      <vt:lpstr>1_Office Theme</vt:lpstr>
      <vt:lpstr>PowerPoint Presentation</vt:lpstr>
      <vt:lpstr>The End Game</vt:lpstr>
      <vt:lpstr>Buffett’s two rules</vt:lpstr>
      <vt:lpstr>1. Don’t lose money</vt:lpstr>
      <vt:lpstr>2. Remember rule #1</vt:lpstr>
      <vt:lpstr>Martin Hawes Disclosure Statement</vt:lpstr>
      <vt:lpstr>Disclosure Statement</vt:lpstr>
      <vt:lpstr>PowerPoint Presentation</vt:lpstr>
      <vt:lpstr>PowerPoint Presentation</vt:lpstr>
      <vt:lpstr>PowerPoint Presentation</vt:lpstr>
      <vt:lpstr>PowerPoint Presentation</vt:lpstr>
      <vt:lpstr>The End Game Martin Hawes</vt:lpstr>
      <vt:lpstr>PowerPoint Presentation</vt:lpstr>
      <vt:lpstr>PowerPoint Presentation</vt:lpstr>
      <vt:lpstr>PowerPoint Presentation</vt:lpstr>
      <vt:lpstr>The End Game Martin Hawes</vt:lpstr>
      <vt:lpstr>Conservative</vt:lpstr>
      <vt:lpstr>Balanced</vt:lpstr>
      <vt:lpstr>Aggressive</vt:lpstr>
      <vt:lpstr>Kamikaze</vt:lpstr>
      <vt:lpstr>PowerPoint Presentation</vt:lpstr>
      <vt:lpstr>PowerPoint Presentation</vt:lpstr>
      <vt:lpstr>PowerPoint Presentation</vt:lpstr>
      <vt:lpstr>PowerPoint Presentation</vt:lpstr>
      <vt:lpstr>PowerPoint Presentation</vt:lpstr>
      <vt:lpstr>PowerPoint Presentation</vt:lpstr>
      <vt:lpstr>‘I don’t have time’ is the grown-up equivalent of  ‘the dog ate my homework’</vt:lpstr>
      <vt:lpstr>Eat Your Frogs!</vt:lpstr>
      <vt:lpstr>The End Game</vt:lpstr>
      <vt:lpstr>PowerPoint Presentation</vt:lpstr>
    </vt:vector>
  </TitlesOfParts>
  <Company>Forsyth Barr Group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your money.  Take charge of your future.</dc:title>
  <dc:creator>Trish Oakley</dc:creator>
  <cp:lastModifiedBy>Jan Hains</cp:lastModifiedBy>
  <cp:revision>36</cp:revision>
  <cp:lastPrinted>2016-10-03T22:34:36Z</cp:lastPrinted>
  <dcterms:created xsi:type="dcterms:W3CDTF">2017-03-07T22:31:51Z</dcterms:created>
  <dcterms:modified xsi:type="dcterms:W3CDTF">2017-10-19T17:58:25Z</dcterms:modified>
</cp:coreProperties>
</file>